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1"/>
  </p:notesMasterIdLst>
  <p:handoutMasterIdLst>
    <p:handoutMasterId r:id="rId22"/>
  </p:handoutMasterIdLst>
  <p:sldIdLst>
    <p:sldId id="256" r:id="rId5"/>
    <p:sldId id="303" r:id="rId6"/>
    <p:sldId id="304" r:id="rId7"/>
    <p:sldId id="311" r:id="rId8"/>
    <p:sldId id="344" r:id="rId9"/>
    <p:sldId id="312" r:id="rId10"/>
    <p:sldId id="323" r:id="rId11"/>
    <p:sldId id="324" r:id="rId12"/>
    <p:sldId id="325" r:id="rId13"/>
    <p:sldId id="326" r:id="rId14"/>
    <p:sldId id="327" r:id="rId15"/>
    <p:sldId id="328" r:id="rId16"/>
    <p:sldId id="330" r:id="rId17"/>
    <p:sldId id="345" r:id="rId18"/>
    <p:sldId id="347" r:id="rId19"/>
    <p:sldId id="34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161" autoAdjust="0"/>
  </p:normalViewPr>
  <p:slideViewPr>
    <p:cSldViewPr snapToGrid="0" snapToObjects="1">
      <p:cViewPr>
        <p:scale>
          <a:sx n="150" d="100"/>
          <a:sy n="150" d="100"/>
        </p:scale>
        <p:origin x="-1080" y="-1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D7E30-8247-4043-8446-A5739C841FF7}" type="datetimeFigureOut">
              <a:rPr lang="en-US" smtClean="0"/>
              <a:t>8/9/17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B005D-4EE9-F94B-8F67-4AB130B92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829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21799-B04B-504F-A35A-D34B5BB0644B}" type="datetimeFigureOut">
              <a:rPr lang="en-US" smtClean="0"/>
              <a:t>8/9/17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A59EC-99B0-2F4B-BD68-A2A0691D6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403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Indexed peak</a:t>
            </a:r>
            <a:r>
              <a:rPr lang="en-US" baseline="0" dirty="0" smtClean="0"/>
              <a:t> set</a:t>
            </a:r>
          </a:p>
          <a:p>
            <a:r>
              <a:rPr lang="en-US" baseline="0" dirty="0" smtClean="0"/>
              <a:t>HSC-CMP-MEP-G1E-ER4-CFU-E-ERY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F9CF0-0943-C248-BED1-3215B39C78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38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25C-530E-884F-9E50-18EE2126F0DC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DD643-55F1-5945-93A8-9106B7761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2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94E70-C1DB-9F44-8EF7-48FF93BF8FC1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DD643-55F1-5945-93A8-9106B7761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4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39B12-207D-F045-8A15-31021693B439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DD643-55F1-5945-93A8-9106B7761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D9F4B-18A6-4144-A71D-DB76074AA017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85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B52E-BE20-864C-953D-37BDB6F95A6B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3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C60D-9648-114F-9B5B-4214F552E7B5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17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92521-9568-C245-A97C-9DFF5C9C0B8E}" type="datetime1">
              <a:rPr lang="en-US" smtClean="0"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85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CF60B-598C-C042-A2B4-7733FAC08A76}" type="datetime1">
              <a:rPr lang="en-US" smtClean="0"/>
              <a:t>8/10/17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81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0D3F0-D094-0A45-A887-65E2B34E29CD}" type="datetime1">
              <a:rPr lang="en-US" smtClean="0"/>
              <a:t>8/10/17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0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50E0-F604-5D41-A51C-860775B17A5E}" type="datetime1">
              <a:rPr lang="en-US" smtClean="0"/>
              <a:t>8/10/17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14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FD93B-0024-3743-A640-16820521655B}" type="datetime1">
              <a:rPr lang="en-US" smtClean="0"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1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6135-4A6C-4D44-BA6D-F7343850338E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DD643-55F1-5945-93A8-9106B7761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14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BE18-1293-934F-9360-11F5A2861400}" type="datetime1">
              <a:rPr lang="en-US" smtClean="0"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90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F715-FD6B-B64A-AE74-7F9309F33BE6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38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E330-7778-6A4D-9375-94DDEC861795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27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057D-F99C-B94A-97E4-4809E52DD803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2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2BB4B-B715-3D41-9233-49AF4668825F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14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5FE2-9F0E-CC4F-BC6B-048C819780AD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507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FC218-FA4E-8C45-8355-1DCD2B25143D}" type="datetime1">
              <a:rPr lang="en-US" smtClean="0"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9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35499-3329-7C44-B2A3-A4DD31FE81F0}" type="datetime1">
              <a:rPr lang="en-US" smtClean="0"/>
              <a:t>8/10/17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16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1C802-C2E6-9542-86A1-83EBE868A8C4}" type="datetime1">
              <a:rPr lang="en-US" smtClean="0"/>
              <a:t>8/10/17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84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1C20D-2D9C-8E4C-AA9F-0BC561FA9481}" type="datetime1">
              <a:rPr lang="en-US" smtClean="0"/>
              <a:t>8/10/17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72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64DF-3312-D647-9E80-E5D2A0C3270E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DD643-55F1-5945-93A8-9106B7761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507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460C-979B-B14F-8D8E-271DCAC8C2A7}" type="datetime1">
              <a:rPr lang="en-US" smtClean="0"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01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3D601-B964-984A-B3A8-C19FA37795E1}" type="datetime1">
              <a:rPr lang="en-US" smtClean="0"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92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50A4-6A3C-C044-B192-F1933ED6ACC9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4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FC244-2E71-9D49-9C45-4BBC4D17EAF8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B29F-02F4-1F44-82D7-09B762A69CB9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2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61D7D-6303-3045-AB89-1851F6F9D0F6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14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BF2A-62CE-7A43-B403-1F318E643FB3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50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42400-D3BC-C042-B565-E2ED07FE4893}" type="datetime1">
              <a:rPr lang="en-US" smtClean="0"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92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D863-0923-4740-8564-29F903720641}" type="datetime1">
              <a:rPr lang="en-US" smtClean="0"/>
              <a:t>8/10/17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168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9D2B2-9FF7-2B43-8266-C3D51C7F74E4}" type="datetime1">
              <a:rPr lang="en-US" smtClean="0"/>
              <a:t>8/10/17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84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450F4-7FE9-4744-BA73-90954CC8DF9C}" type="datetime1">
              <a:rPr lang="en-US" smtClean="0"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DD643-55F1-5945-93A8-9106B7761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92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A960C-F556-1D4C-84FA-CA60D82342A1}" type="datetime1">
              <a:rPr lang="en-US" smtClean="0"/>
              <a:t>8/10/17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723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43840-8B74-7C40-A5EF-343F9BD545CB}" type="datetime1">
              <a:rPr lang="en-US" smtClean="0"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017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1B327-2B11-C943-8AB1-C362E5A030D3}" type="datetime1">
              <a:rPr lang="en-US" smtClean="0"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92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2D680-5A74-3543-8B9E-4EB21C5C3BF3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4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2A4D2-1CA2-7A4C-8BAE-8ECD4016136D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4A98-02C6-0841-B4DB-A3124807CC17}" type="datetime1">
              <a:rPr lang="en-US" smtClean="0"/>
              <a:t>8/10/17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DD643-55F1-5945-93A8-9106B7761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16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530EA-3051-2441-A4A3-C978415DC7A4}" type="datetime1">
              <a:rPr lang="en-US" smtClean="0"/>
              <a:t>8/10/17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DD643-55F1-5945-93A8-9106B7761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84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41F6-C7FC-AA41-8137-5BF13BD21F82}" type="datetime1">
              <a:rPr lang="en-US" smtClean="0"/>
              <a:t>8/10/17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DD643-55F1-5945-93A8-9106B7761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72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D304-0EAE-7347-9636-0FD4B0E9264C}" type="datetime1">
              <a:rPr lang="en-US" smtClean="0"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DD643-55F1-5945-93A8-9106B7761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01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1FC7-639F-4A41-B52E-F8DE90F3CCFD}" type="datetime1">
              <a:rPr lang="en-US" smtClean="0"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DD643-55F1-5945-93A8-9106B7761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9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96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0083"/>
            <a:ext cx="8229600" cy="51858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4838C-66AE-7D4F-B447-1690BA371618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DD643-55F1-5945-93A8-9106B7761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9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03D9E-7445-E449-A44F-A3BC21961614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9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96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0083"/>
            <a:ext cx="8229600" cy="51858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B1702-2551-6E47-AD4F-18356DF6D4F6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9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96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0083"/>
            <a:ext cx="8229600" cy="51858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40737-E67A-F444-813D-5EFEC19C63EA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9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9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An integrative view of the regulatory and transcriptional landscapes in mouse myeloid hematopoiesis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Mock-ups of Figures</a:t>
            </a:r>
            <a:endParaRPr lang="en-US" dirty="0"/>
          </a:p>
        </p:txBody>
      </p:sp>
      <p:pic>
        <p:nvPicPr>
          <p:cNvPr id="4" name="Picture 3" descr="PSUmark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04800"/>
            <a:ext cx="2286000" cy="764254"/>
          </a:xfrm>
          <a:prstGeom prst="rect">
            <a:avLst/>
          </a:prstGeom>
        </p:spPr>
      </p:pic>
      <p:pic>
        <p:nvPicPr>
          <p:cNvPr id="5" name="Picture 4" descr="2000px-US-NIH-NHGRI-Logo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381000"/>
            <a:ext cx="2286000" cy="76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01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 descr="data_matrix_rep2_cluster_epilabel.11.0_0_1_0_1_0_0_0_1_1_0_0_0_0_0_0.pn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307"/>
          <a:stretch/>
        </p:blipFill>
        <p:spPr>
          <a:xfrm>
            <a:off x="1878178" y="1171854"/>
            <a:ext cx="360000" cy="4241554"/>
          </a:xfrm>
          <a:prstGeom prst="rect">
            <a:avLst/>
          </a:prstGeom>
        </p:spPr>
      </p:pic>
      <p:pic>
        <p:nvPicPr>
          <p:cNvPr id="81" name="Picture 80" descr="data_matrix_rep2_cluster_epilabel.11.all.pn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307"/>
          <a:stretch/>
        </p:blipFill>
        <p:spPr>
          <a:xfrm>
            <a:off x="783178" y="1171853"/>
            <a:ext cx="360000" cy="424155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43840" y="670966"/>
            <a:ext cx="1394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10253F"/>
                </a:solidFill>
              </a:rPr>
              <a:t>State label of all</a:t>
            </a:r>
            <a:br>
              <a:rPr lang="en-US" sz="1400" dirty="0" smtClean="0">
                <a:solidFill>
                  <a:srgbClr val="10253F"/>
                </a:solidFill>
              </a:rPr>
            </a:br>
            <a:r>
              <a:rPr lang="en-US" sz="1400" dirty="0" smtClean="0">
                <a:solidFill>
                  <a:srgbClr val="10253F"/>
                </a:solidFill>
              </a:rPr>
              <a:t>peaks in MEP</a:t>
            </a:r>
            <a:endParaRPr lang="en-US" sz="1400" dirty="0">
              <a:solidFill>
                <a:srgbClr val="10253F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 rot="16200000">
            <a:off x="266640" y="3067933"/>
            <a:ext cx="43031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10253F"/>
                </a:solidFill>
              </a:rPr>
              <a:t>(Target index: 0_0_1_0_1_0_0_0_1_1_0_0_0_0_0_0)</a:t>
            </a:r>
            <a:endParaRPr lang="en-US" sz="1400" dirty="0">
              <a:solidFill>
                <a:srgbClr val="10253F"/>
              </a:solidFill>
            </a:endParaRPr>
          </a:p>
        </p:txBody>
      </p:sp>
      <p:pic>
        <p:nvPicPr>
          <p:cNvPr id="71" name="Picture 70" descr="data_matrix_rep2_cluster_epilabel_allmax_epi.txt.cdt.pdf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334" r="4427" b="44613"/>
          <a:stretch/>
        </p:blipFill>
        <p:spPr>
          <a:xfrm>
            <a:off x="5279286" y="3536573"/>
            <a:ext cx="3357763" cy="11028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2" name="Picture 71" descr="data_matrix_id0_uniq_10_weighted_sort.txt.percent.pdf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334" r="4427" b="44614"/>
          <a:stretch/>
        </p:blipFill>
        <p:spPr>
          <a:xfrm>
            <a:off x="5305551" y="1030772"/>
            <a:ext cx="3357763" cy="11028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4" name="Picture 73" descr="data_matrix_rep2_cluster_epilabel_allmax_epi.txt.cdt.pdf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334" r="4427" b="44613"/>
          <a:stretch/>
        </p:blipFill>
        <p:spPr>
          <a:xfrm>
            <a:off x="5283619" y="2265307"/>
            <a:ext cx="3357763" cy="110289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5" name="Straight Arrow Connector 74"/>
          <p:cNvCxnSpPr/>
          <p:nvPr/>
        </p:nvCxnSpPr>
        <p:spPr>
          <a:xfrm>
            <a:off x="5148511" y="2838348"/>
            <a:ext cx="659631" cy="0"/>
          </a:xfrm>
          <a:prstGeom prst="straightConnector1">
            <a:avLst/>
          </a:prstGeom>
          <a:ln>
            <a:solidFill>
              <a:srgbClr val="3366FF"/>
            </a:solidFill>
            <a:prstDash val="dash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5144178" y="4104936"/>
            <a:ext cx="659631" cy="0"/>
          </a:xfrm>
          <a:prstGeom prst="straightConnector1">
            <a:avLst/>
          </a:prstGeom>
          <a:ln>
            <a:solidFill>
              <a:srgbClr val="3366FF"/>
            </a:solidFill>
            <a:prstDash val="dash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3651510" y="2340925"/>
            <a:ext cx="1646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Most frequent</a:t>
            </a:r>
            <a:r>
              <a:rPr lang="en-US" sz="1600" dirty="0" smtClean="0">
                <a:solidFill>
                  <a:srgbClr val="000000"/>
                </a:solidFill>
              </a:rPr>
              <a:t> state (state 12, orange, in MEP)</a:t>
            </a:r>
            <a:endParaRPr lang="en-US" sz="1600" dirty="0">
              <a:solidFill>
                <a:srgbClr val="10253F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3641822" y="1409339"/>
            <a:ext cx="16467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Target Index set</a:t>
            </a:r>
            <a:endParaRPr lang="en-US" sz="1600" dirty="0">
              <a:solidFill>
                <a:srgbClr val="10253F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 rot="16200000">
            <a:off x="5404826" y="4817766"/>
            <a:ext cx="863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MEP</a:t>
            </a:r>
            <a:endParaRPr lang="en-US" sz="1200" dirty="0"/>
          </a:p>
        </p:txBody>
      </p:sp>
      <p:sp>
        <p:nvSpPr>
          <p:cNvPr id="130" name="Rectangle 129"/>
          <p:cNvSpPr/>
          <p:nvPr/>
        </p:nvSpPr>
        <p:spPr>
          <a:xfrm rot="16200000">
            <a:off x="5185940" y="4817765"/>
            <a:ext cx="863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CMP</a:t>
            </a:r>
            <a:endParaRPr lang="en-US" sz="1200" dirty="0"/>
          </a:p>
        </p:txBody>
      </p:sp>
      <p:sp>
        <p:nvSpPr>
          <p:cNvPr id="131" name="Rectangle 130"/>
          <p:cNvSpPr/>
          <p:nvPr/>
        </p:nvSpPr>
        <p:spPr>
          <a:xfrm rot="16200000">
            <a:off x="4967054" y="4817765"/>
            <a:ext cx="863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LSK</a:t>
            </a:r>
            <a:endParaRPr lang="en-US" sz="1200" dirty="0"/>
          </a:p>
        </p:txBody>
      </p:sp>
      <p:sp>
        <p:nvSpPr>
          <p:cNvPr id="132" name="Rectangle 131"/>
          <p:cNvSpPr/>
          <p:nvPr/>
        </p:nvSpPr>
        <p:spPr>
          <a:xfrm rot="16200000">
            <a:off x="5623712" y="4817766"/>
            <a:ext cx="863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GMP</a:t>
            </a:r>
            <a:endParaRPr lang="en-US" sz="1200" dirty="0"/>
          </a:p>
        </p:txBody>
      </p:sp>
      <p:sp>
        <p:nvSpPr>
          <p:cNvPr id="133" name="Rectangle 132"/>
          <p:cNvSpPr/>
          <p:nvPr/>
        </p:nvSpPr>
        <p:spPr>
          <a:xfrm rot="16200000">
            <a:off x="6061484" y="4817766"/>
            <a:ext cx="863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MONO</a:t>
            </a:r>
            <a:endParaRPr lang="en-US" sz="1200" dirty="0"/>
          </a:p>
        </p:txBody>
      </p:sp>
      <p:sp>
        <p:nvSpPr>
          <p:cNvPr id="134" name="Rectangle 133"/>
          <p:cNvSpPr/>
          <p:nvPr/>
        </p:nvSpPr>
        <p:spPr>
          <a:xfrm rot="16200000">
            <a:off x="5842598" y="4817766"/>
            <a:ext cx="863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MEG</a:t>
            </a:r>
            <a:endParaRPr lang="en-US" sz="1200" dirty="0"/>
          </a:p>
        </p:txBody>
      </p:sp>
      <p:sp>
        <p:nvSpPr>
          <p:cNvPr id="135" name="Rectangle 134"/>
          <p:cNvSpPr/>
          <p:nvPr/>
        </p:nvSpPr>
        <p:spPr>
          <a:xfrm rot="16200000">
            <a:off x="6280370" y="4817766"/>
            <a:ext cx="863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NEU</a:t>
            </a:r>
            <a:endParaRPr lang="en-US" sz="1200" dirty="0"/>
          </a:p>
        </p:txBody>
      </p:sp>
      <p:sp>
        <p:nvSpPr>
          <p:cNvPr id="136" name="Rectangle 135"/>
          <p:cNvSpPr/>
          <p:nvPr/>
        </p:nvSpPr>
        <p:spPr>
          <a:xfrm rot="16200000">
            <a:off x="6499256" y="4817766"/>
            <a:ext cx="863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CFU-E</a:t>
            </a:r>
            <a:endParaRPr lang="en-US" sz="1200" dirty="0"/>
          </a:p>
        </p:txBody>
      </p:sp>
      <p:sp>
        <p:nvSpPr>
          <p:cNvPr id="137" name="Rectangle 136"/>
          <p:cNvSpPr/>
          <p:nvPr/>
        </p:nvSpPr>
        <p:spPr>
          <a:xfrm rot="16200000">
            <a:off x="6718142" y="4817766"/>
            <a:ext cx="863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ERY</a:t>
            </a:r>
            <a:endParaRPr lang="en-US" sz="1200" dirty="0"/>
          </a:p>
        </p:txBody>
      </p:sp>
      <p:sp>
        <p:nvSpPr>
          <p:cNvPr id="138" name="Rectangle 137"/>
          <p:cNvSpPr/>
          <p:nvPr/>
        </p:nvSpPr>
        <p:spPr>
          <a:xfrm rot="16200000">
            <a:off x="6937028" y="4817766"/>
            <a:ext cx="863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G1E</a:t>
            </a:r>
            <a:endParaRPr lang="en-US" sz="1200" dirty="0"/>
          </a:p>
        </p:txBody>
      </p:sp>
      <p:sp>
        <p:nvSpPr>
          <p:cNvPr id="139" name="Rectangle 138"/>
          <p:cNvSpPr/>
          <p:nvPr/>
        </p:nvSpPr>
        <p:spPr>
          <a:xfrm rot="16200000">
            <a:off x="7374800" y="4817766"/>
            <a:ext cx="863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B</a:t>
            </a:r>
          </a:p>
        </p:txBody>
      </p:sp>
      <p:sp>
        <p:nvSpPr>
          <p:cNvPr id="140" name="Rectangle 139"/>
          <p:cNvSpPr/>
          <p:nvPr/>
        </p:nvSpPr>
        <p:spPr>
          <a:xfrm rot="16200000">
            <a:off x="7593686" y="4817765"/>
            <a:ext cx="863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NK</a:t>
            </a:r>
            <a:endParaRPr lang="en-US" sz="1200" dirty="0"/>
          </a:p>
        </p:txBody>
      </p:sp>
      <p:sp>
        <p:nvSpPr>
          <p:cNvPr id="141" name="Rectangle 140"/>
          <p:cNvSpPr/>
          <p:nvPr/>
        </p:nvSpPr>
        <p:spPr>
          <a:xfrm rot="16200000">
            <a:off x="7812572" y="4817765"/>
            <a:ext cx="863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T-CD4</a:t>
            </a:r>
            <a:endParaRPr lang="en-US" sz="1200" dirty="0"/>
          </a:p>
        </p:txBody>
      </p:sp>
      <p:sp>
        <p:nvSpPr>
          <p:cNvPr id="142" name="Rectangle 141"/>
          <p:cNvSpPr/>
          <p:nvPr/>
        </p:nvSpPr>
        <p:spPr>
          <a:xfrm rot="16200000">
            <a:off x="8031456" y="4817765"/>
            <a:ext cx="863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T-CD8</a:t>
            </a:r>
            <a:endParaRPr lang="en-US" sz="1200" dirty="0"/>
          </a:p>
        </p:txBody>
      </p:sp>
      <p:sp>
        <p:nvSpPr>
          <p:cNvPr id="143" name="Rectangle 142"/>
          <p:cNvSpPr/>
          <p:nvPr/>
        </p:nvSpPr>
        <p:spPr>
          <a:xfrm rot="16200000">
            <a:off x="7155914" y="4817766"/>
            <a:ext cx="863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G1E</a:t>
            </a:r>
            <a:endParaRPr lang="en-US" sz="1200" dirty="0"/>
          </a:p>
        </p:txBody>
      </p:sp>
      <p:cxnSp>
        <p:nvCxnSpPr>
          <p:cNvPr id="144" name="Straight Arrow Connector 143"/>
          <p:cNvCxnSpPr/>
          <p:nvPr/>
        </p:nvCxnSpPr>
        <p:spPr>
          <a:xfrm>
            <a:off x="5109946" y="1615840"/>
            <a:ext cx="659631" cy="0"/>
          </a:xfrm>
          <a:prstGeom prst="straightConnector1">
            <a:avLst/>
          </a:prstGeom>
          <a:ln>
            <a:solidFill>
              <a:srgbClr val="3366FF"/>
            </a:solidFill>
            <a:prstDash val="dash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8" name="Left Brace 147"/>
          <p:cNvSpPr/>
          <p:nvPr/>
        </p:nvSpPr>
        <p:spPr>
          <a:xfrm>
            <a:off x="1311553" y="1195672"/>
            <a:ext cx="441755" cy="4217735"/>
          </a:xfrm>
          <a:prstGeom prst="leftBrace">
            <a:avLst>
              <a:gd name="adj1" fmla="val 8333"/>
              <a:gd name="adj2" fmla="val 5226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ight Arrow 149"/>
          <p:cNvSpPr/>
          <p:nvPr/>
        </p:nvSpPr>
        <p:spPr>
          <a:xfrm>
            <a:off x="2867208" y="2640591"/>
            <a:ext cx="526233" cy="21613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ight Arrow 150"/>
          <p:cNvSpPr/>
          <p:nvPr/>
        </p:nvSpPr>
        <p:spPr>
          <a:xfrm>
            <a:off x="2867209" y="3948026"/>
            <a:ext cx="526232" cy="2159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2993633" y="5277792"/>
            <a:ext cx="494241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Enrichment = </a:t>
            </a:r>
            <a:r>
              <a:rPr lang="en-US" sz="1400" dirty="0"/>
              <a:t>Foreground </a:t>
            </a:r>
            <a:r>
              <a:rPr lang="en-US" sz="1400" dirty="0" smtClean="0"/>
              <a:t>/ </a:t>
            </a:r>
            <a:r>
              <a:rPr lang="en-US" sz="1400" dirty="0"/>
              <a:t>Background </a:t>
            </a:r>
            <a:endParaRPr lang="en-US" sz="1400" dirty="0" smtClean="0"/>
          </a:p>
          <a:p>
            <a:r>
              <a:rPr lang="en-US" sz="1400" dirty="0" smtClean="0"/>
              <a:t>Foreground = regions </a:t>
            </a:r>
            <a:r>
              <a:rPr lang="en-US" sz="1400" dirty="0"/>
              <a:t>labeled as state 12 in </a:t>
            </a:r>
            <a:r>
              <a:rPr lang="en-US" sz="1400" dirty="0" smtClean="0"/>
              <a:t>the target Index set 	(1059 peaks)</a:t>
            </a:r>
            <a:endParaRPr lang="en-US" sz="1400" dirty="0"/>
          </a:p>
          <a:p>
            <a:r>
              <a:rPr lang="en-US" sz="1400" dirty="0" smtClean="0"/>
              <a:t>Background = all regions labeled as state 12 in all 153,636 </a:t>
            </a:r>
            <a:r>
              <a:rPr lang="en-US" sz="1400" dirty="0"/>
              <a:t>DNA </a:t>
            </a:r>
            <a:r>
              <a:rPr lang="en-US" sz="1400" dirty="0" smtClean="0"/>
              <a:t>	intervals </a:t>
            </a:r>
            <a:endParaRPr lang="en-US" sz="1400" dirty="0"/>
          </a:p>
        </p:txBody>
      </p:sp>
      <p:sp>
        <p:nvSpPr>
          <p:cNvPr id="153" name="Title 3"/>
          <p:cNvSpPr>
            <a:spLocks noGrp="1"/>
          </p:cNvSpPr>
          <p:nvPr>
            <p:ph type="title"/>
          </p:nvPr>
        </p:nvSpPr>
        <p:spPr>
          <a:xfrm>
            <a:off x="-50800" y="42000"/>
            <a:ext cx="9265920" cy="584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Methods to find an informative IDEAS epigenetic state for each index set</a:t>
            </a:r>
            <a:endParaRPr lang="en-US" sz="2400" dirty="0"/>
          </a:p>
        </p:txBody>
      </p:sp>
      <p:sp>
        <p:nvSpPr>
          <p:cNvPr id="154" name="Rectangle 153"/>
          <p:cNvSpPr/>
          <p:nvPr/>
        </p:nvSpPr>
        <p:spPr>
          <a:xfrm>
            <a:off x="3923297" y="1054230"/>
            <a:ext cx="12208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7 Index sets</a:t>
            </a:r>
            <a:endParaRPr lang="en-US" sz="1600" dirty="0">
              <a:solidFill>
                <a:srgbClr val="10253F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808142" y="709115"/>
            <a:ext cx="3089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Gray-scale reflects number of peaks</a:t>
            </a:r>
            <a:endParaRPr lang="en-US" sz="1400" dirty="0"/>
          </a:p>
        </p:txBody>
      </p:sp>
      <p:sp>
        <p:nvSpPr>
          <p:cNvPr id="2" name="Oval 1"/>
          <p:cNvSpPr/>
          <p:nvPr/>
        </p:nvSpPr>
        <p:spPr>
          <a:xfrm>
            <a:off x="684764" y="3137497"/>
            <a:ext cx="528375" cy="50576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680356" y="3671886"/>
            <a:ext cx="1646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Most enriched </a:t>
            </a:r>
            <a:r>
              <a:rPr lang="en-US" sz="1600" dirty="0" smtClean="0">
                <a:solidFill>
                  <a:srgbClr val="000000"/>
                </a:solidFill>
              </a:rPr>
              <a:t>state (state 12, orange, in MEP)</a:t>
            </a:r>
            <a:endParaRPr lang="en-US" sz="1600" dirty="0">
              <a:solidFill>
                <a:srgbClr val="10253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898" y="5483423"/>
            <a:ext cx="1051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0253F"/>
                </a:solidFill>
              </a:rPr>
              <a:t>153,636 peaks sorted by peak index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679638" y="5483423"/>
            <a:ext cx="1055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 smtClean="0"/>
              <a:t>1,059 peaks</a:t>
            </a:r>
            <a:endParaRPr lang="en-US" sz="1400" dirty="0"/>
          </a:p>
        </p:txBody>
      </p:sp>
      <p:sp>
        <p:nvSpPr>
          <p:cNvPr id="73" name="Rectangle 72"/>
          <p:cNvSpPr/>
          <p:nvPr/>
        </p:nvSpPr>
        <p:spPr>
          <a:xfrm>
            <a:off x="1655706" y="672452"/>
            <a:ext cx="1646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10253F"/>
                </a:solidFill>
              </a:rPr>
              <a:t>State label of peaks in index set in MEP</a:t>
            </a:r>
            <a:endParaRPr lang="en-US" sz="1400" dirty="0">
              <a:solidFill>
                <a:srgbClr val="102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30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ta_matrix_rep2_cluster_epilabel_allmax_epi.txt.cdt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016" y="762000"/>
            <a:ext cx="2880000" cy="6096000"/>
          </a:xfrm>
          <a:prstGeom prst="rect">
            <a:avLst/>
          </a:prstGeom>
        </p:spPr>
      </p:pic>
      <p:pic>
        <p:nvPicPr>
          <p:cNvPr id="6" name="Picture 5" descr="data_matrix_id0_uniq_10_weighted_sort.reads.cdt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000" y="762000"/>
            <a:ext cx="2880000" cy="6096000"/>
          </a:xfrm>
          <a:prstGeom prst="rect">
            <a:avLst/>
          </a:prstGeom>
        </p:spPr>
      </p:pic>
      <p:pic>
        <p:nvPicPr>
          <p:cNvPr id="4" name="Picture 3" descr="data_matrix_id0_uniq_10_weighted_sort.txt.percent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40" y="762000"/>
            <a:ext cx="2880000" cy="6096000"/>
          </a:xfrm>
          <a:prstGeom prst="rect">
            <a:avLst/>
          </a:prstGeom>
        </p:spPr>
      </p:pic>
      <p:pic>
        <p:nvPicPr>
          <p:cNvPr id="10" name="Picture 9" descr="data_matrix_rep2_cluster_epilabel_allmax_epi.txt.cd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016" y="762000"/>
            <a:ext cx="2880000" cy="609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82348" y="501780"/>
            <a:ext cx="1847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log2 (number of peaks)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3511059" y="507425"/>
            <a:ext cx="2231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Most frequent IDEAS state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603744" y="507425"/>
            <a:ext cx="2098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Log2(average ATAC-seq signal)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0" y="429229"/>
            <a:ext cx="1082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118 rows: </a:t>
            </a:r>
          </a:p>
          <a:p>
            <a:r>
              <a:rPr lang="en-US" sz="1200" dirty="0" smtClean="0"/>
              <a:t>118 Index sets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110430" y="6531293"/>
            <a:ext cx="914399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 smtClean="0"/>
              <a:t>LSK &gt; </a:t>
            </a:r>
            <a:r>
              <a:rPr lang="fr-FR" sz="1500" dirty="0"/>
              <a:t>CMP &gt; MEP &gt; G1E &gt; </a:t>
            </a:r>
            <a:r>
              <a:rPr lang="fr-FR" sz="1500" dirty="0" smtClean="0"/>
              <a:t>ER4 </a:t>
            </a:r>
            <a:r>
              <a:rPr lang="fr-FR" sz="1500" dirty="0"/>
              <a:t>&gt; CFUE &gt; </a:t>
            </a:r>
            <a:r>
              <a:rPr lang="fr-FR" sz="1500" dirty="0" smtClean="0"/>
              <a:t>ERY&gt; CFU-MK &gt; MEG &gt; GMP &gt; MONO &gt; NEU &gt; B &gt; NK &gt; T-CD4 &gt; T-CD8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06" y="20062"/>
            <a:ext cx="8961121" cy="487363"/>
          </a:xfrm>
        </p:spPr>
        <p:txBody>
          <a:bodyPr>
            <a:noAutofit/>
          </a:bodyPr>
          <a:lstStyle/>
          <a:p>
            <a:r>
              <a:rPr lang="en-US" sz="1800" dirty="0" smtClean="0"/>
              <a:t>Index </a:t>
            </a:r>
            <a:r>
              <a:rPr lang="en-US" sz="1800" dirty="0"/>
              <a:t>sets across a cell type progression, with most frequent IDEAS state and ATAC-</a:t>
            </a:r>
            <a:r>
              <a:rPr lang="en-US" sz="1800" dirty="0" smtClean="0"/>
              <a:t>seq signal</a:t>
            </a:r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96311" y="2617303"/>
            <a:ext cx="8882037" cy="5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6311" y="3787912"/>
            <a:ext cx="8882037" cy="5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6311" y="4428434"/>
            <a:ext cx="8882037" cy="2760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538911" y="601167"/>
            <a:ext cx="1002626" cy="644148"/>
            <a:chOff x="5538911" y="601167"/>
            <a:chExt cx="1002626" cy="644148"/>
          </a:xfrm>
        </p:grpSpPr>
        <p:sp>
          <p:nvSpPr>
            <p:cNvPr id="8" name="TextBox 7"/>
            <p:cNvSpPr txBox="1"/>
            <p:nvPr/>
          </p:nvSpPr>
          <p:spPr>
            <a:xfrm>
              <a:off x="5554869" y="601167"/>
              <a:ext cx="986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promoter</a:t>
              </a:r>
              <a:endParaRPr lang="en-US" sz="16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38911" y="906761"/>
              <a:ext cx="5977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CTCF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1577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ata_matrix_rep2_cluster_epilabel_allmax_epi.txt.cd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017" y="717828"/>
            <a:ext cx="2879998" cy="6096000"/>
          </a:xfrm>
          <a:prstGeom prst="rect">
            <a:avLst/>
          </a:prstGeom>
        </p:spPr>
      </p:pic>
      <p:pic>
        <p:nvPicPr>
          <p:cNvPr id="6" name="Picture 5" descr="data_matrix_id0_uniq_10_weighted_sort.reads.cdt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000" y="717828"/>
            <a:ext cx="2880000" cy="6096000"/>
          </a:xfrm>
          <a:prstGeom prst="rect">
            <a:avLst/>
          </a:prstGeom>
        </p:spPr>
      </p:pic>
      <p:pic>
        <p:nvPicPr>
          <p:cNvPr id="4" name="Picture 3" descr="data_matrix_id0_uniq_10_weighted_sort.txt.percent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40" y="717828"/>
            <a:ext cx="2880000" cy="609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531293"/>
            <a:ext cx="914399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 smtClean="0"/>
              <a:t>LSK &gt; </a:t>
            </a:r>
            <a:r>
              <a:rPr lang="fr-FR" sz="1500" dirty="0"/>
              <a:t>CMP &gt; MEP &gt; G1E &gt; </a:t>
            </a:r>
            <a:r>
              <a:rPr lang="fr-FR" sz="1500" dirty="0" smtClean="0"/>
              <a:t>ER4 </a:t>
            </a:r>
            <a:r>
              <a:rPr lang="fr-FR" sz="1500" dirty="0"/>
              <a:t>&gt; CFUE &gt; </a:t>
            </a:r>
            <a:r>
              <a:rPr lang="fr-FR" sz="1500" dirty="0" smtClean="0"/>
              <a:t>ERY&gt; CFU-MK &gt; MEG &gt; GMP &gt; MONO &gt; NEU &gt; B &gt; NK &gt; T-CD4 &gt; T-CD8</a:t>
            </a:r>
            <a:endParaRPr lang="en-US" sz="1500" dirty="0"/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96311" y="78471"/>
            <a:ext cx="9014559" cy="427789"/>
          </a:xfrm>
        </p:spPr>
        <p:txBody>
          <a:bodyPr>
            <a:normAutofit/>
          </a:bodyPr>
          <a:lstStyle/>
          <a:p>
            <a:r>
              <a:rPr lang="en-US" sz="1800" dirty="0"/>
              <a:t>Index sets across a cell type progression, with most </a:t>
            </a:r>
            <a:r>
              <a:rPr lang="en-US" sz="1800" dirty="0" smtClean="0"/>
              <a:t>enriched IDEAS </a:t>
            </a:r>
            <a:r>
              <a:rPr lang="en-US" sz="1800" dirty="0"/>
              <a:t>state and ATAC-seq signal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0015" y="490737"/>
            <a:ext cx="1847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log2 (number of peaks)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511059" y="496382"/>
            <a:ext cx="2231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Most enriched IDEAS state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603744" y="496382"/>
            <a:ext cx="2098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Log2(average ATAC-seq signal)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96311" y="2584174"/>
            <a:ext cx="8882037" cy="5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6311" y="3743740"/>
            <a:ext cx="8882037" cy="5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6311" y="4395305"/>
            <a:ext cx="8882037" cy="2760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3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ata_matrix_id0_uniq_10_weighted_sort.chipseq_codex.cdt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842" y="362020"/>
            <a:ext cx="6955158" cy="6549979"/>
          </a:xfrm>
          <a:prstGeom prst="rect">
            <a:avLst/>
          </a:prstGeom>
        </p:spPr>
      </p:pic>
      <p:pic>
        <p:nvPicPr>
          <p:cNvPr id="8" name="Picture 7" descr="data_matrix_rep2_cluster_epilabel_allmax_epi.txt.cd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759" y="321368"/>
            <a:ext cx="1091083" cy="6096000"/>
          </a:xfrm>
          <a:prstGeom prst="rect">
            <a:avLst/>
          </a:prstGeom>
        </p:spPr>
      </p:pic>
      <p:pic>
        <p:nvPicPr>
          <p:cNvPr id="9" name="Picture 8" descr="data_matrix_id0_uniq_10_weighted_sort.txt.percent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" y="321368"/>
            <a:ext cx="1091084" cy="609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1" y="3368168"/>
            <a:ext cx="9144001" cy="612176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" y="2181623"/>
            <a:ext cx="9144001" cy="503999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4941943" y="362019"/>
            <a:ext cx="429227" cy="654998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1" y="3981722"/>
            <a:ext cx="9144001" cy="288172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1440" y="6531293"/>
            <a:ext cx="914399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 smtClean="0"/>
              <a:t>LSK&gt; </a:t>
            </a:r>
            <a:r>
              <a:rPr lang="fr-FR" sz="1500" dirty="0"/>
              <a:t>CMP &gt; MEP &gt; G1E &gt; </a:t>
            </a:r>
            <a:r>
              <a:rPr lang="fr-FR" sz="1500" dirty="0" smtClean="0"/>
              <a:t>ER4 </a:t>
            </a:r>
            <a:r>
              <a:rPr lang="fr-FR" sz="1500" dirty="0"/>
              <a:t>&gt; CFUE &gt; </a:t>
            </a:r>
            <a:r>
              <a:rPr lang="fr-FR" sz="1500" dirty="0" smtClean="0"/>
              <a:t>ERY&gt; CFU-MK &gt; MEG &gt; GMP &gt; MONO &gt; NEU &gt; B &gt; NK &gt; T-CD4 &gt; T-CD8</a:t>
            </a:r>
            <a:endParaRPr lang="en-US" sz="1500" dirty="0"/>
          </a:p>
        </p:txBody>
      </p:sp>
      <p:sp>
        <p:nvSpPr>
          <p:cNvPr id="27" name="Title 3"/>
          <p:cNvSpPr>
            <a:spLocks noGrp="1"/>
          </p:cNvSpPr>
          <p:nvPr>
            <p:ph type="title"/>
          </p:nvPr>
        </p:nvSpPr>
        <p:spPr>
          <a:xfrm>
            <a:off x="457200" y="-26736"/>
            <a:ext cx="8229600" cy="390048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TF ChIP-seq peak enrichment of Index </a:t>
            </a:r>
            <a:r>
              <a:rPr lang="en-US" sz="2000" dirty="0"/>
              <a:t>sets (with </a:t>
            </a:r>
            <a:r>
              <a:rPr lang="en-US" sz="2000" dirty="0" smtClean="0"/>
              <a:t>erythroid cells early in </a:t>
            </a:r>
            <a:r>
              <a:rPr lang="en-US" sz="2000" dirty="0"/>
              <a:t>type order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 rot="16200000">
            <a:off x="4250528" y="783636"/>
            <a:ext cx="177767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 smtClean="0"/>
              <a:t>ERY-</a:t>
            </a:r>
            <a:r>
              <a:rPr lang="fr-FR" sz="1500" dirty="0" err="1" smtClean="0"/>
              <a:t>Progenitors</a:t>
            </a:r>
            <a:endParaRPr lang="en-US" sz="1500" dirty="0"/>
          </a:p>
        </p:txBody>
      </p:sp>
      <p:sp>
        <p:nvSpPr>
          <p:cNvPr id="29" name="Rectangle 28"/>
          <p:cNvSpPr/>
          <p:nvPr/>
        </p:nvSpPr>
        <p:spPr>
          <a:xfrm flipH="1">
            <a:off x="5368690" y="362020"/>
            <a:ext cx="776870" cy="654998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16200000">
            <a:off x="4899903" y="783637"/>
            <a:ext cx="177767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 smtClean="0"/>
              <a:t>ERY</a:t>
            </a:r>
            <a:endParaRPr lang="en-US" sz="1500" dirty="0"/>
          </a:p>
        </p:txBody>
      </p:sp>
      <p:sp>
        <p:nvSpPr>
          <p:cNvPr id="14" name="Rectangle 13"/>
          <p:cNvSpPr/>
          <p:nvPr/>
        </p:nvSpPr>
        <p:spPr>
          <a:xfrm rot="16200000">
            <a:off x="5095321" y="650586"/>
            <a:ext cx="7629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 smtClean="0"/>
              <a:t>CTCF</a:t>
            </a:r>
            <a:endParaRPr lang="en-US" sz="1500" dirty="0"/>
          </a:p>
        </p:txBody>
      </p:sp>
      <p:sp>
        <p:nvSpPr>
          <p:cNvPr id="15" name="Rectangle 14"/>
          <p:cNvSpPr/>
          <p:nvPr/>
        </p:nvSpPr>
        <p:spPr>
          <a:xfrm rot="16200000">
            <a:off x="2028265" y="2633802"/>
            <a:ext cx="7629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 smtClean="0"/>
              <a:t>LDB1</a:t>
            </a:r>
            <a:endParaRPr lang="en-US" sz="1500" dirty="0"/>
          </a:p>
        </p:txBody>
      </p:sp>
      <p:sp>
        <p:nvSpPr>
          <p:cNvPr id="17" name="Rectangle 16"/>
          <p:cNvSpPr/>
          <p:nvPr/>
        </p:nvSpPr>
        <p:spPr>
          <a:xfrm rot="16200000">
            <a:off x="2187841" y="2627815"/>
            <a:ext cx="7629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 smtClean="0"/>
              <a:t>TAL1</a:t>
            </a:r>
            <a:endParaRPr lang="en-US" sz="1500" dirty="0"/>
          </a:p>
        </p:txBody>
      </p:sp>
      <p:sp>
        <p:nvSpPr>
          <p:cNvPr id="18" name="Rectangle 17"/>
          <p:cNvSpPr/>
          <p:nvPr/>
        </p:nvSpPr>
        <p:spPr>
          <a:xfrm rot="16200000">
            <a:off x="4597460" y="2527849"/>
            <a:ext cx="7629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 smtClean="0"/>
              <a:t>GATA2</a:t>
            </a:r>
            <a:endParaRPr lang="en-US" sz="1500" dirty="0"/>
          </a:p>
        </p:txBody>
      </p:sp>
      <p:sp>
        <p:nvSpPr>
          <p:cNvPr id="19" name="Rectangle 18"/>
          <p:cNvSpPr/>
          <p:nvPr/>
        </p:nvSpPr>
        <p:spPr>
          <a:xfrm rot="16200000">
            <a:off x="4757036" y="2521862"/>
            <a:ext cx="7629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 smtClean="0"/>
              <a:t>SMAD1</a:t>
            </a:r>
            <a:endParaRPr lang="en-US" sz="1500" dirty="0"/>
          </a:p>
        </p:txBody>
      </p:sp>
      <p:sp>
        <p:nvSpPr>
          <p:cNvPr id="31" name="Rectangle 30"/>
          <p:cNvSpPr/>
          <p:nvPr/>
        </p:nvSpPr>
        <p:spPr>
          <a:xfrm rot="16200000">
            <a:off x="5302321" y="2643802"/>
            <a:ext cx="7629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 smtClean="0"/>
              <a:t>GATA1</a:t>
            </a:r>
            <a:endParaRPr lang="en-US" sz="1500" dirty="0"/>
          </a:p>
        </p:txBody>
      </p:sp>
      <p:sp>
        <p:nvSpPr>
          <p:cNvPr id="32" name="Rectangle 31"/>
          <p:cNvSpPr/>
          <p:nvPr/>
        </p:nvSpPr>
        <p:spPr>
          <a:xfrm rot="16200000">
            <a:off x="5461897" y="2637815"/>
            <a:ext cx="7629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 smtClean="0"/>
              <a:t>NFE2</a:t>
            </a:r>
            <a:endParaRPr lang="en-US" sz="1500" dirty="0"/>
          </a:p>
        </p:txBody>
      </p:sp>
      <p:sp>
        <p:nvSpPr>
          <p:cNvPr id="33" name="Rectangle 32"/>
          <p:cNvSpPr/>
          <p:nvPr/>
        </p:nvSpPr>
        <p:spPr>
          <a:xfrm rot="16200000">
            <a:off x="5641033" y="2643167"/>
            <a:ext cx="7629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 smtClean="0"/>
              <a:t>TAL1</a:t>
            </a:r>
            <a:endParaRPr lang="en-US" sz="1500" dirty="0"/>
          </a:p>
        </p:txBody>
      </p:sp>
      <p:sp>
        <p:nvSpPr>
          <p:cNvPr id="34" name="Rectangle 33"/>
          <p:cNvSpPr/>
          <p:nvPr/>
        </p:nvSpPr>
        <p:spPr>
          <a:xfrm rot="16200000">
            <a:off x="4911443" y="2527849"/>
            <a:ext cx="7629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 smtClean="0"/>
              <a:t>GATA1</a:t>
            </a:r>
            <a:endParaRPr lang="en-US" sz="1500" dirty="0"/>
          </a:p>
        </p:txBody>
      </p:sp>
      <p:sp>
        <p:nvSpPr>
          <p:cNvPr id="35" name="Rectangle 34"/>
          <p:cNvSpPr/>
          <p:nvPr/>
        </p:nvSpPr>
        <p:spPr>
          <a:xfrm rot="16200000">
            <a:off x="5863777" y="2536858"/>
            <a:ext cx="7629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 smtClean="0"/>
              <a:t>GATA1</a:t>
            </a:r>
            <a:endParaRPr lang="en-US" sz="1500" dirty="0"/>
          </a:p>
        </p:txBody>
      </p:sp>
      <p:sp>
        <p:nvSpPr>
          <p:cNvPr id="36" name="Rectangle 35"/>
          <p:cNvSpPr/>
          <p:nvPr/>
        </p:nvSpPr>
        <p:spPr>
          <a:xfrm rot="16200000">
            <a:off x="6063457" y="2544239"/>
            <a:ext cx="7629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 smtClean="0"/>
              <a:t>RNF2</a:t>
            </a:r>
            <a:endParaRPr lang="en-US" sz="1500" dirty="0"/>
          </a:p>
        </p:txBody>
      </p:sp>
      <p:sp>
        <p:nvSpPr>
          <p:cNvPr id="4" name="Rectangle 3"/>
          <p:cNvSpPr/>
          <p:nvPr/>
        </p:nvSpPr>
        <p:spPr>
          <a:xfrm>
            <a:off x="684696" y="5091044"/>
            <a:ext cx="8459304" cy="65156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0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6" grpId="0" animBg="1"/>
      <p:bldP spid="25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Assign </a:t>
            </a:r>
            <a:r>
              <a:rPr lang="en-US" sz="2800" dirty="0" err="1" smtClean="0"/>
              <a:t>cREs</a:t>
            </a:r>
            <a:r>
              <a:rPr lang="en-US" sz="2800" dirty="0" smtClean="0"/>
              <a:t> to target genes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7657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0376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Evaluation, e.g. how well do our integrated data explain patterns of gene expression?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310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Views of landscape at different scales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509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768" y="82553"/>
            <a:ext cx="2339832" cy="425447"/>
          </a:xfrm>
        </p:spPr>
        <p:txBody>
          <a:bodyPr>
            <a:noAutofit/>
          </a:bodyPr>
          <a:lstStyle/>
          <a:p>
            <a:r>
              <a:rPr lang="en-US" sz="2400" dirty="0" smtClean="0"/>
              <a:t>Mock up of Fig. 1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136650" y="3504217"/>
            <a:ext cx="3241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New: RNA</a:t>
            </a:r>
            <a:r>
              <a:rPr lang="en-US" sz="1200" dirty="0" smtClean="0"/>
              <a:t>-</a:t>
            </a:r>
            <a:r>
              <a:rPr lang="en-US" sz="1200" dirty="0" smtClean="0"/>
              <a:t>seq, ATAC-seq, selected TFs and histone modifications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2500056" y="601190"/>
            <a:ext cx="111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B. Datasets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366456" y="679255"/>
            <a:ext cx="19383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A. Differentiation map of cell types</a:t>
            </a:r>
            <a:endParaRPr lang="en-US" sz="1600" dirty="0"/>
          </a:p>
        </p:txBody>
      </p:sp>
      <p:pic>
        <p:nvPicPr>
          <p:cNvPr id="5" name="Picture 4" descr="Screen Shot 2017-07-31 at 11.33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56" y="1264031"/>
            <a:ext cx="2743200" cy="2199676"/>
          </a:xfrm>
          <a:prstGeom prst="rect">
            <a:avLst/>
          </a:prstGeom>
        </p:spPr>
      </p:pic>
      <p:graphicFrame>
        <p:nvGraphicFramePr>
          <p:cNvPr id="13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2761313"/>
              </p:ext>
            </p:extLst>
          </p:nvPr>
        </p:nvGraphicFramePr>
        <p:xfrm>
          <a:off x="3632205" y="83927"/>
          <a:ext cx="5410204" cy="6496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595"/>
                <a:gridCol w="553893"/>
                <a:gridCol w="372316"/>
                <a:gridCol w="558797"/>
                <a:gridCol w="417380"/>
                <a:gridCol w="465747"/>
                <a:gridCol w="427570"/>
                <a:gridCol w="506304"/>
                <a:gridCol w="482600"/>
                <a:gridCol w="484688"/>
                <a:gridCol w="531314"/>
              </a:tblGrid>
              <a:tr h="379079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Cell type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Stage,</a:t>
                      </a:r>
                      <a:r>
                        <a:rPr lang="en-US" sz="900" baseline="0" dirty="0" smtClean="0"/>
                        <a:t> tissue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CTCF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K36me3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K9me3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K27me3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K4me1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ATAC DNase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K4me3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K27ac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RNA</a:t>
                      </a:r>
                      <a:endParaRPr lang="en-US" sz="900" dirty="0" smtClean="0"/>
                    </a:p>
                  </a:txBody>
                  <a:tcPr/>
                </a:tc>
              </a:tr>
              <a:tr h="324394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LSK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Ad, BM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CK,EH</a:t>
                      </a:r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rgbClr val="FFFFFF"/>
                          </a:solidFill>
                        </a:rPr>
                        <a:t>GSM548826</a:t>
                      </a:r>
                    </a:p>
                    <a:p>
                      <a:r>
                        <a:rPr lang="en-US" sz="600" dirty="0" smtClean="0">
                          <a:solidFill>
                            <a:srgbClr val="FFFFFF"/>
                          </a:solidFill>
                        </a:rPr>
                        <a:t>GSM548827</a:t>
                      </a:r>
                      <a:endParaRPr lang="en-US" sz="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rgbClr val="FFFFFF"/>
                          </a:solidFill>
                        </a:rPr>
                        <a:t>GSM548824, ..25</a:t>
                      </a:r>
                      <a:endParaRPr lang="en-US" sz="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236487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CMP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Ad, BM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236487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HPC7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ES </a:t>
                      </a:r>
                      <a:r>
                        <a:rPr lang="en-US" sz="900" dirty="0" err="1" smtClean="0"/>
                        <a:t>diffr</a:t>
                      </a: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 smtClean="0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36487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GMP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Ad, BM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236487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MEP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Ad, BM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236487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G1E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ES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diffr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B3A2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rgbClr val="B3A2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30891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G1E-ER4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ES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diffr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B3A2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B3A2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238208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CFUE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Ad, BM </a:t>
                      </a:r>
                      <a:r>
                        <a:rPr lang="en-US" sz="900" dirty="0" err="1" smtClean="0"/>
                        <a:t>sp</a:t>
                      </a: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248368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ERY_BM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Ad, BM </a:t>
                      </a:r>
                      <a:r>
                        <a:rPr lang="en-US" sz="900" dirty="0" err="1" smtClean="0"/>
                        <a:t>sp</a:t>
                      </a: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600" dirty="0" smtClean="0">
                          <a:solidFill>
                            <a:srgbClr val="FFFFFF"/>
                          </a:solidFill>
                        </a:rPr>
                        <a:t>GSM1151145</a:t>
                      </a:r>
                      <a:endParaRPr lang="en-US" sz="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600" dirty="0" smtClean="0">
                          <a:solidFill>
                            <a:srgbClr val="FFFFFF"/>
                          </a:solidFill>
                        </a:rPr>
                        <a:t>GSM689847</a:t>
                      </a:r>
                      <a:endParaRPr lang="en-US" sz="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600" dirty="0" smtClean="0">
                          <a:solidFill>
                            <a:srgbClr val="FFFFFF"/>
                          </a:solidFill>
                        </a:rPr>
                        <a:t>GSM689846</a:t>
                      </a:r>
                      <a:endParaRPr lang="en-US" sz="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rgbClr val="FFFFFF"/>
                          </a:solidFill>
                        </a:rPr>
                        <a:t>EH</a:t>
                      </a:r>
                      <a:endParaRPr lang="en-US" sz="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>
                          <a:solidFill>
                            <a:srgbClr val="FFFFFF"/>
                          </a:solidFill>
                        </a:rPr>
                        <a:t>EH,GSM802477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dirty="0" smtClean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ERY_FL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err="1" smtClean="0"/>
                        <a:t>Fet</a:t>
                      </a:r>
                      <a:r>
                        <a:rPr lang="en-US" sz="900" dirty="0" smtClean="0"/>
                        <a:t>,</a:t>
                      </a:r>
                      <a:r>
                        <a:rPr lang="en-US" sz="900" baseline="0" dirty="0" smtClean="0"/>
                        <a:t> liver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rgbClr val="FFFFFF"/>
                          </a:solidFill>
                        </a:rPr>
                        <a:t>ENCSR397RHW</a:t>
                      </a:r>
                      <a:endParaRPr lang="en-US" sz="105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B3A2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B3A2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B3A2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B3A2C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1" dirty="0" smtClean="0">
                          <a:solidFill>
                            <a:schemeClr val="bg1"/>
                          </a:solidFill>
                        </a:rPr>
                        <a:t>D</a:t>
                      </a:r>
                      <a:endParaRPr lang="en-US" sz="105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B3A2C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rgbClr val="FFFFFF"/>
                          </a:solidFill>
                        </a:rPr>
                        <a:t>ENCSR000CDU</a:t>
                      </a:r>
                      <a:endParaRPr lang="en-US" sz="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B3A2C7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CFUMK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Ad, BM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F79646"/>
                    </a:solidFill>
                  </a:tcPr>
                </a:tc>
              </a:tr>
              <a:tr h="237067">
                <a:tc>
                  <a:txBody>
                    <a:bodyPr/>
                    <a:lstStyle/>
                    <a:p>
                      <a:r>
                        <a:rPr lang="en-US" sz="900" dirty="0" err="1" smtClean="0"/>
                        <a:t>MK_imm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Ad, BM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F79646"/>
                    </a:solidFill>
                  </a:tcPr>
                </a:tc>
              </a:tr>
              <a:tr h="255693">
                <a:tc>
                  <a:txBody>
                    <a:bodyPr/>
                    <a:lstStyle/>
                    <a:p>
                      <a:r>
                        <a:rPr lang="en-US" sz="900" dirty="0" err="1" smtClean="0"/>
                        <a:t>MK_mat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/>
                        <a:t>Fet</a:t>
                      </a:r>
                      <a:r>
                        <a:rPr lang="en-US" sz="900" dirty="0" smtClean="0"/>
                        <a:t>,</a:t>
                      </a:r>
                      <a:r>
                        <a:rPr lang="en-US" sz="900" baseline="0" dirty="0" smtClean="0"/>
                        <a:t> liver</a:t>
                      </a: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B3A2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B3A2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B3A2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B3A2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B3A2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B3A2C7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NEU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Ad, blood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600" dirty="0" smtClean="0">
                          <a:solidFill>
                            <a:srgbClr val="FFFFFF"/>
                          </a:solidFill>
                        </a:rPr>
                        <a:t>GSM2445202</a:t>
                      </a:r>
                      <a:endParaRPr lang="en-US" sz="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s-IS" sz="600" dirty="0" smtClean="0">
                          <a:solidFill>
                            <a:srgbClr val="FFFFFF"/>
                          </a:solidFill>
                        </a:rPr>
                        <a:t>GSM2445216</a:t>
                      </a:r>
                      <a:endParaRPr lang="en-US" sz="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s-IS" sz="600" dirty="0" smtClean="0">
                          <a:solidFill>
                            <a:srgbClr val="FFFFFF"/>
                          </a:solidFill>
                        </a:rPr>
                        <a:t>GSM2445214</a:t>
                      </a:r>
                      <a:endParaRPr lang="en-US" sz="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s-IS" sz="600" dirty="0" smtClean="0">
                          <a:solidFill>
                            <a:srgbClr val="FFFFFF"/>
                          </a:solidFill>
                        </a:rPr>
                        <a:t>GSM2445212</a:t>
                      </a:r>
                      <a:endParaRPr lang="en-US" sz="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F79646"/>
                    </a:solidFill>
                  </a:tcPr>
                </a:tc>
              </a:tr>
              <a:tr h="245534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MON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Ad, blood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bg1"/>
                          </a:solidFill>
                        </a:rPr>
                        <a:t>ENCSR000CFJ</a:t>
                      </a:r>
                      <a:endParaRPr lang="en-US" sz="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F79646"/>
                    </a:solidFill>
                  </a:tcPr>
                </a:tc>
              </a:tr>
              <a:tr h="236487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CLP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Ad, BM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36487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B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Ad,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sp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36487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NK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Ad, </a:t>
                      </a:r>
                      <a:r>
                        <a:rPr lang="en-US" sz="900" baseline="0" dirty="0" err="1" smtClean="0"/>
                        <a:t>sp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36487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T_CD4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Ad, </a:t>
                      </a:r>
                      <a:r>
                        <a:rPr lang="en-US" sz="900" baseline="0" dirty="0" err="1" smtClean="0"/>
                        <a:t>sp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600" dirty="0" smtClean="0">
                          <a:solidFill>
                            <a:srgbClr val="FFFFFF"/>
                          </a:solidFill>
                        </a:rPr>
                        <a:t>GSM1480825</a:t>
                      </a:r>
                      <a:endParaRPr lang="en-US" sz="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s-IS" sz="600" dirty="0" smtClean="0">
                          <a:solidFill>
                            <a:srgbClr val="FFFFFF"/>
                          </a:solidFill>
                        </a:rPr>
                        <a:t>GSM1151621</a:t>
                      </a:r>
                      <a:endParaRPr lang="en-US" sz="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36487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T_CD8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Ad, </a:t>
                      </a:r>
                      <a:r>
                        <a:rPr lang="en-US" sz="900" baseline="0" dirty="0" err="1" smtClean="0"/>
                        <a:t>sp</a:t>
                      </a: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600" dirty="0" smtClean="0">
                          <a:solidFill>
                            <a:srgbClr val="FFFFFF"/>
                          </a:solidFill>
                        </a:rPr>
                        <a:t>GSM1023418</a:t>
                      </a:r>
                      <a:endParaRPr lang="en-US" sz="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s-IS" sz="600" dirty="0" smtClean="0">
                          <a:solidFill>
                            <a:srgbClr val="FFFFFF"/>
                          </a:solidFill>
                        </a:rPr>
                        <a:t>GSM1972997</a:t>
                      </a:r>
                      <a:endParaRPr lang="en-US" sz="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370928" y="6212417"/>
            <a:ext cx="166944" cy="143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60072" y="5641097"/>
            <a:ext cx="166944" cy="143933"/>
          </a:xfrm>
          <a:prstGeom prst="rect">
            <a:avLst/>
          </a:prstGeom>
          <a:solidFill>
            <a:srgbClr val="F7964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60072" y="5889116"/>
            <a:ext cx="166944" cy="143933"/>
          </a:xfrm>
          <a:prstGeom prst="rect">
            <a:avLst/>
          </a:prstGeom>
          <a:solidFill>
            <a:srgbClr val="B3A2C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32973" y="5582259"/>
            <a:ext cx="10951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New, this paper</a:t>
            </a:r>
            <a:endParaRPr lang="en-US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2005391" y="5842800"/>
            <a:ext cx="1322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Previous, this group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2304757" y="6153355"/>
            <a:ext cx="9885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Other sources</a:t>
            </a:r>
            <a:endParaRPr lang="en-US" sz="1100" dirty="0"/>
          </a:p>
        </p:txBody>
      </p:sp>
      <p:sp>
        <p:nvSpPr>
          <p:cNvPr id="8" name="Rectangle 7"/>
          <p:cNvSpPr/>
          <p:nvPr/>
        </p:nvSpPr>
        <p:spPr>
          <a:xfrm>
            <a:off x="2330158" y="1981200"/>
            <a:ext cx="286043" cy="381000"/>
          </a:xfrm>
          <a:prstGeom prst="rect">
            <a:avLst/>
          </a:prstGeom>
          <a:noFill/>
          <a:ln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809067" y="6623236"/>
            <a:ext cx="36999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49043" y="6612520"/>
            <a:ext cx="17187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Epigenetic states via IDEAS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136650" y="4579991"/>
            <a:ext cx="3241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Compile complementary data from earlier work and other sources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136650" y="4042104"/>
            <a:ext cx="3241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New: Hi-C data and derived tracks from HPC7 and G1E-ER4 cells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136650" y="5117877"/>
            <a:ext cx="3241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Integration via IDEAS to define epigenetic states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659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50798"/>
            <a:ext cx="8248650" cy="330201"/>
          </a:xfrm>
        </p:spPr>
        <p:txBody>
          <a:bodyPr>
            <a:noAutofit/>
          </a:bodyPr>
          <a:lstStyle/>
          <a:p>
            <a:r>
              <a:rPr lang="en-US" sz="2000" dirty="0" smtClean="0"/>
              <a:t>Mock-up of Fig. </a:t>
            </a:r>
            <a:r>
              <a:rPr lang="en-US" sz="2000" dirty="0" smtClean="0"/>
              <a:t>2. </a:t>
            </a:r>
            <a:r>
              <a:rPr lang="en-US" sz="2000" dirty="0" smtClean="0"/>
              <a:t>Relationships of cell types based on different features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296999" y="413127"/>
            <a:ext cx="1807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Hierarchical c</a:t>
            </a:r>
            <a:r>
              <a:rPr lang="en-US" sz="1400" dirty="0" smtClean="0"/>
              <a:t>lustering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6087532" y="3902373"/>
            <a:ext cx="138619" cy="305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Screen Shot 2017-08-10 at 5.08.1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845040"/>
            <a:ext cx="3200400" cy="23309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9107" y="630141"/>
            <a:ext cx="88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ATAC-</a:t>
            </a:r>
            <a:r>
              <a:rPr lang="en-US" sz="1400" dirty="0" smtClean="0"/>
              <a:t>seq</a:t>
            </a:r>
            <a:endParaRPr lang="en-US" sz="1400" dirty="0"/>
          </a:p>
        </p:txBody>
      </p:sp>
      <p:pic>
        <p:nvPicPr>
          <p:cNvPr id="22" name="Picture 21" descr="Screen Shot 2017-08-10 at 5.08.37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2579295"/>
            <a:ext cx="914400" cy="952500"/>
          </a:xfrm>
          <a:prstGeom prst="rect">
            <a:avLst/>
          </a:prstGeom>
        </p:spPr>
      </p:pic>
      <p:pic>
        <p:nvPicPr>
          <p:cNvPr id="25" name="Picture 24" descr="Screen Shot 2017-08-10 at 5.07.41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787283"/>
            <a:ext cx="3200400" cy="2314852"/>
          </a:xfrm>
          <a:prstGeom prst="rect">
            <a:avLst/>
          </a:prstGeom>
        </p:spPr>
      </p:pic>
      <p:pic>
        <p:nvPicPr>
          <p:cNvPr id="23" name="Picture 22" descr="Screen Shot 2017-08-10 at 5.08.00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57" y="5740401"/>
            <a:ext cx="914400" cy="92932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3636" y="3526639"/>
            <a:ext cx="81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RNA-seq</a:t>
            </a:r>
            <a:endParaRPr lang="en-US" sz="1400" dirty="0"/>
          </a:p>
        </p:txBody>
      </p:sp>
      <p:pic>
        <p:nvPicPr>
          <p:cNvPr id="26" name="Picture 25" descr="Screen Shot 2017-08-10 at 5.06.57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795" y="626787"/>
            <a:ext cx="5486400" cy="3019308"/>
          </a:xfrm>
          <a:prstGeom prst="rect">
            <a:avLst/>
          </a:prstGeom>
        </p:spPr>
      </p:pic>
      <p:pic>
        <p:nvPicPr>
          <p:cNvPr id="27" name="Picture 26" descr="Screen Shot 2017-08-10 at 5.03.03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150" y="3736483"/>
            <a:ext cx="5486400" cy="30855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2542" y="342899"/>
            <a:ext cx="479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4603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166"/>
            <a:ext cx="8229600" cy="419630"/>
          </a:xfrm>
        </p:spPr>
        <p:txBody>
          <a:bodyPr>
            <a:noAutofit/>
          </a:bodyPr>
          <a:lstStyle/>
          <a:p>
            <a:r>
              <a:rPr lang="en-US" sz="2400" dirty="0" smtClean="0"/>
              <a:t>Mockup of Fig. </a:t>
            </a:r>
            <a:r>
              <a:rPr lang="en-US" sz="2400" dirty="0" smtClean="0"/>
              <a:t>3. </a:t>
            </a:r>
            <a:r>
              <a:rPr lang="en-US" sz="2400" dirty="0" smtClean="0"/>
              <a:t>IDEAS 15.8, 17 state model</a:t>
            </a:r>
            <a:endParaRPr lang="en-US" sz="2400" dirty="0"/>
          </a:p>
        </p:txBody>
      </p:sp>
      <p:pic>
        <p:nvPicPr>
          <p:cNvPr id="60" name="Picture 59" descr="Screen Shot 2017-07-31 at 11.53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1" y="895296"/>
            <a:ext cx="4572000" cy="3408745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37910" y="583164"/>
            <a:ext cx="1938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smtClean="0"/>
              <a:t>Epigenetic states</a:t>
            </a:r>
            <a:endParaRPr lang="en-US" sz="1600" dirty="0"/>
          </a:p>
        </p:txBody>
      </p:sp>
      <p:sp>
        <p:nvSpPr>
          <p:cNvPr id="64" name="TextBox 63"/>
          <p:cNvSpPr txBox="1"/>
          <p:nvPr/>
        </p:nvSpPr>
        <p:spPr>
          <a:xfrm>
            <a:off x="5658122" y="2316659"/>
            <a:ext cx="2969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B. </a:t>
            </a:r>
            <a:r>
              <a:rPr lang="en-US" sz="1600" dirty="0" smtClean="0"/>
              <a:t>Example locus, IDEAS output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058333" y="5892800"/>
            <a:ext cx="2980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Color </a:t>
            </a:r>
            <a:r>
              <a:rPr lang="en-US" sz="1200" dirty="0"/>
              <a:t>ATAC-seq signal by epigenetic </a:t>
            </a:r>
            <a:r>
              <a:rPr lang="en-US" sz="1200" dirty="0" smtClean="0"/>
              <a:t>states and annotate </a:t>
            </a:r>
            <a:r>
              <a:rPr lang="en-US" sz="1200" dirty="0"/>
              <a:t>ATAC-seq peaks by epigenetic </a:t>
            </a:r>
            <a:r>
              <a:rPr lang="en-US" sz="1200" dirty="0" smtClean="0"/>
              <a:t>state. Maybe also include at ATAC-seq signal track?</a:t>
            </a:r>
          </a:p>
        </p:txBody>
      </p:sp>
      <p:pic>
        <p:nvPicPr>
          <p:cNvPr id="7" name="Picture 6" descr="IDEAS_ATAC_Zfpm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2851150"/>
            <a:ext cx="5029200" cy="386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38163"/>
          </a:xfrm>
        </p:spPr>
        <p:txBody>
          <a:bodyPr>
            <a:noAutofit/>
          </a:bodyPr>
          <a:lstStyle/>
          <a:p>
            <a:r>
              <a:rPr lang="en-US" sz="2800" dirty="0" smtClean="0"/>
              <a:t>Summarize and illustrate the collection of </a:t>
            </a:r>
            <a:r>
              <a:rPr lang="en-US" sz="2800" dirty="0" err="1" smtClean="0"/>
              <a:t>cREs</a:t>
            </a:r>
            <a:endParaRPr lang="en-US" sz="2800" dirty="0"/>
          </a:p>
        </p:txBody>
      </p:sp>
      <p:pic>
        <p:nvPicPr>
          <p:cNvPr id="3" name="Picture 2" descr="Screen Shot 2017-07-13 at 10.30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0333" y="812800"/>
            <a:ext cx="4114800" cy="21547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732" y="1061130"/>
            <a:ext cx="281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200" dirty="0" smtClean="0">
                <a:latin typeface="Calibri"/>
                <a:cs typeface="Calibri"/>
              </a:rPr>
              <a:t>Genome-wide distribution of </a:t>
            </a:r>
            <a:r>
              <a:rPr lang="en-US" sz="1400" kern="1200" dirty="0" err="1" smtClean="0">
                <a:latin typeface="Calibri"/>
                <a:cs typeface="Calibri"/>
              </a:rPr>
              <a:t>cRE</a:t>
            </a:r>
            <a:r>
              <a:rPr lang="en-US" sz="1400" kern="1200" dirty="0" smtClean="0">
                <a:latin typeface="Calibri"/>
                <a:cs typeface="Calibri"/>
              </a:rPr>
              <a:t> </a:t>
            </a:r>
            <a:r>
              <a:rPr lang="en-US" sz="1400" kern="1200" dirty="0" smtClean="0">
                <a:latin typeface="Calibri"/>
                <a:cs typeface="Calibri"/>
              </a:rPr>
              <a:t>categories (this is only for CMP)</a:t>
            </a:r>
            <a:endParaRPr lang="en-US" sz="1400" kern="1200" dirty="0">
              <a:latin typeface="Calibri"/>
              <a:cs typeface="Calibri"/>
            </a:endParaRPr>
          </a:p>
        </p:txBody>
      </p:sp>
      <p:pic>
        <p:nvPicPr>
          <p:cNvPr id="5" name="Picture 4" descr="data_matrix_id0_uniq_10_weighted_sort.chipseq_codex.cdt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511" y="3096752"/>
            <a:ext cx="3883857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3565" y="6486173"/>
            <a:ext cx="6320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All TFs, make sure you include all the ones from VISION group as well as CODEX, group by cell type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55600" y="4178439"/>
            <a:ext cx="2734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Try ATAC-seq peaks in each of the 17 states (17 rows per cell type) in each cell type. </a:t>
            </a:r>
            <a:r>
              <a:rPr lang="en-US" sz="1200" dirty="0"/>
              <a:t>We can choose </a:t>
            </a:r>
            <a:r>
              <a:rPr lang="en-US" sz="1200" dirty="0" smtClean="0"/>
              <a:t>one or two to show, but I expect CMP, ERY_BM, ERY_FL, </a:t>
            </a:r>
            <a:r>
              <a:rPr lang="en-US" sz="1200" dirty="0" err="1" smtClean="0"/>
              <a:t>MK_imm</a:t>
            </a:r>
            <a:r>
              <a:rPr lang="en-US" sz="1200" dirty="0" smtClean="0"/>
              <a:t>, T_CD4, T_CD8 may be among the most interesting.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5600" y="3096752"/>
            <a:ext cx="2734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Enrichment of bound TFs in various categories of ATAC-seq peaks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81435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771"/>
            <a:ext cx="8229600" cy="419629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Suppl</a:t>
            </a:r>
            <a:r>
              <a:rPr lang="en-US" sz="2400" dirty="0" smtClean="0"/>
              <a:t> Fig. 1. Unsupervised clustering of ATAC-seq peaks</a:t>
            </a:r>
            <a:endParaRPr lang="en-US" sz="2400" dirty="0"/>
          </a:p>
        </p:txBody>
      </p:sp>
      <p:pic>
        <p:nvPicPr>
          <p:cNvPr id="6" name="Picture 5" descr="Screen Shot 2017-07-31 at 1.20.09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1" y="641339"/>
            <a:ext cx="2479875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91345"/>
            <a:ext cx="4902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ATAC-seq, Homer peaks, retain those called in at least two datasets (210k?)</a:t>
            </a:r>
            <a:endParaRPr lang="en-US" sz="1200" dirty="0"/>
          </a:p>
        </p:txBody>
      </p:sp>
      <p:pic>
        <p:nvPicPr>
          <p:cNvPr id="8" name="Picture 7" descr="Screen Shot 2017-07-31 at 1.20.28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34" y="3863123"/>
            <a:ext cx="4578056" cy="3200400"/>
          </a:xfrm>
          <a:prstGeom prst="rect">
            <a:avLst/>
          </a:prstGeom>
        </p:spPr>
      </p:pic>
      <p:pic>
        <p:nvPicPr>
          <p:cNvPr id="5" name="Picture 4" descr="homerTable3_Kmn_cluster9anno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8344"/>
            <a:ext cx="597746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01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Numbers and frequencies of index sets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90083"/>
            <a:ext cx="8419413" cy="2667725"/>
          </a:xfrm>
        </p:spPr>
        <p:txBody>
          <a:bodyPr>
            <a:noAutofit/>
          </a:bodyPr>
          <a:lstStyle/>
          <a:p>
            <a:r>
              <a:rPr lang="en-US" sz="2400" dirty="0" smtClean="0"/>
              <a:t>Observed 8190 index sets</a:t>
            </a:r>
          </a:p>
          <a:p>
            <a:pPr lvl="1"/>
            <a:r>
              <a:rPr lang="en-US" sz="2400" dirty="0" smtClean="0"/>
              <a:t>Total number possible is 2^16 = 65,536</a:t>
            </a:r>
          </a:p>
          <a:p>
            <a:pPr lvl="1"/>
            <a:r>
              <a:rPr lang="en-US" sz="2400" dirty="0" smtClean="0"/>
              <a:t>Number of peaks in each set range from </a:t>
            </a:r>
            <a:r>
              <a:rPr lang="en-US" sz="2400" dirty="0"/>
              <a:t>1 to 10,329</a:t>
            </a:r>
            <a:endParaRPr lang="en-US" sz="2400" dirty="0" smtClean="0"/>
          </a:p>
          <a:p>
            <a:r>
              <a:rPr lang="en-US" sz="2400" dirty="0" smtClean="0"/>
              <a:t>Focus on </a:t>
            </a:r>
            <a:r>
              <a:rPr lang="en-US" sz="2400" dirty="0"/>
              <a:t>118 index sets that contained at least 200 </a:t>
            </a:r>
            <a:r>
              <a:rPr lang="en-US" sz="2400" dirty="0" smtClean="0"/>
              <a:t>peaks</a:t>
            </a:r>
            <a:endParaRPr lang="en-US" sz="2400" dirty="0"/>
          </a:p>
          <a:p>
            <a:pPr lvl="1"/>
            <a:r>
              <a:rPr lang="en-US" sz="2400" dirty="0" smtClean="0"/>
              <a:t>Encompass 153,636 peaks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4648675" y="2910438"/>
            <a:ext cx="3940820" cy="3657600"/>
            <a:chOff x="4935793" y="3098169"/>
            <a:chExt cx="3940820" cy="3657600"/>
          </a:xfrm>
        </p:grpSpPr>
        <p:pic>
          <p:nvPicPr>
            <p:cNvPr id="6" name="Picture 5" descr="binary_pattern_noxlim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509" r="4404"/>
            <a:stretch/>
          </p:blipFill>
          <p:spPr>
            <a:xfrm>
              <a:off x="5012670" y="3098169"/>
              <a:ext cx="3863943" cy="36576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4546097" y="3487865"/>
              <a:ext cx="10871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Log, base 10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17900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29" y="183931"/>
            <a:ext cx="9027371" cy="527269"/>
          </a:xfrm>
        </p:spPr>
        <p:txBody>
          <a:bodyPr>
            <a:noAutofit/>
          </a:bodyPr>
          <a:lstStyle/>
          <a:p>
            <a:r>
              <a:rPr lang="en-US" sz="2800" dirty="0" smtClean="0"/>
              <a:t>Visualize the patterns of peak occurrences across cell types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281" y="1841421"/>
            <a:ext cx="2709546" cy="3757634"/>
          </a:xfrm>
        </p:spPr>
        <p:txBody>
          <a:bodyPr>
            <a:noAutofit/>
          </a:bodyPr>
          <a:lstStyle/>
          <a:p>
            <a:r>
              <a:rPr lang="en-US" sz="2000" dirty="0" smtClean="0"/>
              <a:t>Follow a </a:t>
            </a:r>
            <a:r>
              <a:rPr lang="en-US" sz="2000" dirty="0"/>
              <a:t>decision tree </a:t>
            </a:r>
            <a:endParaRPr lang="en-US" sz="2000" dirty="0" smtClean="0"/>
          </a:p>
          <a:p>
            <a:r>
              <a:rPr lang="en-US" sz="2000" dirty="0"/>
              <a:t>P</a:t>
            </a:r>
            <a:r>
              <a:rPr lang="en-US" sz="2000" dirty="0" smtClean="0"/>
              <a:t>lace </a:t>
            </a:r>
            <a:r>
              <a:rPr lang="en-US" sz="2000" dirty="0"/>
              <a:t>the index sets into groups based on the presence or absence in each cell type sequentially. </a:t>
            </a:r>
            <a:endParaRPr lang="en-US" sz="2000" dirty="0" smtClean="0"/>
          </a:p>
          <a:p>
            <a:r>
              <a:rPr lang="en-US" sz="2000" dirty="0" smtClean="0"/>
              <a:t>The visualization is </a:t>
            </a:r>
            <a:r>
              <a:rPr lang="en-US" sz="2000" dirty="0"/>
              <a:t>dependent on order of consideration of cell </a:t>
            </a:r>
            <a:r>
              <a:rPr lang="en-US" sz="2000" dirty="0" smtClean="0"/>
              <a:t>types.</a:t>
            </a:r>
            <a:endParaRPr lang="en-US" sz="20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212898"/>
              </p:ext>
            </p:extLst>
          </p:nvPr>
        </p:nvGraphicFramePr>
        <p:xfrm>
          <a:off x="2515047" y="1127234"/>
          <a:ext cx="6560822" cy="391159"/>
        </p:xfrm>
        <a:graphic>
          <a:graphicData uri="http://schemas.openxmlformats.org/drawingml/2006/table">
            <a:tbl>
              <a:tblPr/>
              <a:tblGrid>
                <a:gridCol w="336133"/>
                <a:gridCol w="373481"/>
                <a:gridCol w="373481"/>
                <a:gridCol w="336133"/>
                <a:gridCol w="323684"/>
                <a:gridCol w="460627"/>
                <a:gridCol w="323684"/>
                <a:gridCol w="585121"/>
                <a:gridCol w="385931"/>
                <a:gridCol w="385931"/>
                <a:gridCol w="510424"/>
                <a:gridCol w="582631"/>
                <a:gridCol w="400870"/>
                <a:gridCol w="261437"/>
                <a:gridCol w="460627"/>
                <a:gridCol w="460627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HSC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CMP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MEP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G1E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CFU-E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CFU-MK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MEG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GMP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NEU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NK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T-CD4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T-CD8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Picture 14" descr="group_cluster_2ord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475" y="1565299"/>
            <a:ext cx="4299122" cy="5004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74075" y="676948"/>
            <a:ext cx="700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ndex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663913" y="3677004"/>
            <a:ext cx="45775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3200" dirty="0" smtClean="0"/>
              <a:t>…</a:t>
            </a:r>
            <a:endParaRPr lang="en-US" sz="32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743200" y="1565299"/>
            <a:ext cx="1943100" cy="3222601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073400" y="1565299"/>
            <a:ext cx="2413000" cy="2978818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448475" y="1565299"/>
            <a:ext cx="2952325" cy="2816201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797300" y="1565299"/>
            <a:ext cx="3606800" cy="2978818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848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923656"/>
              </p:ext>
            </p:extLst>
          </p:nvPr>
        </p:nvGraphicFramePr>
        <p:xfrm>
          <a:off x="1045084" y="686741"/>
          <a:ext cx="6692900" cy="391159"/>
        </p:xfrm>
        <a:graphic>
          <a:graphicData uri="http://schemas.openxmlformats.org/drawingml/2006/table">
            <a:tbl>
              <a:tblPr/>
              <a:tblGrid>
                <a:gridCol w="342900"/>
                <a:gridCol w="381000"/>
                <a:gridCol w="381000"/>
                <a:gridCol w="342900"/>
                <a:gridCol w="330200"/>
                <a:gridCol w="469900"/>
                <a:gridCol w="330200"/>
                <a:gridCol w="596900"/>
                <a:gridCol w="393700"/>
                <a:gridCol w="393700"/>
                <a:gridCol w="520700"/>
                <a:gridCol w="825500"/>
                <a:gridCol w="177800"/>
                <a:gridCol w="266700"/>
                <a:gridCol w="469900"/>
                <a:gridCol w="4699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HSC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CMP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MEP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G1E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CFU-E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CFU-MK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MEG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GMP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NEUROPHIL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NK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T-CD4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T-CD8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 descr="group_cluster_2ord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0" y="1343800"/>
            <a:ext cx="4299122" cy="5004000"/>
          </a:xfrm>
          <a:prstGeom prst="rect">
            <a:avLst/>
          </a:prstGeom>
        </p:spPr>
      </p:pic>
      <p:pic>
        <p:nvPicPr>
          <p:cNvPr id="2" name="Picture 1" descr="data_matrix_id0_uniq_10_weighted_sort.txt.perce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798" y="1494427"/>
            <a:ext cx="3739201" cy="50090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04798" y="1089395"/>
            <a:ext cx="3496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Gray-scale represent the number of peak in each Index </a:t>
            </a:r>
            <a:r>
              <a:rPr lang="en-US" sz="1200" dirty="0"/>
              <a:t>set </a:t>
            </a:r>
            <a:r>
              <a:rPr lang="en-US" sz="1200" dirty="0" smtClean="0"/>
              <a:t>(log2 </a:t>
            </a:r>
            <a:r>
              <a:rPr lang="en-US" sz="1200" dirty="0"/>
              <a:t>scale)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53419" y="755490"/>
            <a:ext cx="700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ndex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277968" y="3455505"/>
            <a:ext cx="45775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3200" dirty="0" smtClean="0"/>
              <a:t>…</a:t>
            </a:r>
            <a:endParaRPr lang="en-US" sz="3200" dirty="0"/>
          </a:p>
        </p:txBody>
      </p:sp>
      <p:sp>
        <p:nvSpPr>
          <p:cNvPr id="25" name="Right Arrow 24"/>
          <p:cNvSpPr/>
          <p:nvPr/>
        </p:nvSpPr>
        <p:spPr>
          <a:xfrm>
            <a:off x="4956681" y="3157992"/>
            <a:ext cx="373220" cy="239209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404798" y="3256698"/>
            <a:ext cx="3496747" cy="45719"/>
          </a:xfrm>
          <a:prstGeom prst="rect">
            <a:avLst/>
          </a:prstGeom>
          <a:noFill/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86515" y="2833483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index set 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200727" y="1089395"/>
            <a:ext cx="0" cy="3278250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568824" y="1089395"/>
            <a:ext cx="405449" cy="3278250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974273" y="1089395"/>
            <a:ext cx="865909" cy="3192186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375647" y="1124822"/>
            <a:ext cx="1422808" cy="3439096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itle 3"/>
          <p:cNvSpPr>
            <a:spLocks noGrp="1"/>
          </p:cNvSpPr>
          <p:nvPr>
            <p:ph type="title"/>
          </p:nvPr>
        </p:nvSpPr>
        <p:spPr>
          <a:xfrm>
            <a:off x="457200" y="139702"/>
            <a:ext cx="8229600" cy="403414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Visualization of index sets sorted by decision tree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7979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RossTheme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RossThemeBlue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RossThemeBlue.thmx</Template>
  <TotalTime>8423</TotalTime>
  <Words>1021</Words>
  <Application>Microsoft Macintosh PowerPoint</Application>
  <PresentationFormat>On-screen Show (4:3)</PresentationFormat>
  <Paragraphs>248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RossThemeBlue</vt:lpstr>
      <vt:lpstr>1_RossThemeBlue</vt:lpstr>
      <vt:lpstr>1_Custom Design</vt:lpstr>
      <vt:lpstr>2_Custom Design</vt:lpstr>
      <vt:lpstr>An integrative view of the regulatory and transcriptional landscapes in mouse myeloid hematopoiesis </vt:lpstr>
      <vt:lpstr>Mock up of Fig. 1</vt:lpstr>
      <vt:lpstr>Mock-up of Fig. 2. Relationships of cell types based on different features</vt:lpstr>
      <vt:lpstr>Mockup of Fig. 3. IDEAS 15.8, 17 state model</vt:lpstr>
      <vt:lpstr>Summarize and illustrate the collection of cREs</vt:lpstr>
      <vt:lpstr>Suppl Fig. 1. Unsupervised clustering of ATAC-seq peaks</vt:lpstr>
      <vt:lpstr>Numbers and frequencies of index sets</vt:lpstr>
      <vt:lpstr>Visualize the patterns of peak occurrences across cell types</vt:lpstr>
      <vt:lpstr>Visualization of index sets sorted by decision tree</vt:lpstr>
      <vt:lpstr>Methods to find an informative IDEAS epigenetic state for each index set</vt:lpstr>
      <vt:lpstr>Index sets across a cell type progression, with most frequent IDEAS state and ATAC-seq signal</vt:lpstr>
      <vt:lpstr>Index sets across a cell type progression, with most enriched IDEAS state and ATAC-seq signal</vt:lpstr>
      <vt:lpstr>TF ChIP-seq peak enrichment of Index sets (with erythroid cells early in type order)</vt:lpstr>
      <vt:lpstr>Assign cREs to target genes</vt:lpstr>
      <vt:lpstr>Evaluation, e.g. how well do our integrated data explain patterns of gene expression?</vt:lpstr>
      <vt:lpstr>Views of landscape at different scales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Transcriptomes and Regulatory Landscapes During Differentiation from HSCs to MEGs and ERYs</dc:title>
  <dc:creator>Ross Hardison</dc:creator>
  <cp:lastModifiedBy>Ross Hardison</cp:lastModifiedBy>
  <cp:revision>176</cp:revision>
  <dcterms:created xsi:type="dcterms:W3CDTF">2016-07-20T20:55:20Z</dcterms:created>
  <dcterms:modified xsi:type="dcterms:W3CDTF">2017-08-10T21:45:34Z</dcterms:modified>
</cp:coreProperties>
</file>