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39"/>
  </p:notesMasterIdLst>
  <p:handoutMasterIdLst>
    <p:handoutMasterId r:id="rId40"/>
  </p:handoutMasterIdLst>
  <p:sldIdLst>
    <p:sldId id="256" r:id="rId5"/>
    <p:sldId id="257" r:id="rId6"/>
    <p:sldId id="308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59" r:id="rId18"/>
    <p:sldId id="260" r:id="rId19"/>
    <p:sldId id="261" r:id="rId20"/>
    <p:sldId id="263" r:id="rId21"/>
    <p:sldId id="265" r:id="rId22"/>
    <p:sldId id="266" r:id="rId23"/>
    <p:sldId id="267" r:id="rId24"/>
    <p:sldId id="268" r:id="rId25"/>
    <p:sldId id="269" r:id="rId26"/>
    <p:sldId id="271" r:id="rId27"/>
    <p:sldId id="272" r:id="rId28"/>
    <p:sldId id="273" r:id="rId29"/>
    <p:sldId id="274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844" autoAdjust="0"/>
    <p:restoredTop sz="99390" autoAdjust="0"/>
  </p:normalViewPr>
  <p:slideViewPr>
    <p:cSldViewPr snapToGrid="0" snapToObjects="1">
      <p:cViewPr>
        <p:scale>
          <a:sx n="125" d="100"/>
          <a:sy n="125" d="100"/>
        </p:scale>
        <p:origin x="-176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E8A1B-967C-D84E-848E-7D15DB3B9D89}" type="datetimeFigureOut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67FDE-16C5-9E46-8847-7426E83A1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432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40A9-A0DD-BA45-AC36-2F77DF70616E}" type="datetimeFigureOut">
              <a:rPr lang="en-US" smtClean="0"/>
              <a:t>3/29/15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3D436-A105-C241-B093-4D8F86B5C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463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A4550-A579-7F46-9F58-145293A56D7E}" type="slidenum">
              <a:rPr lang="en-US"/>
              <a:pPr/>
              <a:t>2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602F7-87E1-654C-8859-75D685EE766C}" type="slidenum">
              <a:rPr lang="en-US"/>
              <a:pPr/>
              <a:t>22</a:t>
            </a:fld>
            <a:endParaRPr lang="en-US"/>
          </a:p>
        </p:txBody>
      </p:sp>
      <p:sp>
        <p:nvSpPr>
          <p:cNvPr id="401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BF841-1347-AC44-BF08-3150D866D75D}" type="slidenum">
              <a:rPr lang="en-US"/>
              <a:pPr/>
              <a:t>23</a:t>
            </a:fld>
            <a:endParaRPr 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D58ACF-752C-6E42-BF96-39490B412E45}" type="slidenum">
              <a:rPr lang="en-US"/>
              <a:pPr/>
              <a:t>24</a:t>
            </a:fld>
            <a:endParaRPr lang="en-US"/>
          </a:p>
        </p:txBody>
      </p:sp>
      <p:sp>
        <p:nvSpPr>
          <p:cNvPr id="408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544C9-5076-2444-BDBF-2C762FBAC3DC}" type="slidenum">
              <a:rPr lang="en-US"/>
              <a:pPr/>
              <a:t>25</a:t>
            </a:fld>
            <a:endParaRPr lang="en-US"/>
          </a:p>
        </p:txBody>
      </p:sp>
      <p:sp>
        <p:nvSpPr>
          <p:cNvPr id="415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C58D31-0E79-4646-BDAC-D5BC6BFD04D9}" type="slidenum">
              <a:rPr lang="en-US"/>
              <a:pPr/>
              <a:t>26</a:t>
            </a:fld>
            <a:endParaRPr 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1224C0-2829-0944-A5D8-470EA6437BC4}" type="slidenum">
              <a:rPr lang="en-US"/>
              <a:pPr/>
              <a:t>27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85F4B-29AE-8A40-8FEC-14E6862F91A3}" type="slidenum">
              <a:rPr lang="en-US"/>
              <a:pPr/>
              <a:t>28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5E447-BBEF-E84B-88F0-FCDA7E13C272}" type="slidenum">
              <a:rPr lang="en-US"/>
              <a:pPr/>
              <a:t>29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81AFF9-F050-F848-AECE-F5D3C1CADD51}" type="slidenum">
              <a:rPr lang="en-US"/>
              <a:pPr/>
              <a:t>30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898FA-E722-4D46-9996-0FE4124036A2}" type="slidenum">
              <a:rPr lang="en-US"/>
              <a:pPr/>
              <a:t>31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54C6F5-C870-FB4F-85F9-D2A8C8369B9D}" type="slidenum">
              <a:rPr lang="en-US"/>
              <a:pPr/>
              <a:t>14</a:t>
            </a:fld>
            <a:endParaRPr lang="en-US"/>
          </a:p>
        </p:txBody>
      </p:sp>
      <p:sp>
        <p:nvSpPr>
          <p:cNvPr id="385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6C4D4-A3AA-6544-9AEE-89680A3B11F1}" type="slidenum">
              <a:rPr lang="en-US"/>
              <a:pPr/>
              <a:t>32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D8000E-B70A-914A-86B9-F45569455314}" type="slidenum">
              <a:rPr lang="en-US"/>
              <a:pPr/>
              <a:t>33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34E82-3FCE-5447-BE54-5352460A6D76}" type="slidenum">
              <a:rPr lang="en-US"/>
              <a:pPr/>
              <a:t>15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6B1891-1138-B348-8774-2394A3704918}" type="slidenum">
              <a:rPr lang="en-US"/>
              <a:pPr/>
              <a:t>16</a:t>
            </a:fld>
            <a:endParaRPr lang="en-US"/>
          </a:p>
        </p:txBody>
      </p:sp>
      <p:sp>
        <p:nvSpPr>
          <p:cNvPr id="3809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6F808-D97C-3A49-9F80-4A4D6761B6DC}" type="slidenum">
              <a:rPr lang="en-US"/>
              <a:pPr/>
              <a:t>17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61524C-51F9-C441-97B7-800B802BA933}" type="slidenum">
              <a:rPr lang="en-US"/>
              <a:pPr/>
              <a:t>18</a:t>
            </a:fld>
            <a:endParaRPr lang="en-US"/>
          </a:p>
        </p:txBody>
      </p:sp>
      <p:sp>
        <p:nvSpPr>
          <p:cNvPr id="393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FD5CE-C4C0-BE45-9518-4FC491AD177D}" type="slidenum">
              <a:rPr lang="en-US"/>
              <a:pPr/>
              <a:t>19</a:t>
            </a:fld>
            <a:endParaRPr lang="en-US"/>
          </a:p>
        </p:txBody>
      </p:sp>
      <p:sp>
        <p:nvSpPr>
          <p:cNvPr id="403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508CE-404B-CE4D-81C7-2A1A7D46A5F4}" type="slidenum">
              <a:rPr lang="en-US"/>
              <a:pPr/>
              <a:t>20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AE1A33-5186-EF4D-9871-418FDD5E6843}" type="slidenum">
              <a:rPr lang="en-US"/>
              <a:pPr/>
              <a:t>21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5901B-0CC3-3044-9293-51E418F6FA2C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E7688-825D-3244-9357-FB3BF0E3BE2F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C9131-367D-494B-AE1C-BB93EF968DFD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8C165-1F01-C84A-92F4-987424CDDF5D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8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33B0-3A64-2C41-A410-E8EAFAAAC63D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685C-8BB8-9D48-A483-D09189CCCB47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17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679D-2F5D-744E-8CEA-FF97365CC24A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8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D02D-4F36-E54E-AEDB-573F331FB95C}" type="datetime1">
              <a:rPr lang="en-US" smtClean="0"/>
              <a:t>3/29/15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81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238B4-2369-AE41-9F16-AC5A7B69A776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DFFF-C9C3-884C-A7AE-A61DD2F935A3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14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0CB34-E577-DD4E-AB46-67DBF1646BA0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6E4E-7D61-DC47-9E07-2241AFFBB307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28549-A056-2347-94C0-DD9CB8DBA0B3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90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BDC15-5251-3A45-931D-53E595245162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3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EA9F-9D78-4642-A079-ABD55183A30E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27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9A50-C209-A848-9AEE-194D9950E65F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58D0E-DFF7-7B40-A601-C0AC1A536F44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48C3-55EA-D249-A595-EACB4EE6AEE4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FE7F-1503-3D46-BF1F-F0133D5E45C1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B0CA-93C7-2249-9EA3-66CAE85D1D85}" type="datetime1">
              <a:rPr lang="en-US" smtClean="0"/>
              <a:t>3/29/15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D7481-F80F-9C49-8CAD-BB0EA9AEF48A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08D2-5E65-BE41-B89C-E97C1209CC85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095B-6561-394B-ADD1-A7C325542153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46003-16DB-7D49-BC93-AC17F189055A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ADDF-9A36-AD48-95E3-849DF0A11F20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DBA14-1551-7440-9D46-FCB1F2181C62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5DD9A-C72A-9640-9DBD-E50418767615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80E61-610A-0F43-87A6-3F3A655D355B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12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D2CA5-55D4-184C-A532-8F97B772DF5C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1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A0AA-DDDA-DE42-AFC3-837811EAC643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50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EDA6-07FE-994C-9CB5-1840D81C60DA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B127-26E8-D64D-AEE0-3025A2646763}" type="datetime1">
              <a:rPr lang="en-US" smtClean="0"/>
              <a:t>3/29/15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11F9E-72A0-2945-818D-A1A87371E900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8CD8-9219-2047-B01A-05BB62E5FE25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92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049B-353C-8240-B20A-EEB74E098E31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64004-D330-2B46-A76F-A076CA35FE39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9F6B-308E-994C-AB2A-C9DB8A133379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CE14-0ECB-074C-AB9F-F7A1CF33198C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1BF9F-B083-0F41-B1E5-69AA6B795C56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8DDF-64B0-914B-B4AA-BE8CD643F6AF}" type="datetime1">
              <a:rPr lang="en-US" smtClean="0"/>
              <a:t>3/29/15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6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1CDC-15F7-244A-945F-9C4295259CE9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8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244AC-BE5F-9B43-BDB7-32C14796319E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24C0-1D69-7045-969E-95961DA8B430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F1322-1AE9-9E4A-80B0-BE0B1A985C1C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9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F45B-A30D-3645-A573-EA538D28FB77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12BA5-B1ED-EE46-BF3E-D7DDB725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5FEC2-F351-1141-B2C7-1772204B5728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D509-14B5-3442-B04E-AB2C23F2B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4D49-6B6B-D54A-8971-C0588D06B6A3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096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mpd="sng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0083"/>
            <a:ext cx="8229600" cy="5185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D841-5D45-CC4F-8C3C-7C41903EB76F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525D1-94EC-AA45-A259-B3226F473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9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8345"/>
            <a:ext cx="7772400" cy="1557655"/>
          </a:xfrm>
        </p:spPr>
        <p:txBody>
          <a:bodyPr/>
          <a:lstStyle/>
          <a:p>
            <a:r>
              <a:rPr lang="en-US" dirty="0"/>
              <a:t>Evolutionary signatures of function: </a:t>
            </a:r>
            <a:r>
              <a:rPr lang="en-US" dirty="0" smtClean="0"/>
              <a:t>Positive selection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96440"/>
          </a:xfrm>
        </p:spPr>
        <p:txBody>
          <a:bodyPr>
            <a:noAutofit/>
          </a:bodyPr>
          <a:lstStyle/>
          <a:p>
            <a:r>
              <a:rPr lang="en-US" sz="2800" dirty="0" smtClean="0"/>
              <a:t>Lesson 9_2: Evolutionary signatures of function</a:t>
            </a:r>
          </a:p>
          <a:p>
            <a:r>
              <a:rPr lang="en-US" sz="2800" dirty="0" smtClean="0"/>
              <a:t>BMMB 551</a:t>
            </a:r>
            <a:endParaRPr lang="en-US" sz="2800" dirty="0" smtClean="0"/>
          </a:p>
          <a:p>
            <a:r>
              <a:rPr lang="en-US" sz="2800" dirty="0" smtClean="0"/>
              <a:t>Hardison</a:t>
            </a:r>
            <a:endParaRPr lang="en-US" sz="2800" dirty="0"/>
          </a:p>
        </p:txBody>
      </p:sp>
      <p:pic>
        <p:nvPicPr>
          <p:cNvPr id="4" name="Picture 4" descr="PSU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2" y="253022"/>
            <a:ext cx="1049338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0A911-630D-B04F-BB5E-E8F020CA6EDE}" type="datetime1">
              <a:rPr lang="en-US" smtClean="0"/>
              <a:t>3/29/15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25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8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of rate constancy (the molecular clock)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3B304-2B2E-3144-8A4A-FC8E0C217D11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Screen shot 2009-11-10 at 11.01.0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5"/>
          <a:stretch/>
        </p:blipFill>
        <p:spPr>
          <a:xfrm>
            <a:off x="609600" y="1100666"/>
            <a:ext cx="8153400" cy="5046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488668"/>
            <a:ext cx="205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Hiroshi Akashi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3733" y="112606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RNASE1B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33733" y="1727199"/>
            <a:ext cx="92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RNASE1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62099" y="2387599"/>
            <a:ext cx="92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RNASE1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43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2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of positive Darwinian selection (adaptation)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3791D-D019-0947-A9B1-7A42B59B2587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Screen shot 2009-11-10 at 11.01.33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0" r="10870"/>
          <a:stretch/>
        </p:blipFill>
        <p:spPr>
          <a:xfrm>
            <a:off x="999066" y="1110732"/>
            <a:ext cx="7289800" cy="5036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488668"/>
            <a:ext cx="205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Hiroshi Akashi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74464" y="109539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RNASE1B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38647" y="1696530"/>
            <a:ext cx="92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RNASE1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38647" y="2356930"/>
            <a:ext cx="92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RNASE1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3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>
            <a:noAutofit/>
          </a:bodyPr>
          <a:lstStyle/>
          <a:p>
            <a:r>
              <a:rPr lang="en-US" sz="2800" dirty="0" smtClean="0"/>
              <a:t>Evolution of new function: Gene duplication and adaptive protein evolution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D4B3-AB90-FC4E-9439-ADD65D10D29A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Screen shot 2009-11-10 at 11.02.34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17391" r="2946"/>
          <a:stretch/>
        </p:blipFill>
        <p:spPr>
          <a:xfrm>
            <a:off x="821263" y="1289050"/>
            <a:ext cx="7501466" cy="506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488668"/>
            <a:ext cx="205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Hiroshi Akashi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5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823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Evidence for adaptive protein evolution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Functional assays</a:t>
            </a:r>
          </a:p>
          <a:p>
            <a:pPr lvl="1"/>
            <a:r>
              <a:rPr lang="en-US" sz="2400" dirty="0" smtClean="0"/>
              <a:t>Changes in protein activity</a:t>
            </a:r>
          </a:p>
          <a:p>
            <a:pPr lvl="1"/>
            <a:r>
              <a:rPr lang="en-US" sz="2400" dirty="0" smtClean="0"/>
              <a:t>Relate to ecology of organism</a:t>
            </a:r>
          </a:p>
          <a:p>
            <a:r>
              <a:rPr lang="en-US" sz="2800" dirty="0" smtClean="0"/>
              <a:t>Sequence evolution</a:t>
            </a:r>
          </a:p>
          <a:p>
            <a:pPr lvl="1"/>
            <a:r>
              <a:rPr lang="en-US" sz="2400" dirty="0" smtClean="0"/>
              <a:t>Rejection of rate constancy</a:t>
            </a:r>
          </a:p>
          <a:p>
            <a:pPr lvl="1"/>
            <a:r>
              <a:rPr lang="en-US" sz="2400" dirty="0" smtClean="0"/>
              <a:t>Faster rate of evolution in protein-altering sites than silent sites</a:t>
            </a:r>
          </a:p>
          <a:p>
            <a:pPr lvl="1"/>
            <a:r>
              <a:rPr lang="en-US" sz="2400" dirty="0" smtClean="0"/>
              <a:t>Types of amino acid substitutions</a:t>
            </a:r>
          </a:p>
          <a:p>
            <a:r>
              <a:rPr lang="en-US" sz="2800" dirty="0" smtClean="0"/>
              <a:t>Sequence studies reveal </a:t>
            </a:r>
            <a:r>
              <a:rPr lang="en-US" sz="2800" i="1" dirty="0" smtClean="0"/>
              <a:t>candidates</a:t>
            </a:r>
            <a:r>
              <a:rPr lang="en-US" sz="2800" dirty="0" smtClean="0"/>
              <a:t> for adaptive evolution</a:t>
            </a:r>
          </a:p>
          <a:p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4405-217D-7840-ABBF-60A071D3B7B1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6488668"/>
            <a:ext cx="205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Hiroshi Akashi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28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r>
              <a:rPr lang="en-US" sz="2800"/>
              <a:t>Evidence of selection from allele frequencies</a:t>
            </a:r>
          </a:p>
        </p:txBody>
      </p:sp>
      <p:sp>
        <p:nvSpPr>
          <p:cNvPr id="384003" name="Text Box 3"/>
          <p:cNvSpPr txBox="1">
            <a:spLocks noChangeArrowheads="1"/>
          </p:cNvSpPr>
          <p:nvPr/>
        </p:nvSpPr>
        <p:spPr bwMode="auto">
          <a:xfrm>
            <a:off x="152400" y="4267200"/>
            <a:ext cx="41735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  <a:cs typeface="ＭＳ Ｐゴシック" charset="0"/>
              </a:rPr>
              <a:t>R. Nielsen et al. 2007, Nature Reviews </a:t>
            </a:r>
          </a:p>
          <a:p>
            <a:r>
              <a:rPr lang="en-US" sz="1800">
                <a:latin typeface="Arial" charset="0"/>
                <a:cs typeface="ＭＳ Ｐゴシック" charset="0"/>
              </a:rPr>
              <a:t>Genetics 8: 857</a:t>
            </a:r>
          </a:p>
        </p:txBody>
      </p:sp>
      <p:pic>
        <p:nvPicPr>
          <p:cNvPr id="384004" name="Picture 4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41148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4267200" y="4876800"/>
            <a:ext cx="4492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  <a:cs typeface="ＭＳ Ｐゴシック" charset="0"/>
              </a:rPr>
              <a:t>P.C. Sabeti et al. 2006, Science 312: 1614</a:t>
            </a:r>
          </a:p>
        </p:txBody>
      </p:sp>
      <p:pic>
        <p:nvPicPr>
          <p:cNvPr id="384006" name="Picture 6" descr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400"/>
            <a:ext cx="440690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81AE-E12B-1A49-B088-AB9078E254C9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4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77200" cy="762000"/>
          </a:xfrm>
          <a:ln/>
        </p:spPr>
        <p:txBody>
          <a:bodyPr>
            <a:normAutofit/>
          </a:bodyPr>
          <a:lstStyle/>
          <a:p>
            <a:r>
              <a:rPr lang="en-US" sz="2800"/>
              <a:t>Different tests interrogate distinct time scales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228600" y="6400800"/>
            <a:ext cx="3055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  <a:cs typeface="ＭＳ Ｐゴシック" charset="0"/>
              </a:rPr>
              <a:t>P.C. Sabeti et al. 2006, Science 312: 1614</a:t>
            </a:r>
          </a:p>
        </p:txBody>
      </p:sp>
      <p:pic>
        <p:nvPicPr>
          <p:cNvPr id="386052" name="Picture 4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98"/>
          <a:stretch>
            <a:fillRect/>
          </a:stretch>
        </p:blipFill>
        <p:spPr bwMode="auto">
          <a:xfrm>
            <a:off x="4665663" y="2203450"/>
            <a:ext cx="4402137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6053" name="Picture 5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62"/>
          <a:stretch>
            <a:fillRect/>
          </a:stretch>
        </p:blipFill>
        <p:spPr bwMode="auto">
          <a:xfrm>
            <a:off x="304800" y="1295400"/>
            <a:ext cx="4403725" cy="396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054" name="Text Box 6"/>
          <p:cNvSpPr txBox="1">
            <a:spLocks noChangeArrowheads="1"/>
          </p:cNvSpPr>
          <p:nvPr/>
        </p:nvSpPr>
        <p:spPr bwMode="auto">
          <a:xfrm>
            <a:off x="4343400" y="1397000"/>
            <a:ext cx="1028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Lucida Grande" charset="0"/>
                <a:cs typeface="ＭＳ Ｐゴシック" charset="0"/>
              </a:rPr>
              <a:t>e.g. K</a:t>
            </a:r>
            <a:r>
              <a:rPr lang="en-US" sz="1400" baseline="-25000">
                <a:latin typeface="Lucida Grande" charset="0"/>
                <a:cs typeface="ＭＳ Ｐゴシック" charset="0"/>
              </a:rPr>
              <a:t>A</a:t>
            </a:r>
            <a:r>
              <a:rPr lang="en-US" sz="1400">
                <a:latin typeface="Lucida Grande" charset="0"/>
                <a:cs typeface="ＭＳ Ｐゴシック" charset="0"/>
              </a:rPr>
              <a:t>/K</a:t>
            </a:r>
            <a:r>
              <a:rPr lang="en-US" sz="1400" baseline="-25000">
                <a:latin typeface="Lucida Grande" charset="0"/>
                <a:cs typeface="ＭＳ Ｐゴシック" charset="0"/>
              </a:rPr>
              <a:t>S</a:t>
            </a:r>
            <a:endParaRPr lang="en-US" sz="1400">
              <a:latin typeface="Lucida Grande" charset="0"/>
              <a:cs typeface="ＭＳ Ｐゴシック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8167A-1473-6D43-A081-96109EDC8AC2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1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10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305800" cy="762000"/>
          </a:xfrm>
          <a:ln/>
        </p:spPr>
        <p:txBody>
          <a:bodyPr>
            <a:normAutofit/>
          </a:bodyPr>
          <a:lstStyle/>
          <a:p>
            <a:r>
              <a:rPr lang="en-US" sz="2800"/>
              <a:t>Types of genes with strong signal for positive selection</a:t>
            </a:r>
          </a:p>
        </p:txBody>
      </p:sp>
      <p:sp>
        <p:nvSpPr>
          <p:cNvPr id="379912" name="Text Box 8"/>
          <p:cNvSpPr txBox="1">
            <a:spLocks noChangeArrowheads="1"/>
          </p:cNvSpPr>
          <p:nvPr/>
        </p:nvSpPr>
        <p:spPr bwMode="auto">
          <a:xfrm>
            <a:off x="3962400" y="6172200"/>
            <a:ext cx="4443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/>
              <a:t>Waterston et al. (2002) Nature. Mouse Genome paper</a:t>
            </a:r>
          </a:p>
        </p:txBody>
      </p:sp>
      <p:grpSp>
        <p:nvGrpSpPr>
          <p:cNvPr id="379931" name="Group 27"/>
          <p:cNvGrpSpPr>
            <a:grpSpLocks/>
          </p:cNvGrpSpPr>
          <p:nvPr/>
        </p:nvGrpSpPr>
        <p:grpSpPr bwMode="auto">
          <a:xfrm>
            <a:off x="228600" y="1981200"/>
            <a:ext cx="8123238" cy="3810000"/>
            <a:chOff x="144" y="1008"/>
            <a:chExt cx="5117" cy="2400"/>
          </a:xfrm>
        </p:grpSpPr>
        <p:sp>
          <p:nvSpPr>
            <p:cNvPr id="379906" name="Rectangle 2"/>
            <p:cNvSpPr>
              <a:spLocks noChangeArrowheads="1"/>
            </p:cNvSpPr>
            <p:nvPr/>
          </p:nvSpPr>
          <p:spPr bwMode="auto">
            <a:xfrm>
              <a:off x="3696" y="1152"/>
              <a:ext cx="1536" cy="192"/>
            </a:xfrm>
            <a:prstGeom prst="rect">
              <a:avLst/>
            </a:prstGeom>
            <a:solidFill>
              <a:srgbClr val="90E3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07" name="Rectangle 3"/>
            <p:cNvSpPr>
              <a:spLocks noChangeArrowheads="1"/>
            </p:cNvSpPr>
            <p:nvPr/>
          </p:nvSpPr>
          <p:spPr bwMode="auto">
            <a:xfrm>
              <a:off x="3696" y="1344"/>
              <a:ext cx="1536" cy="192"/>
            </a:xfrm>
            <a:prstGeom prst="rect">
              <a:avLst/>
            </a:prstGeom>
            <a:solidFill>
              <a:srgbClr val="FAE2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08" name="Rectangle 4"/>
            <p:cNvSpPr>
              <a:spLocks noChangeArrowheads="1"/>
            </p:cNvSpPr>
            <p:nvPr/>
          </p:nvSpPr>
          <p:spPr bwMode="auto">
            <a:xfrm>
              <a:off x="3696" y="1536"/>
              <a:ext cx="1536" cy="192"/>
            </a:xfrm>
            <a:prstGeom prst="rect">
              <a:avLst/>
            </a:prstGeom>
            <a:solidFill>
              <a:srgbClr val="9FC7E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09" name="Rectangle 5"/>
            <p:cNvSpPr>
              <a:spLocks noChangeArrowheads="1"/>
            </p:cNvSpPr>
            <p:nvPr/>
          </p:nvSpPr>
          <p:spPr bwMode="auto">
            <a:xfrm>
              <a:off x="3696" y="1728"/>
              <a:ext cx="1536" cy="192"/>
            </a:xfrm>
            <a:prstGeom prst="rect">
              <a:avLst/>
            </a:prstGeom>
            <a:solidFill>
              <a:srgbClr val="E39E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911" name="Picture 7" descr="FigQ14_HighKaKsMusNat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8"/>
              <a:ext cx="3216" cy="2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9913" name="Rectangle 9"/>
            <p:cNvSpPr>
              <a:spLocks noChangeArrowheads="1"/>
            </p:cNvSpPr>
            <p:nvPr/>
          </p:nvSpPr>
          <p:spPr bwMode="auto">
            <a:xfrm>
              <a:off x="3771" y="1152"/>
              <a:ext cx="1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Immune response</a:t>
              </a:r>
            </a:p>
          </p:txBody>
        </p:sp>
        <p:sp>
          <p:nvSpPr>
            <p:cNvPr id="379914" name="Rectangle 10"/>
            <p:cNvSpPr>
              <a:spLocks noChangeArrowheads="1"/>
            </p:cNvSpPr>
            <p:nvPr/>
          </p:nvSpPr>
          <p:spPr bwMode="auto">
            <a:xfrm>
              <a:off x="3792" y="1344"/>
              <a:ext cx="9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Reproduction</a:t>
              </a:r>
            </a:p>
          </p:txBody>
        </p:sp>
        <p:sp>
          <p:nvSpPr>
            <p:cNvPr id="379915" name="Rectangle 11"/>
            <p:cNvSpPr>
              <a:spLocks noChangeArrowheads="1"/>
            </p:cNvSpPr>
            <p:nvPr/>
          </p:nvSpPr>
          <p:spPr bwMode="auto">
            <a:xfrm>
              <a:off x="3840" y="1536"/>
              <a:ext cx="11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Chemosensation</a:t>
              </a:r>
            </a:p>
          </p:txBody>
        </p:sp>
        <p:sp>
          <p:nvSpPr>
            <p:cNvPr id="379916" name="Rectangle 12"/>
            <p:cNvSpPr>
              <a:spLocks noChangeArrowheads="1"/>
            </p:cNvSpPr>
            <p:nvPr/>
          </p:nvSpPr>
          <p:spPr bwMode="auto">
            <a:xfrm>
              <a:off x="3696" y="1728"/>
              <a:ext cx="156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Xenobiotic metabolism</a:t>
              </a:r>
            </a:p>
          </p:txBody>
        </p:sp>
        <p:sp>
          <p:nvSpPr>
            <p:cNvPr id="379917" name="Rectangle 13"/>
            <p:cNvSpPr>
              <a:spLocks noChangeArrowheads="1"/>
            </p:cNvSpPr>
            <p:nvPr/>
          </p:nvSpPr>
          <p:spPr bwMode="auto">
            <a:xfrm>
              <a:off x="3150" y="2832"/>
              <a:ext cx="216" cy="480"/>
            </a:xfrm>
            <a:prstGeom prst="rect">
              <a:avLst/>
            </a:prstGeom>
            <a:noFill/>
            <a:ln w="19050">
              <a:solidFill>
                <a:srgbClr val="90E3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18" name="Rectangle 14"/>
            <p:cNvSpPr>
              <a:spLocks noChangeArrowheads="1"/>
            </p:cNvSpPr>
            <p:nvPr/>
          </p:nvSpPr>
          <p:spPr bwMode="auto">
            <a:xfrm>
              <a:off x="2064" y="2832"/>
              <a:ext cx="240" cy="480"/>
            </a:xfrm>
            <a:prstGeom prst="rect">
              <a:avLst/>
            </a:prstGeom>
            <a:noFill/>
            <a:ln w="19050">
              <a:solidFill>
                <a:srgbClr val="90E3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19" name="Rectangle 15"/>
            <p:cNvSpPr>
              <a:spLocks noChangeArrowheads="1"/>
            </p:cNvSpPr>
            <p:nvPr/>
          </p:nvSpPr>
          <p:spPr bwMode="auto">
            <a:xfrm>
              <a:off x="3000" y="2832"/>
              <a:ext cx="144" cy="480"/>
            </a:xfrm>
            <a:prstGeom prst="rect">
              <a:avLst/>
            </a:prstGeom>
            <a:noFill/>
            <a:ln w="19050">
              <a:solidFill>
                <a:srgbClr val="E39EA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0" name="Rectangle 16"/>
            <p:cNvSpPr>
              <a:spLocks noChangeArrowheads="1"/>
            </p:cNvSpPr>
            <p:nvPr/>
          </p:nvSpPr>
          <p:spPr bwMode="auto">
            <a:xfrm>
              <a:off x="480" y="2837"/>
              <a:ext cx="144" cy="427"/>
            </a:xfrm>
            <a:prstGeom prst="rect">
              <a:avLst/>
            </a:prstGeom>
            <a:noFill/>
            <a:ln w="19050">
              <a:solidFill>
                <a:srgbClr val="FAE20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1" name="Rectangle 17"/>
            <p:cNvSpPr>
              <a:spLocks noChangeArrowheads="1"/>
            </p:cNvSpPr>
            <p:nvPr/>
          </p:nvSpPr>
          <p:spPr bwMode="auto">
            <a:xfrm>
              <a:off x="2496" y="2832"/>
              <a:ext cx="384" cy="576"/>
            </a:xfrm>
            <a:prstGeom prst="rect">
              <a:avLst/>
            </a:prstGeom>
            <a:noFill/>
            <a:ln w="19050">
              <a:solidFill>
                <a:srgbClr val="FAE20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2" name="Rectangle 18"/>
            <p:cNvSpPr>
              <a:spLocks noChangeArrowheads="1"/>
            </p:cNvSpPr>
            <p:nvPr/>
          </p:nvSpPr>
          <p:spPr bwMode="auto">
            <a:xfrm>
              <a:off x="624" y="2837"/>
              <a:ext cx="144" cy="427"/>
            </a:xfrm>
            <a:prstGeom prst="rect">
              <a:avLst/>
            </a:prstGeom>
            <a:noFill/>
            <a:ln w="19050">
              <a:solidFill>
                <a:srgbClr val="9FC7E3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3" name="Rectangle 19"/>
            <p:cNvSpPr>
              <a:spLocks noChangeArrowheads="1"/>
            </p:cNvSpPr>
            <p:nvPr/>
          </p:nvSpPr>
          <p:spPr bwMode="auto">
            <a:xfrm>
              <a:off x="768" y="2835"/>
              <a:ext cx="336" cy="555"/>
            </a:xfrm>
            <a:prstGeom prst="rect">
              <a:avLst/>
            </a:prstGeom>
            <a:noFill/>
            <a:ln w="19050">
              <a:solidFill>
                <a:srgbClr val="FAE20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4" name="Rectangle 20"/>
            <p:cNvSpPr>
              <a:spLocks noChangeArrowheads="1"/>
            </p:cNvSpPr>
            <p:nvPr/>
          </p:nvSpPr>
          <p:spPr bwMode="auto">
            <a:xfrm>
              <a:off x="2304" y="2832"/>
              <a:ext cx="192" cy="576"/>
            </a:xfrm>
            <a:prstGeom prst="rect">
              <a:avLst/>
            </a:prstGeom>
            <a:noFill/>
            <a:ln w="19050">
              <a:solidFill>
                <a:srgbClr val="E39EA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5" name="Rectangle 21"/>
            <p:cNvSpPr>
              <a:spLocks noChangeArrowheads="1"/>
            </p:cNvSpPr>
            <p:nvPr/>
          </p:nvSpPr>
          <p:spPr bwMode="auto">
            <a:xfrm>
              <a:off x="1104" y="2832"/>
              <a:ext cx="96" cy="480"/>
            </a:xfrm>
            <a:prstGeom prst="rect">
              <a:avLst/>
            </a:prstGeom>
            <a:noFill/>
            <a:ln w="19050">
              <a:solidFill>
                <a:srgbClr val="E39EA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6" name="Rectangle 22"/>
            <p:cNvSpPr>
              <a:spLocks noChangeArrowheads="1"/>
            </p:cNvSpPr>
            <p:nvPr/>
          </p:nvSpPr>
          <p:spPr bwMode="auto">
            <a:xfrm>
              <a:off x="1200" y="2832"/>
              <a:ext cx="144" cy="480"/>
            </a:xfrm>
            <a:prstGeom prst="rect">
              <a:avLst/>
            </a:prstGeom>
            <a:noFill/>
            <a:ln w="19050">
              <a:solidFill>
                <a:srgbClr val="90E3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7" name="Rectangle 23"/>
            <p:cNvSpPr>
              <a:spLocks noChangeArrowheads="1"/>
            </p:cNvSpPr>
            <p:nvPr/>
          </p:nvSpPr>
          <p:spPr bwMode="auto">
            <a:xfrm>
              <a:off x="1482" y="2832"/>
              <a:ext cx="576" cy="480"/>
            </a:xfrm>
            <a:prstGeom prst="rect">
              <a:avLst/>
            </a:prstGeom>
            <a:noFill/>
            <a:ln w="19050">
              <a:solidFill>
                <a:srgbClr val="FAE20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8" name="Rectangle 24"/>
            <p:cNvSpPr>
              <a:spLocks noChangeArrowheads="1"/>
            </p:cNvSpPr>
            <p:nvPr/>
          </p:nvSpPr>
          <p:spPr bwMode="auto">
            <a:xfrm>
              <a:off x="2886" y="2832"/>
              <a:ext cx="90" cy="576"/>
            </a:xfrm>
            <a:prstGeom prst="rect">
              <a:avLst/>
            </a:prstGeom>
            <a:noFill/>
            <a:ln w="19050">
              <a:solidFill>
                <a:srgbClr val="90E39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29" name="Rectangle 25"/>
            <p:cNvSpPr>
              <a:spLocks noChangeArrowheads="1"/>
            </p:cNvSpPr>
            <p:nvPr/>
          </p:nvSpPr>
          <p:spPr bwMode="auto">
            <a:xfrm>
              <a:off x="1332" y="2832"/>
              <a:ext cx="144" cy="480"/>
            </a:xfrm>
            <a:prstGeom prst="rect">
              <a:avLst/>
            </a:prstGeom>
            <a:noFill/>
            <a:ln w="19050">
              <a:solidFill>
                <a:srgbClr val="E39EA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930" name="Text Box 26"/>
          <p:cNvSpPr txBox="1">
            <a:spLocks noChangeArrowheads="1"/>
          </p:cNvSpPr>
          <p:nvPr/>
        </p:nvSpPr>
        <p:spPr bwMode="auto">
          <a:xfrm>
            <a:off x="1820863" y="1385888"/>
            <a:ext cx="4839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Human-mouse</a:t>
            </a:r>
            <a:r>
              <a:rPr lang="en-US" sz="1800" dirty="0"/>
              <a:t> comparisons of </a:t>
            </a:r>
            <a:r>
              <a:rPr lang="en-US" sz="1800" dirty="0" err="1"/>
              <a:t>multigene</a:t>
            </a:r>
            <a:r>
              <a:rPr lang="en-US" sz="1800" dirty="0"/>
              <a:t> families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AB90A-4A35-BF4A-8B57-8266419FA823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7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2743200" cy="2971800"/>
          </a:xfrm>
          <a:ln/>
        </p:spPr>
        <p:txBody>
          <a:bodyPr>
            <a:normAutofit/>
          </a:bodyPr>
          <a:lstStyle/>
          <a:p>
            <a:r>
              <a:rPr lang="en-US"/>
              <a:t>Selective sweeps change allele frequencies</a:t>
            </a:r>
          </a:p>
        </p:txBody>
      </p:sp>
      <p:pic>
        <p:nvPicPr>
          <p:cNvPr id="388099" name="Picture 3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37061"/>
            <a:ext cx="5240867" cy="621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152400" y="5825059"/>
            <a:ext cx="284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Arial" charset="0"/>
                <a:cs typeface="ＭＳ Ｐゴシック" charset="0"/>
              </a:rPr>
              <a:t>R. Nielsen et al. 2007, Nature Reviews </a:t>
            </a:r>
          </a:p>
          <a:p>
            <a:r>
              <a:rPr lang="en-US" sz="1200" dirty="0">
                <a:latin typeface="Arial" charset="0"/>
                <a:cs typeface="ＭＳ Ｐゴシック" charset="0"/>
              </a:rPr>
              <a:t>Genetics 8: 857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AC44-DE91-364C-9D1D-23A5E1E52F2E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84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17538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HapMap Project</a:t>
            </a:r>
          </a:p>
        </p:txBody>
      </p:sp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2193925" y="5904442"/>
            <a:ext cx="340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latin typeface="Arial" charset="0"/>
                <a:cs typeface="ＭＳ Ｐゴシック" charset="0"/>
              </a:rPr>
              <a:t>http://</a:t>
            </a:r>
            <a:r>
              <a:rPr lang="en-US" sz="2400" dirty="0" err="1">
                <a:latin typeface="Arial" charset="0"/>
                <a:cs typeface="ＭＳ Ｐゴシック" charset="0"/>
              </a:rPr>
              <a:t>www.hapmap.org</a:t>
            </a:r>
            <a:r>
              <a:rPr lang="en-US" sz="2400" dirty="0">
                <a:latin typeface="Arial" charset="0"/>
                <a:cs typeface="ＭＳ Ｐゴシック" charset="0"/>
              </a:rPr>
              <a:t>/</a:t>
            </a:r>
          </a:p>
        </p:txBody>
      </p:sp>
      <p:pic>
        <p:nvPicPr>
          <p:cNvPr id="392196" name="Picture 4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905924"/>
            <a:ext cx="7110412" cy="496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F916-0846-C64F-84AC-B5823BEF6407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86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1981200" cy="2362200"/>
          </a:xfrm>
          <a:ln/>
        </p:spPr>
        <p:txBody>
          <a:bodyPr>
            <a:normAutofit/>
          </a:bodyPr>
          <a:lstStyle/>
          <a:p>
            <a:r>
              <a:rPr lang="en-US" sz="2800"/>
              <a:t>Caucasian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/>
              <a:t>specific</a:t>
            </a:r>
            <a:r>
              <a:rPr lang="ja-JP" altLang="en-US" sz="2800">
                <a:latin typeface="Arial"/>
              </a:rPr>
              <a:t>”</a:t>
            </a:r>
            <a:r>
              <a:rPr lang="en-US" sz="2800"/>
              <a:t> alleles at </a:t>
            </a:r>
            <a:r>
              <a:rPr lang="en-US" sz="2800" i="1"/>
              <a:t>SLC24A5</a:t>
            </a:r>
            <a:endParaRPr lang="en-US" sz="2800"/>
          </a:p>
        </p:txBody>
      </p:sp>
      <p:pic>
        <p:nvPicPr>
          <p:cNvPr id="402435" name="Picture 3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82210"/>
            <a:ext cx="8518525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6" name="Picture 4" descr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8464"/>
            <a:ext cx="6580187" cy="588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7" name="Oval 5"/>
          <p:cNvSpPr>
            <a:spLocks noChangeArrowheads="1"/>
          </p:cNvSpPr>
          <p:nvPr/>
        </p:nvSpPr>
        <p:spPr bwMode="auto">
          <a:xfrm>
            <a:off x="6019800" y="2531531"/>
            <a:ext cx="1143000" cy="457200"/>
          </a:xfrm>
          <a:prstGeom prst="ellips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C4C04-98E9-2044-A4A6-D2B15E50AE14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3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Three major classes of evolution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Neutral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evolution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Acts on DNA with no function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Genetic drift allows some random mutations to become fixed in a population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Purifying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 (negative) selection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Acts on DNA with a conserved </a:t>
            </a:r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</a:rPr>
              <a:t>function</a:t>
            </a:r>
            <a:endParaRPr lang="en-US" sz="1800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Signature: Rate of change is significantly 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slower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than that of neutral DNA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Often see this at </a:t>
            </a:r>
            <a:r>
              <a:rPr lang="ja-JP" altLang="en-US" sz="180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“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larger</a:t>
            </a:r>
            <a:r>
              <a:rPr lang="ja-JP" altLang="en-US" sz="1800" dirty="0">
                <a:solidFill>
                  <a:schemeClr val="bg1">
                    <a:lumMod val="65000"/>
                  </a:schemeClr>
                </a:solidFill>
                <a:latin typeface="Arial"/>
              </a:rPr>
              <a:t>”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 evolutionary distance (e.g. &gt;10 million years)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00FF"/>
                </a:solidFill>
              </a:rPr>
              <a:t>Darwinian</a:t>
            </a:r>
            <a:r>
              <a:rPr lang="en-US" sz="2000" b="1" dirty="0">
                <a:solidFill>
                  <a:schemeClr val="hlink"/>
                </a:solidFill>
              </a:rPr>
              <a:t> </a:t>
            </a:r>
            <a:r>
              <a:rPr lang="en-US" sz="2000" dirty="0"/>
              <a:t>or</a:t>
            </a:r>
            <a:r>
              <a:rPr lang="en-US" sz="2000" b="1" dirty="0">
                <a:solidFill>
                  <a:schemeClr val="hlink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adaptive</a:t>
            </a:r>
            <a:r>
              <a:rPr lang="en-US" sz="2000" dirty="0"/>
              <a:t> (positive) selection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Acts on DNA in which changes benefit an organism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Signature: Rate of change is significantly </a:t>
            </a:r>
            <a:r>
              <a:rPr lang="en-US" sz="1800" b="1" dirty="0">
                <a:solidFill>
                  <a:srgbClr val="0000FF"/>
                </a:solidFill>
              </a:rPr>
              <a:t>faster</a:t>
            </a:r>
            <a:r>
              <a:rPr lang="en-US" sz="1800" dirty="0"/>
              <a:t> than that of neutral DNA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Most apparent over shorter evolutionary distances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7812-6D95-114D-8F52-08E9C47523EE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42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1828800" cy="1600200"/>
          </a:xfrm>
          <a:ln/>
        </p:spPr>
        <p:txBody>
          <a:bodyPr>
            <a:noAutofit/>
          </a:bodyPr>
          <a:lstStyle/>
          <a:p>
            <a:r>
              <a:rPr lang="en-US" sz="2400"/>
              <a:t>Allele frequencies at </a:t>
            </a:r>
            <a:r>
              <a:rPr lang="en-US" sz="2400" i="1"/>
              <a:t>SLC24A5</a:t>
            </a:r>
            <a:endParaRPr lang="en-US" sz="2400"/>
          </a:p>
        </p:txBody>
      </p:sp>
      <p:pic>
        <p:nvPicPr>
          <p:cNvPr id="396291" name="Picture 3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8" y="376238"/>
            <a:ext cx="6742112" cy="594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0FEE-57FE-514A-BE1F-56CE7125F6E7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6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Genome-wide searches for selection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1279"/>
            <a:ext cx="8229600" cy="49246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Skews in allele frequency spectra and extended blocks of linkage disequilibrium can be explained by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Recent selection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Changes in population structure, e.g. recent expansions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Changes driven by population structure affect all loci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Selection operates only on specific loci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Significant outliers are more likely to be caused by selection than population effects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01D52-2DB4-104F-80CE-7EBA67CEA50A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8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Some genome-wide scans for selection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5074"/>
            <a:ext cx="8229600" cy="48738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Interspecies divergence: coding sequences only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Human </a:t>
            </a:r>
            <a:r>
              <a:rPr lang="en-US" sz="2000" dirty="0" err="1"/>
              <a:t>vs</a:t>
            </a:r>
            <a:r>
              <a:rPr lang="en-US" sz="2000" dirty="0"/>
              <a:t> chimp, K</a:t>
            </a:r>
            <a:r>
              <a:rPr lang="en-US" sz="2000" baseline="-25000" dirty="0"/>
              <a:t>A</a:t>
            </a:r>
            <a:r>
              <a:rPr lang="en-US" sz="2000" dirty="0"/>
              <a:t>/K</a:t>
            </a:r>
            <a:r>
              <a:rPr lang="en-US" sz="2000" baseline="-25000" dirty="0"/>
              <a:t>S</a:t>
            </a:r>
            <a:r>
              <a:rPr lang="en-US" sz="2000" dirty="0"/>
              <a:t> test for more changes in functional coding sites than expected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Clark et al. 2003 </a:t>
            </a:r>
            <a:r>
              <a:rPr lang="en-US" sz="2000" i="1" dirty="0"/>
              <a:t>Science</a:t>
            </a:r>
            <a:r>
              <a:rPr lang="en-US" sz="2000" dirty="0"/>
              <a:t>, Nielsen et al. 2005 </a:t>
            </a:r>
            <a:r>
              <a:rPr lang="en-US" sz="2000" i="1" dirty="0" err="1"/>
              <a:t>PLoS</a:t>
            </a:r>
            <a:r>
              <a:rPr lang="en-US" sz="2000" i="1" dirty="0"/>
              <a:t> Biology</a:t>
            </a:r>
            <a:r>
              <a:rPr lang="en-US" sz="2000" dirty="0"/>
              <a:t>, Bustamante et al. 2005 </a:t>
            </a:r>
            <a:r>
              <a:rPr lang="en-US" sz="2000" i="1" dirty="0"/>
              <a:t>Nature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Skew in allele frequency distribution: all genomic sequences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Tajima</a:t>
            </a:r>
            <a:r>
              <a:rPr lang="ja-JP" altLang="en-US" sz="2000" dirty="0">
                <a:latin typeface="Arial"/>
              </a:rPr>
              <a:t>’</a:t>
            </a:r>
            <a:r>
              <a:rPr lang="en-US" sz="2000" dirty="0"/>
              <a:t>s 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Carlson et al. 2005 </a:t>
            </a:r>
            <a:r>
              <a:rPr lang="en-US" sz="2000" i="1" dirty="0"/>
              <a:t>Genome Research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Changes in recombination maps: all genomic sequences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Long range haplotype, extended regions of </a:t>
            </a:r>
            <a:r>
              <a:rPr lang="en-US" sz="2000" dirty="0" err="1"/>
              <a:t>homozygosity</a:t>
            </a:r>
            <a:r>
              <a:rPr lang="en-US" sz="2000" dirty="0"/>
              <a:t>, etc.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Sabeti</a:t>
            </a:r>
            <a:r>
              <a:rPr lang="en-US" sz="2000" dirty="0"/>
              <a:t> et al. 2002 </a:t>
            </a:r>
            <a:r>
              <a:rPr lang="en-US" sz="2000" i="1" dirty="0"/>
              <a:t>Nature</a:t>
            </a:r>
            <a:r>
              <a:rPr lang="en-US" sz="2000" dirty="0"/>
              <a:t>, Wang et al. 2006 </a:t>
            </a:r>
            <a:r>
              <a:rPr lang="en-US" sz="2000" i="1" dirty="0"/>
              <a:t>PNAS</a:t>
            </a:r>
            <a:r>
              <a:rPr lang="en-US" sz="2000" dirty="0"/>
              <a:t>, </a:t>
            </a:r>
            <a:r>
              <a:rPr lang="en-US" sz="2000" dirty="0" err="1"/>
              <a:t>Voight</a:t>
            </a:r>
            <a:r>
              <a:rPr lang="en-US" sz="2000" dirty="0"/>
              <a:t> et al 2006 </a:t>
            </a:r>
            <a:r>
              <a:rPr lang="en-US" sz="2000" i="1" dirty="0" err="1"/>
              <a:t>PLoS</a:t>
            </a:r>
            <a:r>
              <a:rPr lang="en-US" sz="2000" i="1" dirty="0"/>
              <a:t> </a:t>
            </a:r>
            <a:r>
              <a:rPr lang="en-US" sz="2000" i="1" dirty="0" smtClean="0"/>
              <a:t>Biology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These are on hg18 assembly of human!!!!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5BE41-7B10-1B4A-AAFC-3FFD77D576F3}" type="datetime1">
              <a:rPr lang="en-US" smtClean="0"/>
              <a:t>3/29/15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Extended haplotype homozygosity</a:t>
            </a:r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 selective sweep will generate longer segments of </a:t>
            </a:r>
            <a:r>
              <a:rPr lang="en-US" sz="2400" dirty="0" smtClean="0"/>
              <a:t>reduced genetic variation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Long range haplotype, extended haplotype </a:t>
            </a:r>
            <a:r>
              <a:rPr lang="en-US" sz="2400" dirty="0" err="1"/>
              <a:t>homozygosity</a:t>
            </a:r>
            <a:r>
              <a:rPr lang="en-US" sz="2400" dirty="0"/>
              <a:t> (EHH), etc.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Sabeti</a:t>
            </a:r>
            <a:r>
              <a:rPr lang="en-US" sz="2000" dirty="0"/>
              <a:t> et al. 2002 </a:t>
            </a:r>
            <a:r>
              <a:rPr lang="en-US" sz="2000" i="1" dirty="0"/>
              <a:t>Nature</a:t>
            </a:r>
            <a:r>
              <a:rPr lang="en-US" sz="2000" dirty="0"/>
              <a:t>, Wang et al. 2006 </a:t>
            </a:r>
            <a:r>
              <a:rPr lang="en-US" sz="2000" i="1" dirty="0"/>
              <a:t>PNAS</a:t>
            </a:r>
            <a:r>
              <a:rPr lang="en-US" sz="2000" dirty="0"/>
              <a:t>, </a:t>
            </a:r>
            <a:r>
              <a:rPr lang="en-US" sz="2000" dirty="0" err="1"/>
              <a:t>Voight</a:t>
            </a:r>
            <a:r>
              <a:rPr lang="en-US" sz="2000" dirty="0"/>
              <a:t> et al 2006 </a:t>
            </a:r>
            <a:r>
              <a:rPr lang="en-US" sz="2000" i="1" dirty="0" err="1"/>
              <a:t>PLoS</a:t>
            </a:r>
            <a:r>
              <a:rPr lang="en-US" sz="2000" i="1" dirty="0"/>
              <a:t> Biology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400" dirty="0"/>
              <a:t>Cross-population EHH, using populations from Human Genome Diversity Project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Measure EHH in populations from seven different continents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HGDP XP-EHH tracks in UCSC Genome Browser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Pickrell</a:t>
            </a:r>
            <a:r>
              <a:rPr lang="en-US" sz="2000" dirty="0"/>
              <a:t> JK …. Pritchard JK (2009) </a:t>
            </a:r>
            <a:r>
              <a:rPr lang="en-US" sz="2000" i="1" dirty="0"/>
              <a:t>Genome Research</a:t>
            </a:r>
            <a:r>
              <a:rPr lang="en-US" sz="2000" dirty="0"/>
              <a:t> 19:826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05EDB-C025-B442-A167-47B20F7EAB4B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271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1666"/>
            <a:ext cx="7772400" cy="549275"/>
          </a:xfrm>
          <a:ln/>
        </p:spPr>
        <p:txBody>
          <a:bodyPr>
            <a:normAutofit/>
          </a:bodyPr>
          <a:lstStyle/>
          <a:p>
            <a:r>
              <a:rPr lang="en-US" sz="2800"/>
              <a:t>Four measures indicating selection in </a:t>
            </a:r>
            <a:r>
              <a:rPr lang="en-US" sz="2800" i="1"/>
              <a:t>LCT</a:t>
            </a:r>
            <a:endParaRPr lang="en-US" sz="2800"/>
          </a:p>
        </p:txBody>
      </p:sp>
      <p:pic>
        <p:nvPicPr>
          <p:cNvPr id="407555" name="Picture 3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948256"/>
            <a:ext cx="6983412" cy="50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7556" name="Text Box 4"/>
          <p:cNvSpPr txBox="1">
            <a:spLocks noChangeArrowheads="1"/>
          </p:cNvSpPr>
          <p:nvPr/>
        </p:nvSpPr>
        <p:spPr bwMode="auto">
          <a:xfrm>
            <a:off x="152400" y="6146787"/>
            <a:ext cx="3962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 dirty="0">
                <a:latin typeface="Arial" charset="0"/>
                <a:cs typeface="ＭＳ Ｐゴシック" charset="0"/>
              </a:rPr>
              <a:t>R. Nielsen et al. 2007, Nature Reviews Genetics 8: 857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7239000" y="5892789"/>
            <a:ext cx="355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353733" y="6040956"/>
            <a:ext cx="37422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114800" y="736581"/>
            <a:ext cx="112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Caucasian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58266" y="1845719"/>
            <a:ext cx="69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Asian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58266" y="1038177"/>
            <a:ext cx="169334" cy="2064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758266" y="1752589"/>
            <a:ext cx="169334" cy="194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820FF-6EFC-6844-9AA6-C955A20360BE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72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5531"/>
            <a:ext cx="7772400" cy="541867"/>
          </a:xfrm>
          <a:ln/>
        </p:spPr>
        <p:txBody>
          <a:bodyPr>
            <a:normAutofit fontScale="90000"/>
          </a:bodyPr>
          <a:lstStyle/>
          <a:p>
            <a:r>
              <a:rPr lang="en-US" sz="3200"/>
              <a:t>Selective sweep in Bantu at </a:t>
            </a:r>
            <a:r>
              <a:rPr lang="en-US" sz="3200" i="1"/>
              <a:t>DARC</a:t>
            </a:r>
            <a:r>
              <a:rPr lang="en-US" sz="3200"/>
              <a:t>=</a:t>
            </a:r>
            <a:r>
              <a:rPr lang="en-US" sz="3200" i="1"/>
              <a:t>FY</a:t>
            </a:r>
            <a:endParaRPr lang="en-US" sz="3200"/>
          </a:p>
        </p:txBody>
      </p:sp>
      <p:pic>
        <p:nvPicPr>
          <p:cNvPr id="410627" name="Picture 3" descr="Screen shot 2009-11-16 a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87386"/>
            <a:ext cx="7924800" cy="566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5140B-4E72-D944-AC9A-C04036524B16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30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Selection around </a:t>
            </a:r>
            <a:r>
              <a:rPr lang="en-US" i="1"/>
              <a:t>LCT</a:t>
            </a:r>
            <a:endParaRPr lang="en-US"/>
          </a:p>
        </p:txBody>
      </p:sp>
      <p:pic>
        <p:nvPicPr>
          <p:cNvPr id="409603" name="Picture 3" descr="Screen shot 2009-11-15 at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24" y="761994"/>
            <a:ext cx="7543800" cy="591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04" name="Rectangle 4"/>
          <p:cNvSpPr>
            <a:spLocks noChangeArrowheads="1"/>
          </p:cNvSpPr>
          <p:nvPr/>
        </p:nvSpPr>
        <p:spPr bwMode="auto">
          <a:xfrm>
            <a:off x="5517082" y="1255178"/>
            <a:ext cx="228600" cy="152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1185323" y="3361261"/>
            <a:ext cx="7620000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60325" y="3714750"/>
            <a:ext cx="13112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  <a:cs typeface="ＭＳ Ｐゴシック" charset="0"/>
              </a:rPr>
              <a:t>EHH in Europeans (and others), not Bantu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BCB69-CE0A-9A4A-A878-21E945CDA6CC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How genes become </a:t>
            </a:r>
            <a:r>
              <a:rPr lang="en-US" dirty="0" smtClean="0"/>
              <a:t>maladaptive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“Thrifty genotype hypothesis”, Jame</a:t>
            </a:r>
            <a:r>
              <a:rPr lang="en-US" sz="2400" dirty="0" smtClean="0"/>
              <a:t>s Neel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9CAE-FE1A-FD4C-A247-8C5586DE7D4E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8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Origins of disease alleles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New mutations produce rare alleles that are pathogenic</a:t>
            </a:r>
          </a:p>
          <a:p>
            <a:pPr lvl="1"/>
            <a:r>
              <a:rPr lang="en-US" i="1" dirty="0" err="1"/>
              <a:t>Hbb</a:t>
            </a:r>
            <a:r>
              <a:rPr lang="en-US" i="1" dirty="0"/>
              <a:t>-S</a:t>
            </a:r>
            <a:r>
              <a:rPr lang="en-US" dirty="0"/>
              <a:t> allele causing sickle cell disease has arisen multiple times in the past 10,000 </a:t>
            </a:r>
            <a:r>
              <a:rPr lang="en-US" dirty="0" err="1"/>
              <a:t>yr</a:t>
            </a:r>
            <a:endParaRPr lang="en-US" dirty="0"/>
          </a:p>
          <a:p>
            <a:pPr lvl="1"/>
            <a:r>
              <a:rPr lang="en-US" dirty="0"/>
              <a:t>Is at high frequency in some populations because it is protective against malaria</a:t>
            </a:r>
          </a:p>
          <a:p>
            <a:pPr lvl="1"/>
            <a:r>
              <a:rPr lang="en-US" dirty="0"/>
              <a:t>In comparisons with related species, the disease alleles are the derived ones</a:t>
            </a:r>
          </a:p>
          <a:p>
            <a:r>
              <a:rPr lang="en-US" dirty="0"/>
              <a:t>Old sequences that were adaptive in earlier environments are now pathogenic</a:t>
            </a:r>
          </a:p>
          <a:p>
            <a:pPr lvl="1"/>
            <a:r>
              <a:rPr lang="en-US" dirty="0"/>
              <a:t>These disease variants may be identical to those in related species or our ancestral species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0ECA-554D-CE43-B4F2-C96128E73FF4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8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Neel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thrifty genotype hypothesis</a:t>
            </a:r>
          </a:p>
        </p:txBody>
      </p:sp>
      <p:pic>
        <p:nvPicPr>
          <p:cNvPr id="8195" name="Picture 3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599238" cy="478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743200" y="632460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(1962) Am J Hum Genet. 14:353-362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FF6B1-5E0B-F546-AE42-3E954B052E6A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3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Most protein-coding exons are under constraint</a:t>
            </a:r>
            <a:endParaRPr lang="en-US" dirty="0"/>
          </a:p>
        </p:txBody>
      </p:sp>
      <p:pic>
        <p:nvPicPr>
          <p:cNvPr id="3" name="Picture 2" descr="FigQ13_KaKsPaOrHMNa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20" y="1183640"/>
            <a:ext cx="5429504" cy="33894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6081" y="4705225"/>
            <a:ext cx="8557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distribution of K</a:t>
            </a:r>
            <a:r>
              <a:rPr lang="en-US" baseline="-25000" dirty="0" smtClean="0"/>
              <a:t>A</a:t>
            </a:r>
            <a:r>
              <a:rPr lang="en-US" dirty="0" smtClean="0"/>
              <a:t>/K</a:t>
            </a:r>
            <a:r>
              <a:rPr lang="en-US" baseline="-25000" dirty="0" smtClean="0"/>
              <a:t>S</a:t>
            </a:r>
            <a:r>
              <a:rPr lang="en-US" dirty="0" smtClean="0"/>
              <a:t> ratios determined from human-mouse comparisons. </a:t>
            </a:r>
            <a:endParaRPr lang="en-US" dirty="0"/>
          </a:p>
          <a:p>
            <a:r>
              <a:rPr lang="en-US" dirty="0" smtClean="0"/>
              <a:t>Almost all orthologous exons have quite low values for </a:t>
            </a:r>
            <a:r>
              <a:rPr lang="en-US" dirty="0"/>
              <a:t> K</a:t>
            </a:r>
            <a:r>
              <a:rPr lang="en-US" baseline="-25000" dirty="0"/>
              <a:t>A</a:t>
            </a:r>
            <a:r>
              <a:rPr lang="en-US" dirty="0"/>
              <a:t>/</a:t>
            </a:r>
            <a:r>
              <a:rPr lang="en-US" dirty="0" smtClean="0"/>
              <a:t>K</a:t>
            </a:r>
            <a:r>
              <a:rPr lang="en-US" baseline="-25000" dirty="0" smtClean="0"/>
              <a:t>S</a:t>
            </a:r>
            <a:r>
              <a:rPr lang="en-US" dirty="0" smtClean="0"/>
              <a:t>, indicating strong constraint.  In contrast, most paralogous exons have much higher </a:t>
            </a:r>
            <a:r>
              <a:rPr lang="en-US" dirty="0"/>
              <a:t>K</a:t>
            </a:r>
            <a:r>
              <a:rPr lang="en-US" baseline="-25000" dirty="0"/>
              <a:t>A</a:t>
            </a:r>
            <a:r>
              <a:rPr lang="en-US" dirty="0"/>
              <a:t>/K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 smtClean="0"/>
              <a:t>ratios suggesting that some  are  undergoing adaptive evolution.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202461"/>
            <a:ext cx="5764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Waterston et al. (2002) Mouse genome paper, Nature 420: 520-562.   Fig. 21</a:t>
            </a:r>
            <a:endParaRPr lang="en-US" sz="1400" dirty="0"/>
          </a:p>
        </p:txBody>
      </p:sp>
      <p:pic>
        <p:nvPicPr>
          <p:cNvPr id="7" name="Picture 6" descr="Screen shot 2012-10-08 at 8.01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2865965"/>
            <a:ext cx="2870200" cy="8082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0" y="2870200"/>
            <a:ext cx="279400" cy="203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65AE6-4189-0646-AF8E-E152DC63987B}" type="datetime1">
              <a:rPr lang="en-US" smtClean="0"/>
              <a:t>3/29/15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81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Some key insights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7696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“The </a:t>
            </a:r>
            <a:r>
              <a:rPr lang="en-US" sz="1600" dirty="0"/>
              <a:t>foregoing considerations may be taken to indicate that in the early years</a:t>
            </a:r>
          </a:p>
          <a:p>
            <a:r>
              <a:rPr lang="en-US" sz="1600" dirty="0"/>
              <a:t>of life the diabetic genotype is, to employ a somewhat colloquial but expressive</a:t>
            </a:r>
          </a:p>
          <a:p>
            <a:r>
              <a:rPr lang="en-US" sz="1600" dirty="0"/>
              <a:t>term,</a:t>
            </a:r>
            <a:r>
              <a:rPr lang="en-US" sz="1600" b="1" dirty="0">
                <a:solidFill>
                  <a:srgbClr val="FF0000"/>
                </a:solidFill>
              </a:rPr>
              <a:t> a "thrifty" genotype, in the sense of being exceptionally efficient in the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intake and/or utilization of food</a:t>
            </a:r>
            <a:r>
              <a:rPr lang="en-US" sz="1600" b="1" dirty="0" smtClean="0">
                <a:solidFill>
                  <a:srgbClr val="FF0000"/>
                </a:solidFill>
              </a:rPr>
              <a:t>.”</a:t>
            </a:r>
            <a:endParaRPr lang="en-US" sz="16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9600" y="3048000"/>
            <a:ext cx="7696200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/>
              <a:t>“A </a:t>
            </a:r>
            <a:r>
              <a:rPr lang="en-US" sz="1600" dirty="0"/>
              <a:t>second possible mechanism to be considered involves a pancreas more</a:t>
            </a:r>
          </a:p>
          <a:p>
            <a:r>
              <a:rPr lang="en-US" sz="1600" dirty="0"/>
              <a:t>rapidly responsive to increases in the level of blood glucose. In this connection</a:t>
            </a:r>
          </a:p>
          <a:p>
            <a:r>
              <a:rPr lang="en-US" sz="1600" dirty="0"/>
              <a:t>it must be remembered that during the first 99 per cent or more of man's life</a:t>
            </a:r>
          </a:p>
          <a:p>
            <a:r>
              <a:rPr lang="en-US" sz="1600" dirty="0"/>
              <a:t>on earth, while he existed as a hunter and gatherer, it was often feast or famine. Periods of gorging alternated with periods of greatly reduced food intake. The individual whose pancreatic responses minimized post-prandial glycosuria might have, during a period of starvation, an extra pound of adipose reserve. In this connection Baird and Farquhar (1962) have recently demonstrated a striking increase in the ability of newborn infants of diabetic mothers to handle a glucose load, this accompanied by a marked elevation in plasma insulin-like activity …</a:t>
            </a:r>
            <a:r>
              <a:rPr lang="en-US" sz="1600" dirty="0" smtClean="0"/>
              <a:t>.”</a:t>
            </a: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1520-9746-AA46-9322-00412593D271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9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609283"/>
          </a:xfrm>
          <a:ln/>
        </p:spPr>
        <p:txBody>
          <a:bodyPr>
            <a:normAutofit/>
          </a:bodyPr>
          <a:lstStyle/>
          <a:p>
            <a:r>
              <a:rPr lang="en-US" sz="3200"/>
              <a:t>Reported ancestral risk variants</a:t>
            </a:r>
          </a:p>
        </p:txBody>
      </p:sp>
      <p:pic>
        <p:nvPicPr>
          <p:cNvPr id="12291" name="Picture 3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19200"/>
            <a:ext cx="8624887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CA3EF-7FD8-4E41-9E84-200E03A00144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9282" y="5535507"/>
            <a:ext cx="871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DiRienzo</a:t>
            </a:r>
            <a:r>
              <a:rPr lang="en-US" sz="1200" dirty="0" smtClean="0"/>
              <a:t> and Hudson (2005) An evolutionary framework for common diseases: the ancestral-susceptibility model. Trends in Genetics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809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762000"/>
          </a:xfrm>
          <a:ln/>
        </p:spPr>
        <p:txBody>
          <a:bodyPr/>
          <a:lstStyle/>
          <a:p>
            <a:r>
              <a:rPr lang="en-US" sz="2400"/>
              <a:t>PPARG P12A: Minor, derived allele is protective against T2D</a:t>
            </a:r>
          </a:p>
        </p:txBody>
      </p:sp>
      <p:pic>
        <p:nvPicPr>
          <p:cNvPr id="10244" name="Picture 4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4743450" cy="364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4429125" cy="304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105400"/>
            <a:ext cx="2449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Risk allele (P12) is ancestral</a:t>
            </a:r>
            <a:endParaRPr lang="en-US" sz="1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038600" y="4419600"/>
            <a:ext cx="6858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6096000" y="5638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F020E-4BD6-8942-B337-A367FC5661A9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0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990600"/>
          </a:xfrm>
          <a:ln/>
        </p:spPr>
        <p:txBody>
          <a:bodyPr>
            <a:normAutofit fontScale="90000"/>
          </a:bodyPr>
          <a:lstStyle/>
          <a:p>
            <a:r>
              <a:rPr lang="en-US"/>
              <a:t>Hypothesis for common alleles associated with disease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382000" cy="4876800"/>
          </a:xfrm>
        </p:spPr>
        <p:txBody>
          <a:bodyPr/>
          <a:lstStyle/>
          <a:p>
            <a:r>
              <a:rPr lang="en-US" sz="2400"/>
              <a:t>Ancestral alleles were adapted to ancient environment</a:t>
            </a:r>
          </a:p>
          <a:p>
            <a:r>
              <a:rPr lang="en-US" sz="2400"/>
              <a:t>Propose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a radical and relatively recent change in the selective pressures acting on biological processes responsible for maintaining the correct balance between the organism and its environment</a:t>
            </a:r>
            <a:r>
              <a:rPr lang="ja-JP" altLang="en-US" sz="2400">
                <a:latin typeface="Arial"/>
              </a:rPr>
              <a:t>”</a:t>
            </a:r>
            <a:endParaRPr lang="en-US" sz="2400"/>
          </a:p>
          <a:p>
            <a:r>
              <a:rPr lang="en-US" sz="2400"/>
              <a:t>The recent environmental change disrupts the balance, leading to detrimental phenotypes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09FD5-43D0-3F4D-B9BF-72EC181548B6}" type="datetime1">
              <a:rPr lang="en-US" smtClean="0"/>
              <a:t>3/29/15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525D1-94EC-AA45-A259-B3226F4730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7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483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Summary	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7202"/>
            <a:ext cx="8229600" cy="5449147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Comparisons between recently diverged species or within individuals in a population can reveal signatures consistent with positive selection.</a:t>
            </a:r>
          </a:p>
          <a:p>
            <a:r>
              <a:rPr lang="en-US" sz="2000" dirty="0" smtClean="0"/>
              <a:t>Positive selection should lead to </a:t>
            </a:r>
            <a:r>
              <a:rPr lang="en-US" sz="2000" dirty="0" err="1" smtClean="0"/>
              <a:t>Ka</a:t>
            </a:r>
            <a:r>
              <a:rPr lang="en-US" sz="2000" dirty="0" smtClean="0"/>
              <a:t>/Ks&gt;1</a:t>
            </a:r>
          </a:p>
          <a:p>
            <a:pPr lvl="1"/>
            <a:r>
              <a:rPr lang="en-US" sz="1800" dirty="0" smtClean="0"/>
              <a:t>Indicates more change in the region under consideration (</a:t>
            </a:r>
            <a:r>
              <a:rPr lang="en-US" sz="1800" dirty="0" err="1" smtClean="0"/>
              <a:t>Ka</a:t>
            </a:r>
            <a:r>
              <a:rPr lang="en-US" sz="1800" dirty="0" smtClean="0"/>
              <a:t>) than in the neutral model</a:t>
            </a:r>
          </a:p>
          <a:p>
            <a:pPr lvl="1"/>
            <a:r>
              <a:rPr lang="en-US" sz="1800" dirty="0" smtClean="0"/>
              <a:t>Often used in comparisons of recently diverged species</a:t>
            </a:r>
          </a:p>
          <a:p>
            <a:r>
              <a:rPr lang="en-US" sz="2000" dirty="0" smtClean="0"/>
              <a:t>Positive selection acting on an advantageous allele in a population of individuals generates a selective sweep</a:t>
            </a:r>
          </a:p>
          <a:p>
            <a:pPr lvl="1"/>
            <a:r>
              <a:rPr lang="en-US" sz="1800" dirty="0" smtClean="0"/>
              <a:t>Alleles (likely neutral) linked to the the advantageous allele also rise to high frequency</a:t>
            </a:r>
          </a:p>
          <a:p>
            <a:pPr lvl="1"/>
            <a:r>
              <a:rPr lang="en-US" sz="1800" dirty="0" smtClean="0"/>
              <a:t>Generates long stretches of </a:t>
            </a:r>
            <a:r>
              <a:rPr lang="en-US" sz="1800" dirty="0" err="1" smtClean="0"/>
              <a:t>homozygosity</a:t>
            </a:r>
            <a:r>
              <a:rPr lang="en-US" sz="1800" dirty="0" smtClean="0"/>
              <a:t> beyond neutral expectation</a:t>
            </a:r>
          </a:p>
          <a:p>
            <a:pPr lvl="1"/>
            <a:r>
              <a:rPr lang="en-US" sz="1800" dirty="0" smtClean="0"/>
              <a:t>Several other tests are commonly used</a:t>
            </a:r>
          </a:p>
          <a:p>
            <a:r>
              <a:rPr lang="en-US" sz="2000" dirty="0" smtClean="0"/>
              <a:t>A large change in the environment can render previously advantageous alleles to be detrimental</a:t>
            </a:r>
          </a:p>
          <a:p>
            <a:pPr lvl="1"/>
            <a:r>
              <a:rPr lang="en-US" sz="1800" dirty="0" smtClean="0"/>
              <a:t>Can explain why some ancestral alleles are now associated with disease risk</a:t>
            </a:r>
          </a:p>
          <a:p>
            <a:pPr lvl="1"/>
            <a:r>
              <a:rPr lang="en-US" sz="1800" dirty="0" smtClean="0"/>
              <a:t>Neel’s hypothesis to explain why diabetes remains at high frequency 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F817-AD37-4E43-AFAB-653575FA2ABA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12BA5-B1ED-EE46-BF3E-D7DDB725E2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4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Adaptive evolution of a duplicated gene in leaf-eating monkeys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 case study: Zhang et al. Nature Genetics 2002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B603-BEFD-2943-94CB-41ABDF1B32CB}" type="datetime1">
              <a:rPr lang="en-US" smtClean="0"/>
              <a:t>3/29/15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4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51430"/>
          </a:xfrm>
        </p:spPr>
        <p:txBody>
          <a:bodyPr>
            <a:noAutofit/>
          </a:bodyPr>
          <a:lstStyle/>
          <a:p>
            <a:r>
              <a:rPr lang="en-US" sz="2800" dirty="0" smtClean="0"/>
              <a:t>Evolution of a new function: Gene duplication and adaptive protein evolution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E2679-4AB2-E34D-9352-24EB395BE3B6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Screen shot 2009-11-10 at 10.59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4"/>
          <a:stretch/>
        </p:blipFill>
        <p:spPr>
          <a:xfrm>
            <a:off x="605366" y="1270000"/>
            <a:ext cx="8166100" cy="4834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488668"/>
            <a:ext cx="205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Hiroshi Akashi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5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703"/>
            <a:ext cx="8229600" cy="7096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Adaptations to eating leaves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43A8C-7E50-D34A-9926-38CC277F5CAE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Screen shot 2009-11-10 at 10.59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984250"/>
            <a:ext cx="7391400" cy="5463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488668"/>
            <a:ext cx="205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Hiroshi Akashi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83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910696"/>
          </a:xfrm>
        </p:spPr>
        <p:txBody>
          <a:bodyPr>
            <a:noAutofit/>
          </a:bodyPr>
          <a:lstStyle/>
          <a:p>
            <a:r>
              <a:rPr lang="en-US" sz="2800" dirty="0" smtClean="0"/>
              <a:t>Elevated expression of pancreatic </a:t>
            </a:r>
            <a:r>
              <a:rPr lang="en-US" sz="2800" dirty="0" err="1" smtClean="0"/>
              <a:t>RNase</a:t>
            </a:r>
            <a:r>
              <a:rPr lang="en-US" sz="2800" dirty="0" smtClean="0"/>
              <a:t> in </a:t>
            </a:r>
            <a:r>
              <a:rPr lang="en-US" sz="2800" dirty="0" err="1" smtClean="0"/>
              <a:t>colobine</a:t>
            </a:r>
            <a:r>
              <a:rPr lang="en-US" sz="2800" dirty="0" smtClean="0"/>
              <a:t> monkeys and ruminants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846-31F7-FD48-B99E-88E9225DB100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09-11-10 at 11.00.1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6" r="1978"/>
          <a:stretch/>
        </p:blipFill>
        <p:spPr>
          <a:xfrm>
            <a:off x="246961" y="1635151"/>
            <a:ext cx="8041906" cy="4853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488668"/>
            <a:ext cx="205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Hiroshi Akashi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4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 tree of pancreatic </a:t>
            </a:r>
            <a:r>
              <a:rPr lang="en-US" dirty="0" err="1" smtClean="0"/>
              <a:t>RNases</a:t>
            </a:r>
            <a:r>
              <a:rPr lang="en-US" dirty="0" smtClean="0"/>
              <a:t> in primates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6C303-A672-904E-B119-9481254188D2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Screen shot 2009-11-10 at 11.00.2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9682"/>
          <a:stretch/>
        </p:blipFill>
        <p:spPr>
          <a:xfrm>
            <a:off x="609600" y="959935"/>
            <a:ext cx="8077200" cy="5528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488668"/>
            <a:ext cx="205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Hiroshi Akashi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781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Inferring </a:t>
            </a:r>
            <a:r>
              <a:rPr lang="en-US" i="1" dirty="0" err="1" smtClean="0"/>
              <a:t>d</a:t>
            </a:r>
            <a:r>
              <a:rPr lang="en-US" i="1" baseline="-25000" dirty="0" err="1" smtClean="0"/>
              <a:t>n</a:t>
            </a:r>
            <a:r>
              <a:rPr lang="en-US" dirty="0" smtClean="0"/>
              <a:t> (</a:t>
            </a:r>
            <a:r>
              <a:rPr lang="en-US" i="1" dirty="0" smtClean="0"/>
              <a:t>K</a:t>
            </a:r>
            <a:r>
              <a:rPr lang="en-US" i="1" baseline="-25000" dirty="0" smtClean="0"/>
              <a:t>A</a:t>
            </a:r>
            <a:r>
              <a:rPr lang="en-US" dirty="0" smtClean="0"/>
              <a:t>) and </a:t>
            </a:r>
            <a:r>
              <a:rPr lang="en-US" i="1" dirty="0" smtClean="0"/>
              <a:t>d</a:t>
            </a:r>
            <a:r>
              <a:rPr lang="en-US" i="1" baseline="-25000" dirty="0" smtClean="0"/>
              <a:t>s</a:t>
            </a:r>
            <a:r>
              <a:rPr lang="en-US" dirty="0" smtClean="0"/>
              <a:t> (</a:t>
            </a:r>
            <a:r>
              <a:rPr lang="en-US" i="1" dirty="0" smtClean="0"/>
              <a:t>K</a:t>
            </a:r>
            <a:r>
              <a:rPr lang="en-US" i="1" baseline="-25000" dirty="0" smtClean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402E-D20F-F84D-9BFE-1999A1737CAB}" type="datetime1">
              <a:rPr lang="en-US" smtClean="0"/>
              <a:t>3/29/15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6AD6-1563-E84E-B3DE-FDFA0A0CCAAA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Screen shot 2009-11-10 at 11.00.45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15045"/>
          <a:stretch/>
        </p:blipFill>
        <p:spPr>
          <a:xfrm>
            <a:off x="931333" y="1145116"/>
            <a:ext cx="7986184" cy="52112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6488668"/>
            <a:ext cx="205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Hiroshi Akashi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93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ossTheme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RossThemeBlue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RossThemeBlue.thmx</Template>
  <TotalTime>644</TotalTime>
  <Words>1445</Words>
  <Application>Microsoft Macintosh PowerPoint</Application>
  <PresentationFormat>On-screen Show (4:3)</PresentationFormat>
  <Paragraphs>237</Paragraphs>
  <Slides>34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RossThemeBlue</vt:lpstr>
      <vt:lpstr>1_RossThemeBlue</vt:lpstr>
      <vt:lpstr>1_Custom Design</vt:lpstr>
      <vt:lpstr>2_Custom Design</vt:lpstr>
      <vt:lpstr>Evolutionary signatures of function: Positive selection</vt:lpstr>
      <vt:lpstr>Three major classes of evolution</vt:lpstr>
      <vt:lpstr>Most protein-coding exons are under constraint</vt:lpstr>
      <vt:lpstr>Adaptive evolution of a duplicated gene in leaf-eating monkeys</vt:lpstr>
      <vt:lpstr>Evolution of a new function: Gene duplication and adaptive protein evolution</vt:lpstr>
      <vt:lpstr>Adaptations to eating leaves</vt:lpstr>
      <vt:lpstr>Elevated expression of pancreatic RNase in colobine monkeys and ruminants</vt:lpstr>
      <vt:lpstr>Gene tree of pancreatic RNases in primates</vt:lpstr>
      <vt:lpstr>Inferring dn (KA) and ds (KS)</vt:lpstr>
      <vt:lpstr>Test of rate constancy (the molecular clock)</vt:lpstr>
      <vt:lpstr>Test of positive Darwinian selection (adaptation)</vt:lpstr>
      <vt:lpstr>Evolution of new function: Gene duplication and adaptive protein evolution</vt:lpstr>
      <vt:lpstr>Evidence for adaptive protein evolution</vt:lpstr>
      <vt:lpstr>Evidence of selection from allele frequencies</vt:lpstr>
      <vt:lpstr>Different tests interrogate distinct time scales</vt:lpstr>
      <vt:lpstr>Types of genes with strong signal for positive selection</vt:lpstr>
      <vt:lpstr>Selective sweeps change allele frequencies</vt:lpstr>
      <vt:lpstr>HapMap Project</vt:lpstr>
      <vt:lpstr>Caucasian “specific” alleles at SLC24A5</vt:lpstr>
      <vt:lpstr>Allele frequencies at SLC24A5</vt:lpstr>
      <vt:lpstr>Genome-wide searches for selection</vt:lpstr>
      <vt:lpstr>Some genome-wide scans for selection</vt:lpstr>
      <vt:lpstr>Extended haplotype homozygosity</vt:lpstr>
      <vt:lpstr>Four measures indicating selection in LCT</vt:lpstr>
      <vt:lpstr>Selective sweep in Bantu at DARC=FY</vt:lpstr>
      <vt:lpstr>Selection around LCT</vt:lpstr>
      <vt:lpstr>How genes become maladaptive</vt:lpstr>
      <vt:lpstr>Origins of disease alleles</vt:lpstr>
      <vt:lpstr>Neel’s thrifty genotype hypothesis</vt:lpstr>
      <vt:lpstr>Some key insights </vt:lpstr>
      <vt:lpstr>Reported ancestral risk variants</vt:lpstr>
      <vt:lpstr>PPARG P12A: Minor, derived allele is protective against T2D</vt:lpstr>
      <vt:lpstr>Hypothesis for common alleles associated with disease</vt:lpstr>
      <vt:lpstr>Summary 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and adaptive changes in genome sequences</dc:title>
  <dc:creator>Ross Hardison</dc:creator>
  <cp:lastModifiedBy>Ross Hardison</cp:lastModifiedBy>
  <cp:revision>36</cp:revision>
  <dcterms:created xsi:type="dcterms:W3CDTF">2012-01-08T20:01:21Z</dcterms:created>
  <dcterms:modified xsi:type="dcterms:W3CDTF">2015-03-30T05:33:09Z</dcterms:modified>
</cp:coreProperties>
</file>