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9" r:id="rId7"/>
    <p:sldId id="258" r:id="rId8"/>
    <p:sldId id="263" r:id="rId9"/>
    <p:sldId id="264" r:id="rId10"/>
    <p:sldId id="265" r:id="rId11"/>
    <p:sldId id="266" r:id="rId12"/>
    <p:sldId id="294" r:id="rId13"/>
    <p:sldId id="286" r:id="rId14"/>
    <p:sldId id="267" r:id="rId15"/>
    <p:sldId id="261" r:id="rId16"/>
    <p:sldId id="271" r:id="rId17"/>
    <p:sldId id="288" r:id="rId18"/>
    <p:sldId id="289" r:id="rId19"/>
    <p:sldId id="272" r:id="rId20"/>
    <p:sldId id="279" r:id="rId21"/>
    <p:sldId id="296" r:id="rId22"/>
    <p:sldId id="297" r:id="rId23"/>
    <p:sldId id="298" r:id="rId24"/>
    <p:sldId id="299" r:id="rId25"/>
    <p:sldId id="276" r:id="rId26"/>
    <p:sldId id="277" r:id="rId27"/>
    <p:sldId id="300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38" autoAdjust="0"/>
    <p:restoredTop sz="99419" autoAdjust="0"/>
  </p:normalViewPr>
  <p:slideViewPr>
    <p:cSldViewPr snapToGrid="0" snapToObjects="1">
      <p:cViewPr>
        <p:scale>
          <a:sx n="100" d="100"/>
          <a:sy n="100" d="100"/>
        </p:scale>
        <p:origin x="-336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4144C-97B9-8740-9263-E847908DDB3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E0F5B-AD97-234D-84E7-A7CE9E8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6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5A2E-2B22-0541-9B00-2431BF268BD8}" type="datetimeFigureOut">
              <a:rPr lang="en-US" smtClean="0"/>
              <a:t>3/29/15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76965-5E6E-0E41-909F-A8D11088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76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5AD31-ED97-2546-A71A-448BCC1AF17F}" type="slidenum">
              <a:rPr lang="en-US"/>
              <a:pPr/>
              <a:t>2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58DA1-48AE-964E-A2DE-FBDE1E23BF73}" type="slidenum">
              <a:rPr lang="en-US"/>
              <a:pPr/>
              <a:t>11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EB081-F44A-A846-B302-69BF4F6F76E8}" type="slidenum">
              <a:rPr lang="en-US"/>
              <a:pPr/>
              <a:t>12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A4D4E-EDE7-9C40-BD41-0D753DBE3CAC}" type="slidenum">
              <a:rPr lang="en-US"/>
              <a:pPr/>
              <a:t>13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E3D62-4D82-0A47-A253-4871644BD680}" type="slidenum">
              <a:rPr lang="en-US"/>
              <a:pPr/>
              <a:t>15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A1976-E265-9F4F-83A9-227C12A7664D}" type="slidenum">
              <a:rPr lang="en-US"/>
              <a:pPr/>
              <a:t>16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50D58-9488-5D4B-8A19-B2C195A24D51}" type="slidenum">
              <a:rPr lang="en-US"/>
              <a:pPr/>
              <a:t>17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7CE5B-1E25-4B42-8EFF-2C644245F5EC}" type="slidenum">
              <a:rPr lang="en-US"/>
              <a:pPr/>
              <a:t>18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F51B6-36E6-2A43-B7D7-22B1081EA57E}" type="slidenum">
              <a:rPr lang="en-US"/>
              <a:pPr/>
              <a:t>19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1641D-07A3-B64F-A354-F85E2E0085C3}" type="slidenum">
              <a:rPr lang="en-US"/>
              <a:pPr/>
              <a:t>20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05E6B-6AF4-274F-88AF-49FCE77197EB}" type="slidenum">
              <a:rPr lang="en-US"/>
              <a:pPr/>
              <a:t>21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99491-C5E9-D34B-BA67-32DA6735B79A}" type="slidenum">
              <a:rPr lang="en-US"/>
              <a:pPr/>
              <a:t>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C861D-54E8-ED4F-8664-C20275094DCA}" type="slidenum">
              <a:rPr lang="en-US"/>
              <a:pPr/>
              <a:t>22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26823-EBB5-CC41-8B4B-34B66801E1F1}" type="slidenum">
              <a:rPr lang="en-US"/>
              <a:pPr/>
              <a:t>23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C30D8-2F91-FC4C-83CF-0A358A0393B2}" type="slidenum">
              <a:rPr lang="en-US"/>
              <a:pPr/>
              <a:t>24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80B4B-2B16-DC44-9405-DF5422F1E9C0}" type="slidenum">
              <a:rPr lang="en-US"/>
              <a:pPr/>
              <a:t>25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4EC5C-4D5A-104B-BA02-DCE44EABF10E}" type="slidenum">
              <a:rPr lang="en-US"/>
              <a:pPr/>
              <a:t>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D943D-D152-D34E-9E39-39D116FE1489}" type="slidenum">
              <a:rPr lang="en-US"/>
              <a:pPr/>
              <a:t>5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EAF8E-8150-E04F-B46D-F143911D1C1D}" type="slidenum">
              <a:rPr lang="en-US"/>
              <a:pPr/>
              <a:t>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03999-0923-F049-9A36-4C34D4BCCE54}" type="slidenum">
              <a:rPr lang="en-US"/>
              <a:pPr/>
              <a:t>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C30D8-2F91-FC4C-83CF-0A358A0393B2}" type="slidenum">
              <a:rPr lang="en-US"/>
              <a:pPr/>
              <a:t>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936A5-84B0-1745-B8F1-0EAE6060F1F4}" type="slidenum">
              <a:rPr lang="en-US"/>
              <a:pPr/>
              <a:t>9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71745-63CD-DA47-9261-85DE2B0D179C}" type="slidenum">
              <a:rPr lang="en-US"/>
              <a:pPr/>
              <a:t>10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2CB0-0172-C04D-A356-84F1FE5524AA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47FC-D086-554B-91DC-E21B38E139DB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554-A026-3640-B744-8E2AD972D75A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A705-51AD-6D4E-9709-6659E763E849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3784-E5A4-904E-90C2-B3882F554FD0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1E23-9601-BD43-BA81-B0E42D227A34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06F7-923F-C847-BA53-697570072516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8141-C948-6744-88C1-494B60D33637}" type="datetime1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51E5-E525-A24E-BAE6-25401C6E87DD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39D8-10AA-894F-8F59-435C1DCBC627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A3AC-A1CD-4849-8BB2-041C1A77919F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7D8D-6F77-3743-ABCC-74E14A7CD42A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8FE-DB3C-AA41-9BF8-E4A3BB2882AA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06D-0BBB-0B41-9F27-F05292501B3F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3253-E4CA-A34A-BD23-7C404F492566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AB4F-2F10-5146-9853-02958F0BFB6B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6F72-2ACF-2049-9517-436764EE7ACF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C0B0-6CFE-E44F-BFAD-56CA2AFE485F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F6D-99FD-C649-8B6D-E617C573706B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24D-F24E-D84A-A1EE-0D730F675662}" type="datetime1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2676-0670-E844-BA84-6533F6585522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9C81-5F33-F140-AC45-F28AE133D514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C0C4-A86E-9242-B66C-81CAD225507E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48D8-5FAF-664A-A1F0-C462204088AC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9CFD-A752-8748-8138-C2340648409E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7941-6F23-AD4E-BD0B-1F22924FE23A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1498-A3ED-204E-92F8-92C11B85DC74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3469-2293-4749-B55C-EF79F89E800B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35D2-EA1A-7D41-B32E-5F5360D2AFDA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E449-7CB4-DB46-887B-3CFC15316DDC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DFDC-3794-A24C-9677-345F4DCEA313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6B9-DEE7-4044-ACFA-47A37BCB7E7D}" type="datetime1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940C-9281-924B-A9A0-2EBE843BC14C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81BF-B61E-5141-9AD1-A46F402E8CEF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09CE-2FA0-A24C-8503-FEBA86227762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14D7-8730-244D-817B-8575010A3E8D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6727-96A0-1D4C-9911-AC7325C6DAAD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0E7F-4CC4-AD46-945E-25AE1455D94D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7BE-ECF0-7D42-AD66-B910CBC4067C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35B-86E7-A841-BD52-8542689A30B5}" type="datetime1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052B-CF41-1D40-8670-6777B41F9756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D824-FDFE-974D-A0DD-DEF83C90E978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E22F-2221-4D49-836E-B58FC2FAEF3B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F1CA-434C-2745-9A7F-B566339D8A97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B7E2-6F6E-A84D-98F5-8E3810816578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76AD6-1563-E84E-B3DE-FDFA0A0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3319-73F6-AE47-8FB8-08000CF7A1DD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23370-6D98-994B-A382-61C0FADB7711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FD06E-9872-4B4A-ACE6-C23DF9C5D36F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Evolutionary signatures of function: Negative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64733"/>
          </a:xfrm>
        </p:spPr>
        <p:txBody>
          <a:bodyPr>
            <a:noAutofit/>
          </a:bodyPr>
          <a:lstStyle/>
          <a:p>
            <a:r>
              <a:rPr lang="en-US" sz="2800" dirty="0"/>
              <a:t>Lesson </a:t>
            </a:r>
            <a:r>
              <a:rPr lang="en-US" sz="2800" dirty="0" smtClean="0"/>
              <a:t>9_1: </a:t>
            </a:r>
            <a:r>
              <a:rPr lang="en-US" sz="2800" dirty="0"/>
              <a:t>Evolutionary signatures of </a:t>
            </a:r>
            <a:r>
              <a:rPr lang="en-US" sz="2800" dirty="0" smtClean="0"/>
              <a:t>function</a:t>
            </a:r>
            <a:endParaRPr lang="en-US" sz="2800" dirty="0" smtClean="0"/>
          </a:p>
          <a:p>
            <a:r>
              <a:rPr lang="en-US" sz="2800" dirty="0" smtClean="0"/>
              <a:t>Hardison </a:t>
            </a:r>
          </a:p>
          <a:p>
            <a:r>
              <a:rPr lang="en-US" sz="2800" dirty="0" smtClean="0"/>
              <a:t>BMMB 551</a:t>
            </a:r>
            <a:endParaRPr lang="en-US" sz="2800" dirty="0"/>
          </a:p>
        </p:txBody>
      </p:sp>
      <p:pic>
        <p:nvPicPr>
          <p:cNvPr id="4" name="Picture 4" descr="PSU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5288"/>
            <a:ext cx="973138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B974-B0A9-6044-BE75-4E15F0126DF0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1" name="Picture 23" descr="AlnFeatures3panelJT"/>
          <p:cNvPicPr>
            <a:picLocks noChangeAspect="1" noChangeArrowheads="1"/>
          </p:cNvPicPr>
          <p:nvPr/>
        </p:nvPicPr>
        <p:blipFill>
          <a:blip r:embed="rId3">
            <a:lum bright="-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51349" r="3198" b="919"/>
          <a:stretch>
            <a:fillRect/>
          </a:stretch>
        </p:blipFill>
        <p:spPr bwMode="auto">
          <a:xfrm>
            <a:off x="76200" y="1714500"/>
            <a:ext cx="89154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  <a:ln/>
        </p:spPr>
        <p:txBody>
          <a:bodyPr/>
          <a:lstStyle/>
          <a:p>
            <a:r>
              <a:rPr lang="en-US" sz="2800"/>
              <a:t>Functional classes show distinctive trends in phylogenetic depth of conservation</a:t>
            </a:r>
          </a:p>
        </p:txBody>
      </p:sp>
      <p:pic>
        <p:nvPicPr>
          <p:cNvPr id="7171" name="Picture 3" descr="AlnFeatures3panelJT"/>
          <p:cNvPicPr>
            <a:picLocks noChangeAspect="1" noChangeArrowheads="1"/>
          </p:cNvPicPr>
          <p:nvPr/>
        </p:nvPicPr>
        <p:blipFill>
          <a:blip r:embed="rId3">
            <a:lum bright="-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51349" r="3198" b="919"/>
          <a:stretch>
            <a:fillRect/>
          </a:stretch>
        </p:blipFill>
        <p:spPr bwMode="auto">
          <a:xfrm>
            <a:off x="152400" y="1714500"/>
            <a:ext cx="89154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lnFeatures3panel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3284" r="3198" b="92265"/>
          <a:stretch>
            <a:fillRect/>
          </a:stretch>
        </p:blipFill>
        <p:spPr bwMode="auto">
          <a:xfrm>
            <a:off x="762000" y="5676900"/>
            <a:ext cx="800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36846" y="6521450"/>
            <a:ext cx="51969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Helvetica" charset="0"/>
              </a:rPr>
              <a:t>Miller et al. 2007 Genome Research, 28-way alignments of vertebrates …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6500"/>
            <a:ext cx="482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181100"/>
            <a:ext cx="50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181100"/>
            <a:ext cx="48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81100"/>
            <a:ext cx="431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270000"/>
            <a:ext cx="482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44600"/>
            <a:ext cx="482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181100"/>
            <a:ext cx="43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447800"/>
            <a:ext cx="9398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1371600" y="23241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1600200" y="23241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2362200" y="23241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2590800" y="23241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2667000" y="23241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>
            <a:off x="2971800" y="23241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>
            <a:off x="3048000" y="23241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3962400" y="25527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4953000" y="24765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>
            <a:off x="5410200" y="24003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>
            <a:off x="5867400" y="24765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6477000" y="26289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>
            <a:off x="8077200" y="27813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8153400" y="27813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H="1">
            <a:off x="8229600" y="27813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>
            <a:off x="8382000" y="27813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H="1">
            <a:off x="8839200" y="27813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H="1" flipV="1">
            <a:off x="7010400" y="26289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H="1" flipV="1">
            <a:off x="7315200" y="25527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H="1" flipV="1">
            <a:off x="7772400" y="25527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 flipV="1">
            <a:off x="8229600" y="25527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 flipH="1" flipV="1">
            <a:off x="8686800" y="25527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7DA9-B9B6-8847-8EFC-E83331EE2D4D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57300" y="5967511"/>
            <a:ext cx="6553200" cy="511434"/>
            <a:chOff x="1219200" y="6031011"/>
            <a:chExt cx="6553200" cy="511434"/>
          </a:xfrm>
        </p:grpSpPr>
        <p:sp>
          <p:nvSpPr>
            <p:cNvPr id="6" name="Rounded Rectangle 5"/>
            <p:cNvSpPr/>
            <p:nvPr/>
          </p:nvSpPr>
          <p:spPr>
            <a:xfrm>
              <a:off x="1219200" y="6057900"/>
              <a:ext cx="6553200" cy="4591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43200" y="6031011"/>
              <a:ext cx="3404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</a:t>
              </a:r>
              <a:r>
                <a:rPr lang="en-US" sz="1400" dirty="0" smtClean="0"/>
                <a:t>andidate transcriptional regulatory regions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4387" y="6234668"/>
              <a:ext cx="26452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pTRR</a:t>
              </a:r>
              <a:r>
                <a:rPr lang="en-US" sz="1400" dirty="0" smtClean="0"/>
                <a:t>: based on epigenetic marks: 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20902" y="6234668"/>
              <a:ext cx="32167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PRPs: predicted by patterns in alignments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724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ln/>
        </p:spPr>
        <p:txBody>
          <a:bodyPr/>
          <a:lstStyle/>
          <a:p>
            <a:r>
              <a:rPr lang="en-US"/>
              <a:t>Models for neutral DNA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Synonymous substitution sites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Only in protein-coding DNA sequences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Some are still subject to selection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Codon bias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Splicing enhancers</a:t>
            </a:r>
          </a:p>
          <a:p>
            <a:pPr>
              <a:lnSpc>
                <a:spcPct val="90000"/>
              </a:lnSpc>
            </a:pPr>
            <a:r>
              <a:rPr lang="en-US" sz="2400"/>
              <a:t>Pseudogenes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Are you sure it really has no function?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Neutral evolution only after inactivation - when was it inactivated?</a:t>
            </a:r>
          </a:p>
          <a:p>
            <a:pPr>
              <a:lnSpc>
                <a:spcPct val="90000"/>
              </a:lnSpc>
            </a:pPr>
            <a:r>
              <a:rPr lang="en-US" sz="2400"/>
              <a:t>Ancestral repeats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repetitive DNA families present in all placental mammals result from transposons that have not been active since the mammalian radiation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Most are remnants of old transposons and do not function even in DNA movement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But some (currently estimated as a small fraction) are active, e.g. in gene regulation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368E-FE8C-8241-BF3C-FDD9DC05D397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1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3" name="Picture 10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4483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6742" name="Text Box 1030"/>
          <p:cNvSpPr txBox="1">
            <a:spLocks noChangeArrowheads="1"/>
          </p:cNvSpPr>
          <p:nvPr/>
        </p:nvSpPr>
        <p:spPr bwMode="auto">
          <a:xfrm>
            <a:off x="6096000" y="762000"/>
            <a:ext cx="28956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>
                <a:latin typeface="Helvetica Neue" charset="0"/>
              </a:rPr>
              <a:t>25 Words are needed to code for the 20 amino acids and the start and stop sites</a:t>
            </a:r>
          </a:p>
          <a:p>
            <a:endParaRPr lang="en-US" sz="1600">
              <a:latin typeface="Helvetica Neue" charset="0"/>
            </a:endParaRPr>
          </a:p>
          <a:p>
            <a:r>
              <a:rPr lang="en-US" sz="1600">
                <a:latin typeface="Helvetica Neue" charset="0"/>
              </a:rPr>
              <a:t>The Triplet Code allows for  64 codons to be coded</a:t>
            </a:r>
          </a:p>
          <a:p>
            <a:r>
              <a:rPr lang="en-US" sz="1600">
                <a:latin typeface="Helvetica Neue" charset="0"/>
              </a:rPr>
              <a:t>=&gt; Degeneracy of the genetic code</a:t>
            </a:r>
          </a:p>
        </p:txBody>
      </p:sp>
      <p:grpSp>
        <p:nvGrpSpPr>
          <p:cNvPr id="116750" name="Group 1038"/>
          <p:cNvGrpSpPr>
            <a:grpSpLocks/>
          </p:cNvGrpSpPr>
          <p:nvPr/>
        </p:nvGrpSpPr>
        <p:grpSpPr bwMode="auto">
          <a:xfrm>
            <a:off x="914400" y="2362200"/>
            <a:ext cx="8001000" cy="3657600"/>
            <a:chOff x="576" y="1680"/>
            <a:chExt cx="5040" cy="2304"/>
          </a:xfrm>
        </p:grpSpPr>
        <p:grpSp>
          <p:nvGrpSpPr>
            <p:cNvPr id="116744" name="Group 1032"/>
            <p:cNvGrpSpPr>
              <a:grpSpLocks/>
            </p:cNvGrpSpPr>
            <p:nvPr/>
          </p:nvGrpSpPr>
          <p:grpSpPr bwMode="auto">
            <a:xfrm>
              <a:off x="576" y="1680"/>
              <a:ext cx="672" cy="2304"/>
              <a:chOff x="0" y="1048"/>
              <a:chExt cx="672" cy="2304"/>
            </a:xfrm>
          </p:grpSpPr>
          <p:sp>
            <p:nvSpPr>
              <p:cNvPr id="116738" name="Rectangle 1026"/>
              <p:cNvSpPr>
                <a:spLocks noChangeArrowheads="1"/>
              </p:cNvSpPr>
              <p:nvPr/>
            </p:nvSpPr>
            <p:spPr bwMode="auto">
              <a:xfrm>
                <a:off x="0" y="2448"/>
                <a:ext cx="672" cy="19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alpha val="37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14000"/>
                    </a:schemeClr>
                  </a:gs>
                </a:gsLst>
                <a:lin ang="5400000" scaled="1"/>
              </a:gra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39" name="Rectangle 1027"/>
              <p:cNvSpPr>
                <a:spLocks noChangeArrowheads="1"/>
              </p:cNvSpPr>
              <p:nvPr/>
            </p:nvSpPr>
            <p:spPr bwMode="auto">
              <a:xfrm>
                <a:off x="0" y="1048"/>
                <a:ext cx="672" cy="19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alpha val="37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14000"/>
                    </a:schemeClr>
                  </a:gs>
                </a:gsLst>
                <a:lin ang="5400000" scaled="1"/>
              </a:gra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0" name="Rectangle 1028"/>
              <p:cNvSpPr>
                <a:spLocks noChangeArrowheads="1"/>
              </p:cNvSpPr>
              <p:nvPr/>
            </p:nvSpPr>
            <p:spPr bwMode="auto">
              <a:xfrm>
                <a:off x="0" y="3160"/>
                <a:ext cx="672" cy="19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alpha val="37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14000"/>
                    </a:schemeClr>
                  </a:gs>
                </a:gsLst>
                <a:lin ang="5400000" scaled="1"/>
              </a:gra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46" name="Text Box 1034"/>
            <p:cNvSpPr txBox="1">
              <a:spLocks noChangeArrowheads="1"/>
            </p:cNvSpPr>
            <p:nvPr/>
          </p:nvSpPr>
          <p:spPr bwMode="auto">
            <a:xfrm>
              <a:off x="3840" y="2064"/>
              <a:ext cx="1776" cy="53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Helvetica Neue" charset="0"/>
                </a:rPr>
                <a:t>Most (but not all) changes in 1st position</a:t>
              </a:r>
            </a:p>
            <a:p>
              <a:r>
                <a:rPr lang="en-US" sz="1600">
                  <a:latin typeface="Helvetica Neue" charset="0"/>
                </a:rPr>
                <a:t>change encoded amino acid</a:t>
              </a:r>
            </a:p>
          </p:txBody>
        </p:sp>
      </p:grpSp>
      <p:grpSp>
        <p:nvGrpSpPr>
          <p:cNvPr id="116752" name="Group 1040"/>
          <p:cNvGrpSpPr>
            <a:grpSpLocks/>
          </p:cNvGrpSpPr>
          <p:nvPr/>
        </p:nvGrpSpPr>
        <p:grpSpPr bwMode="auto">
          <a:xfrm>
            <a:off x="2133600" y="1524000"/>
            <a:ext cx="6781800" cy="4349750"/>
            <a:chOff x="1344" y="1152"/>
            <a:chExt cx="4272" cy="2740"/>
          </a:xfrm>
        </p:grpSpPr>
        <p:sp>
          <p:nvSpPr>
            <p:cNvPr id="116745" name="Rectangle 1033"/>
            <p:cNvSpPr>
              <a:spLocks noChangeArrowheads="1"/>
            </p:cNvSpPr>
            <p:nvPr/>
          </p:nvSpPr>
          <p:spPr bwMode="auto">
            <a:xfrm>
              <a:off x="1344" y="1152"/>
              <a:ext cx="624" cy="7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7" name="Text Box 1035"/>
            <p:cNvSpPr txBox="1">
              <a:spLocks noChangeArrowheads="1"/>
            </p:cNvSpPr>
            <p:nvPr/>
          </p:nvSpPr>
          <p:spPr bwMode="auto">
            <a:xfrm>
              <a:off x="3840" y="3360"/>
              <a:ext cx="1776" cy="5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Helvetica Neue" charset="0"/>
                </a:rPr>
                <a:t>Many (but not all) changes in 3rd position do not change encoded amino acid</a:t>
              </a:r>
            </a:p>
          </p:txBody>
        </p:sp>
      </p:grpSp>
      <p:grpSp>
        <p:nvGrpSpPr>
          <p:cNvPr id="116751" name="Group 1039"/>
          <p:cNvGrpSpPr>
            <a:grpSpLocks/>
          </p:cNvGrpSpPr>
          <p:nvPr/>
        </p:nvGrpSpPr>
        <p:grpSpPr bwMode="auto">
          <a:xfrm>
            <a:off x="990600" y="2971800"/>
            <a:ext cx="7924800" cy="1590675"/>
            <a:chOff x="624" y="2064"/>
            <a:chExt cx="4992" cy="1002"/>
          </a:xfrm>
        </p:grpSpPr>
        <p:sp>
          <p:nvSpPr>
            <p:cNvPr id="116748" name="Text Box 1036"/>
            <p:cNvSpPr txBox="1">
              <a:spLocks noChangeArrowheads="1"/>
            </p:cNvSpPr>
            <p:nvPr/>
          </p:nvSpPr>
          <p:spPr bwMode="auto">
            <a:xfrm>
              <a:off x="3840" y="2688"/>
              <a:ext cx="1776" cy="378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Helvetica Neue" charset="0"/>
                </a:rPr>
                <a:t>All changes in 2nd position</a:t>
              </a:r>
            </a:p>
            <a:p>
              <a:r>
                <a:rPr lang="en-US" sz="1600">
                  <a:latin typeface="Helvetica Neue" charset="0"/>
                </a:rPr>
                <a:t>change encoded amino acid</a:t>
              </a:r>
            </a:p>
          </p:txBody>
        </p:sp>
        <p:sp>
          <p:nvSpPr>
            <p:cNvPr id="116749" name="Rectangle 1037"/>
            <p:cNvSpPr>
              <a:spLocks noChangeArrowheads="1"/>
            </p:cNvSpPr>
            <p:nvPr/>
          </p:nvSpPr>
          <p:spPr bwMode="auto">
            <a:xfrm>
              <a:off x="624" y="2064"/>
              <a:ext cx="2496" cy="144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57" name="Group 1045"/>
          <p:cNvGrpSpPr>
            <a:grpSpLocks/>
          </p:cNvGrpSpPr>
          <p:nvPr/>
        </p:nvGrpSpPr>
        <p:grpSpPr bwMode="auto">
          <a:xfrm>
            <a:off x="914400" y="2057400"/>
            <a:ext cx="6781800" cy="1676400"/>
            <a:chOff x="576" y="1488"/>
            <a:chExt cx="4272" cy="1056"/>
          </a:xfrm>
        </p:grpSpPr>
        <p:sp>
          <p:nvSpPr>
            <p:cNvPr id="116754" name="Oval 1042"/>
            <p:cNvSpPr>
              <a:spLocks noChangeArrowheads="1"/>
            </p:cNvSpPr>
            <p:nvPr/>
          </p:nvSpPr>
          <p:spPr bwMode="auto">
            <a:xfrm>
              <a:off x="576" y="2160"/>
              <a:ext cx="384" cy="38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5" name="Oval 1043"/>
            <p:cNvSpPr>
              <a:spLocks noChangeArrowheads="1"/>
            </p:cNvSpPr>
            <p:nvPr/>
          </p:nvSpPr>
          <p:spPr bwMode="auto">
            <a:xfrm>
              <a:off x="576" y="1488"/>
              <a:ext cx="384" cy="38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6" name="Oval 1044"/>
            <p:cNvSpPr>
              <a:spLocks noChangeArrowheads="1"/>
            </p:cNvSpPr>
            <p:nvPr/>
          </p:nvSpPr>
          <p:spPr bwMode="auto">
            <a:xfrm>
              <a:off x="4464" y="1968"/>
              <a:ext cx="384" cy="38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60" name="Group 1048"/>
          <p:cNvGrpSpPr>
            <a:grpSpLocks/>
          </p:cNvGrpSpPr>
          <p:nvPr/>
        </p:nvGrpSpPr>
        <p:grpSpPr bwMode="auto">
          <a:xfrm>
            <a:off x="3048000" y="3657600"/>
            <a:ext cx="4724400" cy="1905000"/>
            <a:chOff x="1920" y="2496"/>
            <a:chExt cx="2976" cy="1200"/>
          </a:xfrm>
        </p:grpSpPr>
        <p:sp>
          <p:nvSpPr>
            <p:cNvPr id="116758" name="Oval 1046"/>
            <p:cNvSpPr>
              <a:spLocks noChangeArrowheads="1"/>
            </p:cNvSpPr>
            <p:nvPr/>
          </p:nvSpPr>
          <p:spPr bwMode="auto">
            <a:xfrm>
              <a:off x="1920" y="2496"/>
              <a:ext cx="672" cy="81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Oval 1047"/>
            <p:cNvSpPr>
              <a:spLocks noChangeArrowheads="1"/>
            </p:cNvSpPr>
            <p:nvPr/>
          </p:nvSpPr>
          <p:spPr bwMode="auto">
            <a:xfrm>
              <a:off x="4464" y="3264"/>
              <a:ext cx="432" cy="4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62" name="Rectangle 1050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486400" cy="584200"/>
          </a:xfrm>
          <a:ln/>
        </p:spPr>
        <p:txBody>
          <a:bodyPr>
            <a:normAutofit/>
          </a:bodyPr>
          <a:lstStyle/>
          <a:p>
            <a:r>
              <a:rPr lang="en-US" sz="3200"/>
              <a:t>The Genetic Code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42C0-6F3C-D545-890C-5F0EEC9AB896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88100" y="6356350"/>
            <a:ext cx="2133600" cy="365125"/>
          </a:xfrm>
        </p:spPr>
        <p:txBody>
          <a:bodyPr/>
          <a:lstStyle/>
          <a:p>
            <a:fld id="{0F676AD6-1563-E84E-B3DE-FDFA0A0CCA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0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250825"/>
            <a:ext cx="7772400" cy="663575"/>
          </a:xfrm>
          <a:ln/>
        </p:spPr>
        <p:txBody>
          <a:bodyPr>
            <a:normAutofit/>
          </a:bodyPr>
          <a:lstStyle/>
          <a:p>
            <a:r>
              <a:rPr lang="en-US" sz="2400"/>
              <a:t>Inferring selection from substitutions in coding regions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028700"/>
            <a:ext cx="8520112" cy="5078413"/>
          </a:xfrm>
        </p:spPr>
        <p:txBody>
          <a:bodyPr>
            <a:normAutofit/>
          </a:bodyPr>
          <a:lstStyle/>
          <a:p>
            <a:r>
              <a:rPr lang="en-US" sz="2000" dirty="0"/>
              <a:t>Silent (synonymous)</a:t>
            </a:r>
          </a:p>
          <a:p>
            <a:pPr lvl="1"/>
            <a:r>
              <a:rPr lang="en-US" sz="1800" dirty="0"/>
              <a:t>Do </a:t>
            </a:r>
            <a:r>
              <a:rPr lang="en-US" sz="1800" b="1" dirty="0">
                <a:solidFill>
                  <a:srgbClr val="CC0000"/>
                </a:solidFill>
              </a:rPr>
              <a:t>not</a:t>
            </a:r>
            <a:r>
              <a:rPr lang="en-US" sz="1800" dirty="0"/>
              <a:t> change the encoded amino acid</a:t>
            </a:r>
          </a:p>
          <a:p>
            <a:pPr lvl="1"/>
            <a:r>
              <a:rPr lang="en-US" sz="1800" dirty="0"/>
              <a:t>Occur in </a:t>
            </a:r>
            <a:r>
              <a:rPr lang="en-US" sz="1800" b="1" dirty="0">
                <a:solidFill>
                  <a:srgbClr val="CC0000"/>
                </a:solidFill>
              </a:rPr>
              <a:t>degenerate</a:t>
            </a:r>
            <a:r>
              <a:rPr lang="en-US" sz="1800" dirty="0"/>
              <a:t> positions in the codon</a:t>
            </a:r>
          </a:p>
          <a:p>
            <a:pPr lvl="1"/>
            <a:r>
              <a:rPr lang="en-US" sz="1800" dirty="0"/>
              <a:t>Are often not subject to purifying selection and thus occur more frequently in moderately distant interspecies comparisons</a:t>
            </a:r>
          </a:p>
          <a:p>
            <a:pPr lvl="1"/>
            <a:r>
              <a:rPr lang="en-US" sz="1800" dirty="0"/>
              <a:t>Rate of synonymous substitutions at synonymous sites = K</a:t>
            </a:r>
            <a:r>
              <a:rPr lang="en-US" sz="1800" baseline="-25000" dirty="0"/>
              <a:t>S</a:t>
            </a:r>
            <a:endParaRPr lang="en-US" sz="1800" dirty="0"/>
          </a:p>
          <a:p>
            <a:r>
              <a:rPr lang="en-US" sz="2000" dirty="0" err="1"/>
              <a:t>Nonsilent</a:t>
            </a:r>
            <a:r>
              <a:rPr lang="en-US" sz="2000" dirty="0"/>
              <a:t> (</a:t>
            </a:r>
            <a:r>
              <a:rPr lang="en-US" sz="2000" dirty="0" err="1"/>
              <a:t>nonsynonymous</a:t>
            </a:r>
            <a:r>
              <a:rPr lang="en-US" sz="2000" dirty="0"/>
              <a:t>)</a:t>
            </a:r>
          </a:p>
          <a:p>
            <a:pPr lvl="1"/>
            <a:r>
              <a:rPr lang="en-US" sz="1800" b="1" dirty="0">
                <a:solidFill>
                  <a:srgbClr val="CC0000"/>
                </a:solidFill>
              </a:rPr>
              <a:t>Do</a:t>
            </a:r>
            <a:r>
              <a:rPr lang="en-US" sz="1800" dirty="0"/>
              <a:t> change the encoded amino acid</a:t>
            </a:r>
          </a:p>
          <a:p>
            <a:pPr lvl="1"/>
            <a:r>
              <a:rPr lang="en-US" sz="1800" dirty="0"/>
              <a:t>Occur in </a:t>
            </a:r>
            <a:r>
              <a:rPr lang="en-US" sz="1800" b="1" dirty="0">
                <a:solidFill>
                  <a:srgbClr val="CC0000"/>
                </a:solidFill>
              </a:rPr>
              <a:t>non-degenerate</a:t>
            </a:r>
            <a:r>
              <a:rPr lang="en-US" sz="1800" dirty="0"/>
              <a:t> positions in the codon</a:t>
            </a:r>
          </a:p>
          <a:p>
            <a:pPr lvl="1"/>
            <a:r>
              <a:rPr lang="en-US" sz="1800" dirty="0"/>
              <a:t>Are more likely to be subject to purifying selection and thus occur less frequently in moderately distant interspecies comparisons</a:t>
            </a:r>
          </a:p>
          <a:p>
            <a:pPr lvl="1"/>
            <a:r>
              <a:rPr lang="en-US" sz="1800" dirty="0"/>
              <a:t>Rate of </a:t>
            </a:r>
            <a:r>
              <a:rPr lang="en-US" sz="1800" dirty="0" err="1"/>
              <a:t>nonsynonymous</a:t>
            </a:r>
            <a:r>
              <a:rPr lang="en-US" sz="1800" dirty="0"/>
              <a:t> substitutions at </a:t>
            </a:r>
            <a:r>
              <a:rPr lang="en-US" sz="1800" dirty="0" err="1"/>
              <a:t>nonsynonymous</a:t>
            </a:r>
            <a:r>
              <a:rPr lang="en-US" sz="1800" dirty="0"/>
              <a:t> sites = K</a:t>
            </a:r>
            <a:r>
              <a:rPr lang="en-US" sz="1800" baseline="-25000" dirty="0"/>
              <a:t>A</a:t>
            </a:r>
          </a:p>
          <a:p>
            <a:r>
              <a:rPr lang="en-US" sz="2000" dirty="0"/>
              <a:t>Interpretation</a:t>
            </a:r>
          </a:p>
          <a:p>
            <a:pPr lvl="1"/>
            <a:r>
              <a:rPr lang="en-US" sz="1800" dirty="0"/>
              <a:t>Ratio   K</a:t>
            </a:r>
            <a:r>
              <a:rPr lang="en-US" sz="1800" baseline="-25000" dirty="0"/>
              <a:t>A</a:t>
            </a:r>
            <a:r>
              <a:rPr lang="en-US" sz="1800" dirty="0"/>
              <a:t> / K</a:t>
            </a:r>
            <a:r>
              <a:rPr lang="en-US" sz="1800" baseline="-25000" dirty="0"/>
              <a:t>S</a:t>
            </a:r>
            <a:r>
              <a:rPr lang="en-US" sz="1800" dirty="0"/>
              <a:t>   &lt;&lt; 1, infer constraint (negative or purifying selection)</a:t>
            </a:r>
          </a:p>
          <a:p>
            <a:pPr lvl="1"/>
            <a:r>
              <a:rPr lang="en-US" sz="1800" dirty="0"/>
              <a:t>Ratio   K</a:t>
            </a:r>
            <a:r>
              <a:rPr lang="en-US" sz="1800" baseline="-25000" dirty="0"/>
              <a:t>A</a:t>
            </a:r>
            <a:r>
              <a:rPr lang="en-US" sz="1800" dirty="0"/>
              <a:t> / K</a:t>
            </a:r>
            <a:r>
              <a:rPr lang="en-US" sz="1800" baseline="-25000" dirty="0"/>
              <a:t>S</a:t>
            </a:r>
            <a:r>
              <a:rPr lang="en-US" sz="1800" dirty="0"/>
              <a:t>   &gt; 1, infer adaptation (positive selection)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E340-016D-B14F-8385-E7FBB5035FBF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1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protein-coding exons are under constraint</a:t>
            </a:r>
            <a:endParaRPr lang="en-US" dirty="0"/>
          </a:p>
        </p:txBody>
      </p:sp>
      <p:pic>
        <p:nvPicPr>
          <p:cNvPr id="3" name="Picture 2" descr="FigQ13_KaKsPaOrHMNa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0" y="1183640"/>
            <a:ext cx="5429504" cy="3389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081" y="4705225"/>
            <a:ext cx="8557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distribution of K</a:t>
            </a:r>
            <a:r>
              <a:rPr lang="en-US" baseline="-25000" dirty="0" smtClean="0"/>
              <a:t>A</a:t>
            </a:r>
            <a:r>
              <a:rPr lang="en-US" dirty="0" smtClean="0"/>
              <a:t>/K</a:t>
            </a:r>
            <a:r>
              <a:rPr lang="en-US" baseline="-25000" dirty="0" smtClean="0"/>
              <a:t>S</a:t>
            </a:r>
            <a:r>
              <a:rPr lang="en-US" dirty="0" smtClean="0"/>
              <a:t> ratios determined from human-mouse comparisons. </a:t>
            </a:r>
            <a:endParaRPr lang="en-US" dirty="0"/>
          </a:p>
          <a:p>
            <a:r>
              <a:rPr lang="en-US" dirty="0" smtClean="0"/>
              <a:t>Almost all orthologous exons have quite low values for </a:t>
            </a:r>
            <a:r>
              <a:rPr lang="en-US" dirty="0"/>
              <a:t> K</a:t>
            </a:r>
            <a:r>
              <a:rPr lang="en-US" baseline="-25000" dirty="0"/>
              <a:t>A</a:t>
            </a:r>
            <a:r>
              <a:rPr lang="en-US" dirty="0"/>
              <a:t>/</a:t>
            </a:r>
            <a:r>
              <a:rPr lang="en-US" dirty="0" smtClean="0"/>
              <a:t>K</a:t>
            </a:r>
            <a:r>
              <a:rPr lang="en-US" baseline="-25000" dirty="0" smtClean="0"/>
              <a:t>S</a:t>
            </a:r>
            <a:r>
              <a:rPr lang="en-US" dirty="0" smtClean="0"/>
              <a:t>, indicating strong constraint.  In contrast, most paralogous exons have much higher </a:t>
            </a:r>
            <a:r>
              <a:rPr lang="en-US" dirty="0"/>
              <a:t>K</a:t>
            </a:r>
            <a:r>
              <a:rPr lang="en-US" baseline="-25000" dirty="0"/>
              <a:t>A</a:t>
            </a:r>
            <a:r>
              <a:rPr lang="en-US" dirty="0"/>
              <a:t>/K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ratios suggesting that some  are  undergoing adaptive evolution.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202461"/>
            <a:ext cx="5764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Waterston et al. (2002) Mouse genome paper, Nature 420: 520-562.   Fig. 21</a:t>
            </a:r>
            <a:endParaRPr lang="en-US" sz="1400" dirty="0"/>
          </a:p>
        </p:txBody>
      </p:sp>
      <p:pic>
        <p:nvPicPr>
          <p:cNvPr id="7" name="Picture 6" descr="Screen shot 2012-10-08 at 8.01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2865965"/>
            <a:ext cx="2870200" cy="808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2870200"/>
            <a:ext cx="279400" cy="203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C0A5-9AB4-3E49-B99C-D6B3B04F303E}" type="datetime1">
              <a:rPr lang="en-US" smtClean="0"/>
              <a:t>3/29/15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800"/>
              <a:t>Fundamental process in comparative genomics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r>
              <a:rPr lang="en-US" sz="2400"/>
              <a:t>1. Get genome sequences from species or individuals separated by a distance appropriate to the question you are addressing</a:t>
            </a:r>
          </a:p>
          <a:p>
            <a:r>
              <a:rPr lang="en-US" sz="2400"/>
              <a:t>2. Align those sequences</a:t>
            </a:r>
          </a:p>
          <a:p>
            <a:r>
              <a:rPr lang="en-US" sz="2400"/>
              <a:t>3.a. Find informative similarities</a:t>
            </a:r>
          </a:p>
          <a:p>
            <a:pPr lvl="1"/>
            <a:r>
              <a:rPr lang="en-US" sz="2000"/>
              <a:t>E.g. Blast search vs sequence databases </a:t>
            </a:r>
          </a:p>
          <a:p>
            <a:r>
              <a:rPr lang="en-US" sz="2400"/>
              <a:t>3.b. Compare the alignments to a neutral model or other appropriate group</a:t>
            </a:r>
          </a:p>
          <a:p>
            <a:pPr lvl="1"/>
            <a:r>
              <a:rPr lang="en-US" sz="2000"/>
              <a:t>Amount of similarity</a:t>
            </a:r>
          </a:p>
          <a:p>
            <a:pPr lvl="1"/>
            <a:r>
              <a:rPr lang="en-US" sz="2000"/>
              <a:t>Likelihood of being under selection (negative or positive)</a:t>
            </a:r>
          </a:p>
          <a:p>
            <a:pPr lvl="1"/>
            <a:r>
              <a:rPr lang="en-US" sz="2000"/>
              <a:t>Patterns in alignments</a:t>
            </a:r>
          </a:p>
          <a:p>
            <a:endParaRPr lang="en-US"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16F-8295-7B44-8E16-BCD86EC07AFF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62000"/>
          </a:xfrm>
          <a:ln/>
        </p:spPr>
        <p:txBody>
          <a:bodyPr>
            <a:normAutofit/>
          </a:bodyPr>
          <a:lstStyle/>
          <a:p>
            <a:r>
              <a:rPr lang="en-US" sz="2800"/>
              <a:t>Comparative genomics to find functional sequences</a:t>
            </a:r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135063"/>
            <a:ext cx="995363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546350"/>
            <a:ext cx="990600" cy="11128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13974" r="30847" b="20331"/>
          <a:stretch>
            <a:fillRect/>
          </a:stretch>
        </p:blipFill>
        <p:spPr bwMode="auto">
          <a:xfrm>
            <a:off x="469900" y="3733800"/>
            <a:ext cx="1006475" cy="11874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5714" r="22910" b="20000"/>
          <a:stretch>
            <a:fillRect/>
          </a:stretch>
        </p:blipFill>
        <p:spPr bwMode="auto">
          <a:xfrm>
            <a:off x="469900" y="4995863"/>
            <a:ext cx="1019175" cy="1114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1573213" y="866775"/>
            <a:ext cx="13985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Arial" charset="0"/>
              </a:rPr>
              <a:t>Genome size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1563688" y="168910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2,900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1566863" y="2833688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2,400</a:t>
            </a:r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1563688" y="3894138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2,500</a:t>
            </a:r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1563688" y="5380038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1,200</a:t>
            </a:r>
          </a:p>
        </p:txBody>
      </p:sp>
      <p:grpSp>
        <p:nvGrpSpPr>
          <p:cNvPr id="243724" name="Group 12"/>
          <p:cNvGrpSpPr>
            <a:grpSpLocks/>
          </p:cNvGrpSpPr>
          <p:nvPr/>
        </p:nvGrpSpPr>
        <p:grpSpPr bwMode="auto">
          <a:xfrm>
            <a:off x="3476625" y="1474788"/>
            <a:ext cx="3795713" cy="4159250"/>
            <a:chOff x="2190" y="929"/>
            <a:chExt cx="2391" cy="2620"/>
          </a:xfrm>
        </p:grpSpPr>
        <p:pic>
          <p:nvPicPr>
            <p:cNvPr id="24372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" y="929"/>
              <a:ext cx="2391" cy="2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3726" name="Text Box 14"/>
            <p:cNvSpPr txBox="1">
              <a:spLocks noChangeArrowheads="1"/>
            </p:cNvSpPr>
            <p:nvPr/>
          </p:nvSpPr>
          <p:spPr bwMode="auto">
            <a:xfrm>
              <a:off x="3059" y="1003"/>
              <a:ext cx="7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>
                  <a:latin typeface="Arial" charset="0"/>
                </a:rPr>
                <a:t>Human</a:t>
              </a:r>
            </a:p>
          </p:txBody>
        </p:sp>
        <p:sp>
          <p:nvSpPr>
            <p:cNvPr id="243727" name="Text Box 15"/>
            <p:cNvSpPr txBox="1">
              <a:spLocks noChangeArrowheads="1"/>
            </p:cNvSpPr>
            <p:nvPr/>
          </p:nvSpPr>
          <p:spPr bwMode="auto">
            <a:xfrm>
              <a:off x="2263" y="3049"/>
              <a:ext cx="7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>
                  <a:latin typeface="Arial" charset="0"/>
                </a:rPr>
                <a:t>Mouse</a:t>
              </a:r>
            </a:p>
          </p:txBody>
        </p:sp>
        <p:sp>
          <p:nvSpPr>
            <p:cNvPr id="243728" name="Text Box 16"/>
            <p:cNvSpPr txBox="1">
              <a:spLocks noChangeArrowheads="1"/>
            </p:cNvSpPr>
            <p:nvPr/>
          </p:nvSpPr>
          <p:spPr bwMode="auto">
            <a:xfrm>
              <a:off x="4000" y="3049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>
                  <a:latin typeface="Arial" charset="0"/>
                </a:rPr>
                <a:t>Rat</a:t>
              </a:r>
            </a:p>
          </p:txBody>
        </p:sp>
        <p:sp>
          <p:nvSpPr>
            <p:cNvPr id="243729" name="Text Box 17"/>
            <p:cNvSpPr txBox="1">
              <a:spLocks noChangeArrowheads="1"/>
            </p:cNvSpPr>
            <p:nvPr/>
          </p:nvSpPr>
          <p:spPr bwMode="auto">
            <a:xfrm>
              <a:off x="2998" y="1865"/>
              <a:ext cx="12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>
                  <a:latin typeface="Arial" charset="0"/>
                </a:rPr>
                <a:t>All mammals</a:t>
              </a:r>
            </a:p>
            <a:p>
              <a:r>
                <a:rPr lang="en-US" sz="1600">
                  <a:latin typeface="Arial" charset="0"/>
                </a:rPr>
                <a:t>1000 Mbp</a:t>
              </a:r>
              <a:endParaRPr lang="en-US" sz="1600" b="1">
                <a:latin typeface="Arial" charset="0"/>
              </a:endParaRPr>
            </a:p>
          </p:txBody>
        </p:sp>
      </p:grpSp>
      <p:grpSp>
        <p:nvGrpSpPr>
          <p:cNvPr id="243730" name="Group 18"/>
          <p:cNvGrpSpPr>
            <a:grpSpLocks/>
          </p:cNvGrpSpPr>
          <p:nvPr/>
        </p:nvGrpSpPr>
        <p:grpSpPr bwMode="auto">
          <a:xfrm>
            <a:off x="5018088" y="2589213"/>
            <a:ext cx="4049712" cy="1855787"/>
            <a:chOff x="3161" y="1823"/>
            <a:chExt cx="2551" cy="1169"/>
          </a:xfrm>
        </p:grpSpPr>
        <p:sp>
          <p:nvSpPr>
            <p:cNvPr id="243731" name="Oval 19"/>
            <p:cNvSpPr>
              <a:spLocks noChangeArrowheads="1"/>
            </p:cNvSpPr>
            <p:nvPr/>
          </p:nvSpPr>
          <p:spPr bwMode="auto">
            <a:xfrm>
              <a:off x="3161" y="2569"/>
              <a:ext cx="419" cy="42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2" name="Text Box 20"/>
            <p:cNvSpPr txBox="1">
              <a:spLocks noChangeArrowheads="1"/>
            </p:cNvSpPr>
            <p:nvPr/>
          </p:nvSpPr>
          <p:spPr bwMode="auto">
            <a:xfrm>
              <a:off x="4507" y="1823"/>
              <a:ext cx="1205" cy="674"/>
            </a:xfrm>
            <a:prstGeom prst="rect">
              <a:avLst/>
            </a:prstGeom>
            <a:solidFill>
              <a:srgbClr val="7FF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>
                  <a:latin typeface="Arial" charset="0"/>
                </a:rPr>
                <a:t>Sequences under purifying selection: ~ 145 Mbp</a:t>
              </a:r>
            </a:p>
          </p:txBody>
        </p:sp>
        <p:sp>
          <p:nvSpPr>
            <p:cNvPr id="243733" name="Line 21"/>
            <p:cNvSpPr>
              <a:spLocks noChangeShapeType="1"/>
            </p:cNvSpPr>
            <p:nvPr/>
          </p:nvSpPr>
          <p:spPr bwMode="auto">
            <a:xfrm flipH="1">
              <a:off x="3534" y="2244"/>
              <a:ext cx="973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3734" name="Text Box 22"/>
          <p:cNvSpPr txBox="1">
            <a:spLocks noChangeArrowheads="1"/>
          </p:cNvSpPr>
          <p:nvPr/>
        </p:nvSpPr>
        <p:spPr bwMode="auto">
          <a:xfrm>
            <a:off x="1573213" y="5880100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million base pairs</a:t>
            </a:r>
          </a:p>
          <a:p>
            <a:r>
              <a:rPr lang="en-US" sz="1200" b="1">
                <a:latin typeface="Arial" charset="0"/>
              </a:rPr>
              <a:t>(Mbp)</a:t>
            </a:r>
            <a:endParaRPr lang="en-US" sz="1200">
              <a:latin typeface="Arial" charset="0"/>
            </a:endParaRPr>
          </a:p>
        </p:txBody>
      </p:sp>
      <p:grpSp>
        <p:nvGrpSpPr>
          <p:cNvPr id="243735" name="Group 23"/>
          <p:cNvGrpSpPr>
            <a:grpSpLocks/>
          </p:cNvGrpSpPr>
          <p:nvPr/>
        </p:nvGrpSpPr>
        <p:grpSpPr bwMode="auto">
          <a:xfrm>
            <a:off x="2232025" y="1123950"/>
            <a:ext cx="1806575" cy="2944813"/>
            <a:chOff x="1406" y="708"/>
            <a:chExt cx="1138" cy="1855"/>
          </a:xfrm>
        </p:grpSpPr>
        <p:sp>
          <p:nvSpPr>
            <p:cNvPr id="243736" name="Text Box 24"/>
            <p:cNvSpPr txBox="1">
              <a:spLocks noChangeArrowheads="1"/>
            </p:cNvSpPr>
            <p:nvPr/>
          </p:nvSpPr>
          <p:spPr bwMode="auto">
            <a:xfrm>
              <a:off x="1760" y="708"/>
              <a:ext cx="784" cy="828"/>
            </a:xfrm>
            <a:prstGeom prst="rect">
              <a:avLst/>
            </a:prstGeom>
            <a:solidFill>
              <a:srgbClr val="7FF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Arial" charset="0"/>
                </a:rPr>
                <a:t>Find common sequences</a:t>
              </a:r>
            </a:p>
            <a:p>
              <a:r>
                <a:rPr lang="en-US" sz="1600">
                  <a:latin typeface="Arial" charset="0"/>
                </a:rPr>
                <a:t>blastZ, multiZ</a:t>
              </a:r>
            </a:p>
          </p:txBody>
        </p:sp>
        <p:cxnSp>
          <p:nvCxnSpPr>
            <p:cNvPr id="243737" name="AutoShape 25"/>
            <p:cNvCxnSpPr>
              <a:cxnSpLocks noChangeShapeType="1"/>
            </p:cNvCxnSpPr>
            <p:nvPr/>
          </p:nvCxnSpPr>
          <p:spPr bwMode="auto">
            <a:xfrm>
              <a:off x="1406" y="1173"/>
              <a:ext cx="835" cy="848"/>
            </a:xfrm>
            <a:prstGeom prst="curvedConnector3">
              <a:avLst>
                <a:gd name="adj1" fmla="val 4994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8" name="AutoShape 26"/>
            <p:cNvCxnSpPr>
              <a:cxnSpLocks noChangeShapeType="1"/>
            </p:cNvCxnSpPr>
            <p:nvPr/>
          </p:nvCxnSpPr>
          <p:spPr bwMode="auto">
            <a:xfrm>
              <a:off x="1408" y="1894"/>
              <a:ext cx="833" cy="127"/>
            </a:xfrm>
            <a:prstGeom prst="curvedConnector3">
              <a:avLst>
                <a:gd name="adj1" fmla="val 4994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9" name="AutoShape 27"/>
            <p:cNvCxnSpPr>
              <a:cxnSpLocks noChangeShapeType="1"/>
            </p:cNvCxnSpPr>
            <p:nvPr/>
          </p:nvCxnSpPr>
          <p:spPr bwMode="auto">
            <a:xfrm flipV="1">
              <a:off x="1406" y="2021"/>
              <a:ext cx="835" cy="542"/>
            </a:xfrm>
            <a:prstGeom prst="curvedConnector3">
              <a:avLst>
                <a:gd name="adj1" fmla="val 4994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3740" name="Group 28"/>
          <p:cNvGrpSpPr>
            <a:grpSpLocks/>
          </p:cNvGrpSpPr>
          <p:nvPr/>
        </p:nvGrpSpPr>
        <p:grpSpPr bwMode="auto">
          <a:xfrm>
            <a:off x="2232025" y="3208338"/>
            <a:ext cx="6100763" cy="2909887"/>
            <a:chOff x="1406" y="2021"/>
            <a:chExt cx="3843" cy="1833"/>
          </a:xfrm>
        </p:grpSpPr>
        <p:cxnSp>
          <p:nvCxnSpPr>
            <p:cNvPr id="243741" name="AutoShape 29"/>
            <p:cNvCxnSpPr>
              <a:cxnSpLocks noChangeShapeType="1"/>
            </p:cNvCxnSpPr>
            <p:nvPr/>
          </p:nvCxnSpPr>
          <p:spPr bwMode="auto">
            <a:xfrm flipV="1">
              <a:off x="1406" y="2021"/>
              <a:ext cx="835" cy="1477"/>
            </a:xfrm>
            <a:prstGeom prst="curvedConnector3">
              <a:avLst>
                <a:gd name="adj1" fmla="val 4994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43742" name="Group 30"/>
            <p:cNvGrpSpPr>
              <a:grpSpLocks/>
            </p:cNvGrpSpPr>
            <p:nvPr/>
          </p:nvGrpSpPr>
          <p:grpSpPr bwMode="auto">
            <a:xfrm>
              <a:off x="3266" y="2483"/>
              <a:ext cx="1983" cy="1371"/>
              <a:chOff x="3266" y="2675"/>
              <a:chExt cx="1983" cy="1371"/>
            </a:xfrm>
          </p:grpSpPr>
          <p:sp>
            <p:nvSpPr>
              <p:cNvPr id="243743" name="Oval 31"/>
              <p:cNvSpPr>
                <a:spLocks noChangeArrowheads="1"/>
              </p:cNvSpPr>
              <p:nvPr/>
            </p:nvSpPr>
            <p:spPr bwMode="auto">
              <a:xfrm>
                <a:off x="3266" y="2675"/>
                <a:ext cx="209" cy="21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44" name="Text Box 32"/>
              <p:cNvSpPr txBox="1">
                <a:spLocks noChangeArrowheads="1"/>
              </p:cNvSpPr>
              <p:nvPr/>
            </p:nvSpPr>
            <p:spPr bwMode="auto">
              <a:xfrm>
                <a:off x="3997" y="3834"/>
                <a:ext cx="1252" cy="2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" charset="0"/>
                  </a:rPr>
                  <a:t>Also birds: 72 Mb</a:t>
                </a:r>
              </a:p>
            </p:txBody>
          </p:sp>
          <p:sp>
            <p:nvSpPr>
              <p:cNvPr id="243745" name="Line 33"/>
              <p:cNvSpPr>
                <a:spLocks noChangeShapeType="1"/>
              </p:cNvSpPr>
              <p:nvPr/>
            </p:nvSpPr>
            <p:spPr bwMode="auto">
              <a:xfrm flipH="1" flipV="1">
                <a:off x="3349" y="2805"/>
                <a:ext cx="648" cy="10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3746" name="Text Box 34"/>
          <p:cNvSpPr txBox="1">
            <a:spLocks noChangeArrowheads="1"/>
          </p:cNvSpPr>
          <p:nvPr/>
        </p:nvSpPr>
        <p:spPr bwMode="auto">
          <a:xfrm>
            <a:off x="1447800" y="6400800"/>
            <a:ext cx="7469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Papers in Nature from mouse and rat and chicken genome consortia, 2002, 2004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8F3A-895C-D146-B1F3-8D7033BAF916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3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1676400" cy="914400"/>
          </a:xfrm>
          <a:ln/>
        </p:spPr>
        <p:txBody>
          <a:bodyPr>
            <a:normAutofit/>
          </a:bodyPr>
          <a:lstStyle/>
          <a:p>
            <a:r>
              <a:rPr lang="en-US" sz="2000"/>
              <a:t>Resources on GRCh37 (h19)</a:t>
            </a:r>
          </a:p>
        </p:txBody>
      </p:sp>
      <p:pic>
        <p:nvPicPr>
          <p:cNvPr id="370691" name="Picture 3" descr="Screen shot 2010-10-13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4488"/>
            <a:ext cx="7086600" cy="6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1905000" cy="5410200"/>
          </a:xfrm>
        </p:spPr>
        <p:txBody>
          <a:bodyPr/>
          <a:lstStyle/>
          <a:p>
            <a:r>
              <a:rPr lang="en-US" sz="1600"/>
              <a:t>Alignment: 46 vertebrates</a:t>
            </a:r>
          </a:p>
          <a:p>
            <a:r>
              <a:rPr lang="en-US" sz="1600"/>
              <a:t>phastCons</a:t>
            </a:r>
          </a:p>
          <a:p>
            <a:pPr lvl="1"/>
            <a:r>
              <a:rPr lang="en-US" sz="1400"/>
              <a:t>Mammal</a:t>
            </a:r>
          </a:p>
          <a:p>
            <a:pPr lvl="1"/>
            <a:r>
              <a:rPr lang="en-US" sz="1400"/>
              <a:t>Vertebrate</a:t>
            </a:r>
          </a:p>
          <a:p>
            <a:r>
              <a:rPr lang="en-US" sz="1600"/>
              <a:t>PhyloP</a:t>
            </a:r>
          </a:p>
          <a:p>
            <a:pPr lvl="1"/>
            <a:r>
              <a:rPr lang="en-US" sz="1400"/>
              <a:t>Base by base score</a:t>
            </a:r>
          </a:p>
          <a:p>
            <a:pPr lvl="1"/>
            <a:r>
              <a:rPr lang="en-US" sz="1400"/>
              <a:t>Can be positive or  negative</a:t>
            </a:r>
          </a:p>
          <a:p>
            <a:r>
              <a:rPr lang="en-US" sz="1600"/>
              <a:t>Conserved elements</a:t>
            </a:r>
          </a:p>
          <a:p>
            <a:pPr lvl="1"/>
            <a:r>
              <a:rPr lang="en-US" sz="1400"/>
              <a:t>Discrete intervals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4BB-5910-6846-A3FA-BFB2C5BEB3F4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5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17538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Variation in nucleotide substitution rate</a:t>
            </a:r>
          </a:p>
        </p:txBody>
      </p:sp>
      <p:pic>
        <p:nvPicPr>
          <p:cNvPr id="134148" name="Picture 4" descr="FigQ7_NeutalRateVaryHM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513263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98740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Waterston et al. (2002) Mouse genome paper, Nature 420: 520-562.   Fig. 30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F40-9090-7941-8C09-E7CC4BE73059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0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028700"/>
          </a:xfrm>
          <a:solidFill>
            <a:schemeClr val="accent1">
              <a:lumMod val="20000"/>
              <a:lumOff val="80000"/>
            </a:schemeClr>
          </a:solidFill>
          <a:ln/>
        </p:spPr>
        <p:txBody>
          <a:bodyPr>
            <a:normAutofit/>
          </a:bodyPr>
          <a:lstStyle/>
          <a:p>
            <a:r>
              <a:rPr lang="en-US" sz="2800"/>
              <a:t>Use measures of alignment quality to discriminate functional from nonfunctional DNA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422400"/>
            <a:ext cx="8458200" cy="2514600"/>
          </a:xfrm>
        </p:spPr>
        <p:txBody>
          <a:bodyPr/>
          <a:lstStyle/>
          <a:p>
            <a:r>
              <a:rPr lang="en-US" sz="2000" dirty="0"/>
              <a:t>Compute a conservation score adjusted for the local neutral rate</a:t>
            </a:r>
          </a:p>
          <a:p>
            <a:r>
              <a:rPr lang="en-US" sz="2000" dirty="0"/>
              <a:t>Score </a:t>
            </a:r>
            <a:r>
              <a:rPr lang="en-US" sz="2000" i="1" dirty="0"/>
              <a:t>S</a:t>
            </a:r>
            <a:r>
              <a:rPr lang="en-US" sz="2000" dirty="0"/>
              <a:t> for a 50 bp region </a:t>
            </a:r>
            <a:r>
              <a:rPr lang="en-US" sz="2000" i="1" dirty="0"/>
              <a:t>R</a:t>
            </a:r>
            <a:r>
              <a:rPr lang="en-US" sz="2000" dirty="0"/>
              <a:t> is the normalized fraction of aligned bases that are identical 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Subtract mean for aligned ancestral repeats in the surrounding region</a:t>
            </a:r>
          </a:p>
          <a:p>
            <a:pPr lvl="1"/>
            <a:r>
              <a:rPr lang="en-US" sz="1800" dirty="0"/>
              <a:t>Divide by standard deviation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4114800" y="3708400"/>
            <a:ext cx="4217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/>
              <a:t>p</a:t>
            </a:r>
            <a:r>
              <a:rPr lang="en-US" sz="1800"/>
              <a:t> = fraction of aligned sites in </a:t>
            </a:r>
            <a:r>
              <a:rPr lang="en-US" sz="1800" i="1"/>
              <a:t>R </a:t>
            </a:r>
            <a:r>
              <a:rPr lang="en-US" sz="1800"/>
              <a:t>that are</a:t>
            </a:r>
          </a:p>
          <a:p>
            <a:r>
              <a:rPr lang="en-US" sz="1800"/>
              <a:t>identical between human and mouse</a:t>
            </a:r>
            <a:endParaRPr lang="en-US" sz="1800" i="1"/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114800" y="4483100"/>
            <a:ext cx="45180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latin typeface="Symbol" charset="0"/>
              </a:rPr>
              <a:t>m</a:t>
            </a:r>
            <a:r>
              <a:rPr lang="en-US" sz="1800"/>
              <a:t> = average fraction of aligned sites that </a:t>
            </a:r>
          </a:p>
          <a:p>
            <a:r>
              <a:rPr lang="en-US" sz="1800"/>
              <a:t>are identical in aligned ancestral repeats in</a:t>
            </a:r>
          </a:p>
          <a:p>
            <a:r>
              <a:rPr lang="en-US" sz="1800"/>
              <a:t>the surrounding region</a:t>
            </a:r>
            <a:endParaRPr lang="en-US" sz="1800" i="1"/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4114800" y="5613400"/>
            <a:ext cx="340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/>
              <a:t>n</a:t>
            </a:r>
            <a:r>
              <a:rPr lang="en-US" sz="1800"/>
              <a:t> = number of aligned sites in </a:t>
            </a:r>
            <a:r>
              <a:rPr lang="en-US" sz="1800" i="1"/>
              <a:t>R</a:t>
            </a:r>
          </a:p>
        </p:txBody>
      </p:sp>
      <p:pic>
        <p:nvPicPr>
          <p:cNvPr id="190478" name="Picture 14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2838"/>
            <a:ext cx="3657600" cy="8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579308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Waterston et al. (2002) Mouse genome paper, Nature 420: 520-562.  p. 549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1C11-CC7B-944A-A9C5-BC7BA4BC3A3F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7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Changes in genome sequence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6660-0877-9547-A4F8-53DB1889D813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848600" cy="914400"/>
          </a:xfrm>
          <a:ln/>
        </p:spPr>
        <p:txBody>
          <a:bodyPr/>
          <a:lstStyle/>
          <a:p>
            <a:r>
              <a:rPr lang="en-US" sz="2400"/>
              <a:t>Decomposition of conservation score into neutral and likely-selected portions</a:t>
            </a: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68400"/>
            <a:ext cx="5562600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172200" y="1573213"/>
            <a:ext cx="2613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ED181E"/>
                </a:solidFill>
              </a:rPr>
              <a:t>Neutral DNA (ARs)</a:t>
            </a:r>
            <a:endParaRPr lang="en-US" sz="2000" dirty="0"/>
          </a:p>
          <a:p>
            <a:r>
              <a:rPr lang="en-US" sz="2000" b="1" dirty="0">
                <a:solidFill>
                  <a:srgbClr val="0000FF"/>
                </a:solidFill>
              </a:rPr>
              <a:t>All DNA</a:t>
            </a:r>
            <a:endParaRPr lang="en-US" sz="2000" dirty="0"/>
          </a:p>
          <a:p>
            <a:r>
              <a:rPr lang="en-US" sz="2000" b="1" dirty="0">
                <a:solidFill>
                  <a:srgbClr val="2F8B20"/>
                </a:solidFill>
              </a:rPr>
              <a:t>Likely selected DNA</a:t>
            </a:r>
          </a:p>
          <a:p>
            <a:r>
              <a:rPr lang="en-US" sz="2000" b="1" dirty="0">
                <a:solidFill>
                  <a:srgbClr val="2F8B20"/>
                </a:solidFill>
              </a:rPr>
              <a:t>At least 5-6%</a:t>
            </a:r>
            <a:endParaRPr lang="en-US" sz="2000" dirty="0"/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52400" y="5022850"/>
            <a:ext cx="8915400" cy="641350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800" dirty="0"/>
              <a:t>S is the conservation score adjusted for variation in the local substitution rate.</a:t>
            </a:r>
          </a:p>
          <a:p>
            <a:r>
              <a:rPr lang="en-US" sz="1800" dirty="0"/>
              <a:t>The frequency of the S score for all 50bp windows in the human genome is shown.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152400" y="5698065"/>
            <a:ext cx="8991600" cy="59554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1800" dirty="0"/>
              <a:t>From the distribution of S scores in ancestral repeats (mostly neutral DNA), can compute a</a:t>
            </a:r>
            <a:r>
              <a:rPr lang="en-US" sz="1800" b="1" dirty="0">
                <a:solidFill>
                  <a:srgbClr val="ED181E"/>
                </a:solidFill>
              </a:rPr>
              <a:t> probability that a given alignment could result from locally adjusted neutral </a:t>
            </a:r>
            <a:r>
              <a:rPr lang="en-US" sz="1800" b="1" dirty="0" smtClean="0">
                <a:solidFill>
                  <a:srgbClr val="ED181E"/>
                </a:solidFill>
              </a:rPr>
              <a:t>rate</a:t>
            </a:r>
            <a:r>
              <a:rPr lang="en-US" dirty="0"/>
              <a:t>.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6370540"/>
            <a:ext cx="5757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Waterston et al. (2002) Mouse genome paper, Nature 420: 520-562.   Fig. 28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F33E-45BC-5549-A673-75189568BE01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2438400" cy="2743200"/>
          </a:xfrm>
          <a:ln/>
        </p:spPr>
        <p:txBody>
          <a:bodyPr/>
          <a:lstStyle/>
          <a:p>
            <a:r>
              <a:rPr lang="en-US" sz="2400"/>
              <a:t>Conservation score </a:t>
            </a:r>
            <a:r>
              <a:rPr lang="en-US" sz="2400" i="1"/>
              <a:t>S</a:t>
            </a:r>
            <a:r>
              <a:rPr lang="en-US" sz="2400"/>
              <a:t> in different types of regions</a:t>
            </a:r>
          </a:p>
        </p:txBody>
      </p:sp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3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5380038" cy="63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0" y="3505200"/>
            <a:ext cx="27590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Red: Ancestral repeats (mostly neutral)</a:t>
            </a:r>
          </a:p>
          <a:p>
            <a:r>
              <a:rPr lang="en-US" sz="1800"/>
              <a:t>Blue: First class in label</a:t>
            </a:r>
          </a:p>
          <a:p>
            <a:r>
              <a:rPr lang="en-US" sz="1800"/>
              <a:t>Green: Second class in label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075" y="591839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Waterston et al. (2002) Mouse genome paper, Nature 420: 520-562.   Fig. 24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93D5-EE70-8B47-BAA4-C03199FE407E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0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762000"/>
          </a:xfrm>
          <a:ln/>
        </p:spPr>
        <p:txBody>
          <a:bodyPr/>
          <a:lstStyle/>
          <a:p>
            <a:r>
              <a:rPr lang="en-US"/>
              <a:t>phastCons: Likelihood of being constrained</a:t>
            </a:r>
          </a:p>
        </p:txBody>
      </p:sp>
      <p:pic>
        <p:nvPicPr>
          <p:cNvPr id="305155" name="Picture 3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3657600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56" name="Picture 4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43438"/>
            <a:ext cx="4419600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381000" y="5576887"/>
            <a:ext cx="2743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 err="1"/>
              <a:t>Siepel</a:t>
            </a:r>
            <a:r>
              <a:rPr lang="en-US" sz="1600" dirty="0"/>
              <a:t> et al. (2005) Genome Research 15:1034-1050</a:t>
            </a:r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266700" y="1333500"/>
            <a:ext cx="365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Phylogenetic Hidden Markov Model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Posterior probability that a site is among the 5 % most highly conserved sites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Allows for variation in rates along lineages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228600" y="3908425"/>
            <a:ext cx="3673475" cy="1311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/>
              <a:t>c</a:t>
            </a:r>
            <a:r>
              <a:rPr lang="en-US" sz="2000" dirty="0"/>
              <a:t> is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conserved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(constrained)</a:t>
            </a:r>
          </a:p>
          <a:p>
            <a:r>
              <a:rPr lang="en-US" sz="2000" i="1" dirty="0"/>
              <a:t>n</a:t>
            </a:r>
            <a:r>
              <a:rPr lang="en-US" sz="2000" dirty="0"/>
              <a:t> is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 err="1"/>
              <a:t>nonconserved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(aligns but is not clearly subject to purifying selection)</a:t>
            </a:r>
            <a:endParaRPr lang="en-US" sz="2000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708C-9088-C34A-931B-9A50F5DCB562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2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ln/>
        </p:spPr>
        <p:txBody>
          <a:bodyPr>
            <a:normAutofit/>
          </a:bodyPr>
          <a:lstStyle/>
          <a:p>
            <a:r>
              <a:rPr lang="en-US" sz="2400"/>
              <a:t>Some constrained introns are editing complementary regions:</a:t>
            </a:r>
            <a:r>
              <a:rPr lang="en-US" sz="2400" i="1"/>
              <a:t>GRIA2</a:t>
            </a:r>
            <a:endParaRPr lang="en-US" sz="2400"/>
          </a:p>
        </p:txBody>
      </p:sp>
      <p:pic>
        <p:nvPicPr>
          <p:cNvPr id="288771" name="Picture 3" descr="Picture 14"/>
          <p:cNvPicPr>
            <a:picLocks noChangeAspect="1" noChangeArrowheads="1"/>
          </p:cNvPicPr>
          <p:nvPr/>
        </p:nvPicPr>
        <p:blipFill>
          <a:blip r:embed="rId3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1575"/>
            <a:ext cx="8078788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76200" y="5761037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 err="1"/>
              <a:t>Siepel</a:t>
            </a:r>
            <a:r>
              <a:rPr lang="en-US" sz="1400" dirty="0"/>
              <a:t> et al. 2005, Genome Research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53C4-1D2F-9A4F-B8FD-B9B2AB803F40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8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ln/>
        </p:spPr>
        <p:txBody>
          <a:bodyPr/>
          <a:lstStyle/>
          <a:p>
            <a:r>
              <a:rPr lang="en-US" sz="2800"/>
              <a:t>Negative and positive selection observed at different phylogenetic distances</a:t>
            </a:r>
          </a:p>
        </p:txBody>
      </p:sp>
      <p:pic>
        <p:nvPicPr>
          <p:cNvPr id="80899" name="Picture 3" descr="FigQ2_IdealC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7177088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117725" y="1436688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04D4-321F-A94C-993F-31B1ED140C87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9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49275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1700"/>
            <a:ext cx="8382000" cy="5334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Multispecies alignments can be used to predict whether a sequence is functional (signature of purifying selection)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At least 5-6% of the human genome (and the orthologous sequences in other species) share a function that is under purifying (negative) selection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Does not include lineage-specific function or account for turnover of functional regions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Almost all coding exons are under constraint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about </a:t>
            </a:r>
            <a:r>
              <a:rPr lang="en-US" sz="1800" dirty="0" smtClean="0"/>
              <a:t>1.2</a:t>
            </a:r>
            <a:r>
              <a:rPr lang="en-US" sz="1800" dirty="0"/>
              <a:t>% of genome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But some show evidence of positive selection: adaptation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remaining </a:t>
            </a:r>
            <a:r>
              <a:rPr lang="en-US" sz="2000" dirty="0" smtClean="0"/>
              <a:t>4-5% </a:t>
            </a:r>
            <a:r>
              <a:rPr lang="en-US" sz="2000" dirty="0"/>
              <a:t>of the human genome under constraint is noncoding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Some of this noncoding constrained DNA regulates gene expression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Ultraconserved</a:t>
            </a:r>
            <a:r>
              <a:rPr lang="en-US" sz="1800" dirty="0"/>
              <a:t> DNA: many enhancers for genes encoding developmental regulatory proteins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Some but not all regulatory regions show evidence of constraint (but are not </a:t>
            </a:r>
            <a:r>
              <a:rPr lang="en-US" sz="1800" dirty="0" err="1"/>
              <a:t>ultraconserved</a:t>
            </a:r>
            <a:r>
              <a:rPr lang="en-US" sz="1800" dirty="0"/>
              <a:t>)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AE-89EB-A64F-9625-25CF1D7C3481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ln/>
        </p:spPr>
        <p:txBody>
          <a:bodyPr/>
          <a:lstStyle/>
          <a:p>
            <a:r>
              <a:rPr lang="en-US"/>
              <a:t>Types of sequence change in DNA</a:t>
            </a:r>
          </a:p>
        </p:txBody>
      </p:sp>
      <p:pic>
        <p:nvPicPr>
          <p:cNvPr id="81923" name="Picture 3" descr="FigQ3_SubIns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206500"/>
            <a:ext cx="8015287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828800" y="6248400"/>
            <a:ext cx="592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CRM = </a:t>
            </a:r>
            <a:r>
              <a:rPr lang="en-US" sz="1800" i="1"/>
              <a:t>cis</a:t>
            </a:r>
            <a:r>
              <a:rPr lang="en-US" sz="1800"/>
              <a:t>-regulatory module, e.g. promoter or enhancer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942-5F21-C14E-B035-14164E46B92B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9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85800"/>
          </a:xfrm>
          <a:ln/>
        </p:spPr>
        <p:txBody>
          <a:bodyPr/>
          <a:lstStyle/>
          <a:p>
            <a:r>
              <a:rPr lang="en-US" sz="2800"/>
              <a:t>Changes in DNA and protein sequences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r>
              <a:rPr lang="en-US" sz="2400" dirty="0"/>
              <a:t>Occur naturally at a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low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rate</a:t>
            </a:r>
          </a:p>
          <a:p>
            <a:pPr lvl="1"/>
            <a:r>
              <a:rPr lang="en-US" sz="2000" dirty="0"/>
              <a:t>Accounts for sequence divergence within and between species</a:t>
            </a:r>
          </a:p>
          <a:p>
            <a:r>
              <a:rPr lang="en-US" sz="2400" dirty="0"/>
              <a:t>Observe these differences</a:t>
            </a:r>
            <a:r>
              <a:rPr lang="en-US" sz="1800" dirty="0"/>
              <a:t> </a:t>
            </a:r>
            <a:r>
              <a:rPr lang="en-US" sz="2400" dirty="0"/>
              <a:t>over a tremendous range of time scales</a:t>
            </a:r>
          </a:p>
          <a:p>
            <a:pPr lvl="1"/>
            <a:r>
              <a:rPr lang="en-US" sz="2000" dirty="0"/>
              <a:t>Days: chemical or physical mutagenesis in the lab</a:t>
            </a:r>
          </a:p>
          <a:p>
            <a:pPr lvl="1"/>
            <a:r>
              <a:rPr lang="en-US" sz="2000" dirty="0"/>
              <a:t>10,000 to 100,000 years: human polymorphisms</a:t>
            </a:r>
          </a:p>
          <a:p>
            <a:pPr lvl="1"/>
            <a:r>
              <a:rPr lang="en-US" sz="2000" dirty="0"/>
              <a:t>5 to 500 million years (</a:t>
            </a:r>
            <a:r>
              <a:rPr lang="en-US" sz="2000" dirty="0" err="1"/>
              <a:t>Myr</a:t>
            </a:r>
            <a:r>
              <a:rPr lang="en-US" sz="2000" dirty="0"/>
              <a:t>) : comparisons of homologous genes or proteins</a:t>
            </a:r>
          </a:p>
          <a:p>
            <a:pPr marL="1085850" lvl="2"/>
            <a:r>
              <a:rPr lang="en-US" sz="1800" dirty="0"/>
              <a:t>about 5 </a:t>
            </a:r>
            <a:r>
              <a:rPr lang="en-US" sz="1800" dirty="0" err="1"/>
              <a:t>Myr</a:t>
            </a:r>
            <a:r>
              <a:rPr lang="en-US" sz="1800" dirty="0"/>
              <a:t>: Human </a:t>
            </a:r>
            <a:r>
              <a:rPr lang="en-US" sz="1800" dirty="0" err="1"/>
              <a:t>vs</a:t>
            </a:r>
            <a:r>
              <a:rPr lang="en-US" sz="1800" dirty="0"/>
              <a:t> chimp</a:t>
            </a:r>
          </a:p>
          <a:p>
            <a:pPr marL="1085850" lvl="2"/>
            <a:r>
              <a:rPr lang="en-US" sz="1800" dirty="0"/>
              <a:t>about 60-80 </a:t>
            </a:r>
            <a:r>
              <a:rPr lang="en-US" sz="1800" dirty="0" err="1"/>
              <a:t>Myr</a:t>
            </a:r>
            <a:r>
              <a:rPr lang="en-US" sz="1800" dirty="0"/>
              <a:t>: Human vs. mouse, </a:t>
            </a:r>
            <a:r>
              <a:rPr lang="en-US" sz="1800" i="1" dirty="0"/>
              <a:t>E. coli</a:t>
            </a:r>
            <a:r>
              <a:rPr lang="en-US" sz="1800" dirty="0"/>
              <a:t> vs. </a:t>
            </a:r>
            <a:r>
              <a:rPr lang="en-US" sz="1800" i="1" dirty="0"/>
              <a:t>Salmonella </a:t>
            </a:r>
            <a:r>
              <a:rPr lang="en-US" sz="1800" i="1" dirty="0" err="1"/>
              <a:t>typhimurium</a:t>
            </a:r>
            <a:endParaRPr lang="en-US" sz="1800" i="1" dirty="0"/>
          </a:p>
          <a:p>
            <a:pPr marL="1085850" lvl="2"/>
            <a:r>
              <a:rPr lang="en-US" sz="1800" dirty="0"/>
              <a:t>about 300 </a:t>
            </a:r>
            <a:r>
              <a:rPr lang="en-US" sz="1800" dirty="0" err="1"/>
              <a:t>Myr</a:t>
            </a:r>
            <a:r>
              <a:rPr lang="en-US" sz="1800" dirty="0"/>
              <a:t>: Human vs. chicken</a:t>
            </a:r>
          </a:p>
          <a:p>
            <a:pPr marL="1085850" lvl="2"/>
            <a:r>
              <a:rPr lang="en-US" sz="1800" dirty="0"/>
              <a:t>about 450 </a:t>
            </a:r>
            <a:r>
              <a:rPr lang="en-US" sz="1800" dirty="0" err="1"/>
              <a:t>Myr</a:t>
            </a:r>
            <a:r>
              <a:rPr lang="en-US" sz="1800" dirty="0"/>
              <a:t>: Human vs. </a:t>
            </a:r>
            <a:r>
              <a:rPr lang="en-US" sz="1800" dirty="0" err="1"/>
              <a:t>zebrafish</a:t>
            </a: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265-400A-2249-A9BF-054FF171FBBA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9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Principles of Molecular </a:t>
            </a:r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“Functionally </a:t>
            </a:r>
            <a:r>
              <a:rPr lang="en-US" dirty="0"/>
              <a:t>less important molecules or parts of a molecule evolve faster than more important ones</a:t>
            </a:r>
            <a:r>
              <a:rPr lang="en-US" dirty="0" smtClean="0"/>
              <a:t>.”</a:t>
            </a:r>
          </a:p>
          <a:p>
            <a:pPr lvl="1"/>
            <a:r>
              <a:rPr lang="en-US" sz="2000" dirty="0" smtClean="0"/>
              <a:t>Kimura and </a:t>
            </a:r>
            <a:r>
              <a:rPr lang="en-US" sz="2000" dirty="0" err="1" smtClean="0"/>
              <a:t>Ohta</a:t>
            </a:r>
            <a:r>
              <a:rPr lang="en-US" sz="2000" dirty="0" smtClean="0"/>
              <a:t> (1974) PNAS USA 71: 2848-2852</a:t>
            </a:r>
          </a:p>
          <a:p>
            <a:endParaRPr lang="en-US" dirty="0"/>
          </a:p>
          <a:p>
            <a:r>
              <a:rPr lang="en-US" dirty="0" smtClean="0"/>
              <a:t>More recently: Rates </a:t>
            </a:r>
            <a:r>
              <a:rPr lang="en-US" dirty="0"/>
              <a:t>of evolution vary in characteristic ways for different functional </a:t>
            </a:r>
            <a:r>
              <a:rPr lang="en-US" dirty="0" smtClean="0"/>
              <a:t>classes</a:t>
            </a:r>
          </a:p>
          <a:p>
            <a:r>
              <a:rPr lang="en-US" dirty="0" smtClean="0"/>
              <a:t>Try </a:t>
            </a:r>
            <a:r>
              <a:rPr lang="en-US" dirty="0"/>
              <a:t>to use rates of sequence change to assign function!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37B2-5CCE-0843-894F-2E7BF8FBE642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Three modes of evolution</a:t>
            </a:r>
          </a:p>
        </p:txBody>
      </p:sp>
      <p:pic>
        <p:nvPicPr>
          <p:cNvPr id="79875" name="Picture 3" descr="FigQ1_PositiveNegativeSe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1730375"/>
            <a:ext cx="6750050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6027-68F2-314A-A5C2-EE0B9ADC2F76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0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Three major classes of evolution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0799"/>
            <a:ext cx="8229600" cy="49551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333333"/>
                </a:solidFill>
              </a:rPr>
              <a:t>Neutral</a:t>
            </a:r>
            <a:r>
              <a:rPr lang="en-US" sz="2400" dirty="0"/>
              <a:t> evolution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Acts on DNA with no function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Genetic drift allows some random mutations to become fixed in a population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Purifying</a:t>
            </a:r>
            <a:r>
              <a:rPr lang="en-US" sz="2400" dirty="0"/>
              <a:t> (negative) selection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Acts on DNA with a conserved </a:t>
            </a:r>
            <a:r>
              <a:rPr lang="en-US" sz="2000" b="1" i="1" dirty="0"/>
              <a:t>function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Signature: Rate of change is significantly </a:t>
            </a:r>
            <a:r>
              <a:rPr lang="en-US" sz="2000" b="1" dirty="0">
                <a:solidFill>
                  <a:srgbClr val="FF0000"/>
                </a:solidFill>
              </a:rPr>
              <a:t>slower</a:t>
            </a:r>
            <a:r>
              <a:rPr lang="en-US" sz="2000" dirty="0"/>
              <a:t> than that of neutral DNA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Often see this at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larger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evolutionary distance (e.g. &gt;10 million years)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Darwinian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dirty="0"/>
              <a:t>or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adaptive</a:t>
            </a:r>
            <a:r>
              <a:rPr lang="en-US" sz="2400" dirty="0"/>
              <a:t> (positive) selection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Acts on DNA in which changes benefit an organism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Signature: Rate of change is significantly </a:t>
            </a:r>
            <a:r>
              <a:rPr lang="en-US" sz="2000" b="1" dirty="0">
                <a:solidFill>
                  <a:srgbClr val="0000FF"/>
                </a:solidFill>
              </a:rPr>
              <a:t>faster</a:t>
            </a:r>
            <a:r>
              <a:rPr lang="en-US" sz="2000" dirty="0"/>
              <a:t> than that of neutral DNA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Most apparent over shorter evolutionary distances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1E0D-A7DB-9443-BA71-231B1275CB0F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1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ln/>
        </p:spPr>
        <p:txBody>
          <a:bodyPr/>
          <a:lstStyle/>
          <a:p>
            <a:r>
              <a:rPr lang="en-US" sz="2800"/>
              <a:t>Negative and positive selection observed at different phylogenetic distances</a:t>
            </a:r>
          </a:p>
        </p:txBody>
      </p:sp>
      <p:pic>
        <p:nvPicPr>
          <p:cNvPr id="80899" name="Picture 3" descr="FigQ2_IdealC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7177088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117725" y="1436688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736" y="2912532"/>
            <a:ext cx="1061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Human vs.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77800" y="20574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  <a:r>
              <a:rPr lang="en-US" dirty="0" smtClean="0">
                <a:solidFill>
                  <a:srgbClr val="3366FF"/>
                </a:solidFill>
              </a:rPr>
              <a:t>a. 80M </a:t>
            </a:r>
            <a:r>
              <a:rPr lang="en-US" dirty="0" err="1" smtClean="0">
                <a:solidFill>
                  <a:srgbClr val="3366FF"/>
                </a:solidFill>
              </a:rPr>
              <a:t>yr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" y="342053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  <a:r>
              <a:rPr lang="en-US" dirty="0" smtClean="0">
                <a:solidFill>
                  <a:srgbClr val="3366FF"/>
                </a:solidFill>
              </a:rPr>
              <a:t>a. 25M </a:t>
            </a:r>
            <a:r>
              <a:rPr lang="en-US" dirty="0" err="1" smtClean="0">
                <a:solidFill>
                  <a:srgbClr val="3366FF"/>
                </a:solidFill>
              </a:rPr>
              <a:t>yr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9C10-1DDD-C243-A064-1BF5B4D98128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7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5334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Patterns of aligning sequences</a:t>
            </a:r>
          </a:p>
        </p:txBody>
      </p:sp>
      <p:pic>
        <p:nvPicPr>
          <p:cNvPr id="133123" name="Picture 3" descr="Screen shot 2010-09-19 a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15400" cy="60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739A-BC66-304F-B4E7-9906D51F6165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0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856</TotalTime>
  <Words>1524</Words>
  <Application>Microsoft Macintosh PowerPoint</Application>
  <PresentationFormat>On-screen Show (4:3)</PresentationFormat>
  <Paragraphs>249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RossThemeBlue</vt:lpstr>
      <vt:lpstr>1_RossThemeBlue</vt:lpstr>
      <vt:lpstr>1_Custom Design</vt:lpstr>
      <vt:lpstr>2_Custom Design</vt:lpstr>
      <vt:lpstr>Evolutionary signatures of function: Negative selection</vt:lpstr>
      <vt:lpstr>Changes in genome sequence</vt:lpstr>
      <vt:lpstr>Types of sequence change in DNA</vt:lpstr>
      <vt:lpstr>Changes in DNA and protein sequences</vt:lpstr>
      <vt:lpstr>Principles of Molecular Evolution</vt:lpstr>
      <vt:lpstr>Three modes of evolution</vt:lpstr>
      <vt:lpstr>Three major classes of evolution</vt:lpstr>
      <vt:lpstr>Negative and positive selection observed at different phylogenetic distances</vt:lpstr>
      <vt:lpstr>Patterns of aligning sequences</vt:lpstr>
      <vt:lpstr>Functional classes show distinctive trends in phylogenetic depth of conservation</vt:lpstr>
      <vt:lpstr>Models for neutral DNA</vt:lpstr>
      <vt:lpstr>The Genetic Code</vt:lpstr>
      <vt:lpstr>Inferring selection from substitutions in coding regions</vt:lpstr>
      <vt:lpstr>Most protein-coding exons are under constraint</vt:lpstr>
      <vt:lpstr>Fundamental process in comparative genomics</vt:lpstr>
      <vt:lpstr>Comparative genomics to find functional sequences</vt:lpstr>
      <vt:lpstr>Resources on GRCh37 (h19)</vt:lpstr>
      <vt:lpstr>Variation in nucleotide substitution rate</vt:lpstr>
      <vt:lpstr>Use measures of alignment quality to discriminate functional from nonfunctional DNA</vt:lpstr>
      <vt:lpstr>Decomposition of conservation score into neutral and likely-selected portions</vt:lpstr>
      <vt:lpstr>Conservation score S in different types of regions</vt:lpstr>
      <vt:lpstr>phastCons: Likelihood of being constrained</vt:lpstr>
      <vt:lpstr>Some constrained introns are editing complementary regions:GRIA2</vt:lpstr>
      <vt:lpstr>Negative and positive selection observed at different phylogenetic distances</vt:lpstr>
      <vt:lpstr>Summary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Genomics</dc:title>
  <dc:creator>Ross Hardison</dc:creator>
  <cp:lastModifiedBy>Ross Hardison</cp:lastModifiedBy>
  <cp:revision>42</cp:revision>
  <dcterms:created xsi:type="dcterms:W3CDTF">2012-01-07T12:39:57Z</dcterms:created>
  <dcterms:modified xsi:type="dcterms:W3CDTF">2015-03-30T05:33:05Z</dcterms:modified>
</cp:coreProperties>
</file>