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1" r:id="rId6"/>
    <p:sldId id="290" r:id="rId7"/>
    <p:sldId id="257" r:id="rId8"/>
    <p:sldId id="258" r:id="rId9"/>
    <p:sldId id="288" r:id="rId10"/>
    <p:sldId id="287" r:id="rId11"/>
    <p:sldId id="294" r:id="rId12"/>
    <p:sldId id="300" r:id="rId13"/>
    <p:sldId id="289" r:id="rId14"/>
    <p:sldId id="259" r:id="rId15"/>
    <p:sldId id="260" r:id="rId16"/>
    <p:sldId id="291" r:id="rId17"/>
    <p:sldId id="261" r:id="rId18"/>
    <p:sldId id="262" r:id="rId19"/>
    <p:sldId id="28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92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843" autoAdjust="0"/>
  </p:normalViewPr>
  <p:slideViewPr>
    <p:cSldViewPr snapToGrid="0" snapToObjects="1">
      <p:cViewPr>
        <p:scale>
          <a:sx n="100" d="100"/>
          <a:sy n="100" d="100"/>
        </p:scale>
        <p:origin x="-76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D440-BDA2-6D4A-8A45-C23DA25157F9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5692F-8C59-A84E-9A4B-E4F2F796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5A61-D4CE-744B-A7A7-D083A67F2123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02DD-932B-F148-B58B-7E1AB990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272F8-D141-5044-99FE-28F16732967D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63736-53F3-8945-8486-93ECC3970D1D}" type="slidenum">
              <a:rPr lang="en-US"/>
              <a:pPr/>
              <a:t>21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27F5F-7625-5D4A-84BC-F3A99729B084}" type="slidenum">
              <a:rPr lang="en-US"/>
              <a:pPr/>
              <a:t>22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883B6-7022-3D4B-93EB-336A53A1B26F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F9A31-241D-DA4A-80DB-AE55E79AE0DF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28C7B-51D1-6D44-9118-E49B6121DA44}" type="slidenum">
              <a:rPr lang="en-US"/>
              <a:pPr/>
              <a:t>26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3AB13-DBC8-1B44-B353-644FB1930FE5}" type="slidenum">
              <a:rPr lang="en-US"/>
              <a:pPr/>
              <a:t>27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FCC24-A6DA-734B-9B88-4F1D2AF0B602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04DDA-BA82-2549-A059-01EACD49CF91}" type="slidenum">
              <a:rPr lang="en-US"/>
              <a:pPr/>
              <a:t>29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82608-410A-CB4B-B5E9-DDDD638ABE19}" type="slidenum">
              <a:rPr lang="en-US"/>
              <a:pPr/>
              <a:t>30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6503C-3BEC-1C49-96A1-3D7DAA608DC5}" type="slidenum">
              <a:rPr lang="en-US"/>
              <a:pPr/>
              <a:t>31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43015-D4D0-FC4C-8F2E-623C72A591DA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519C3-E2DE-8E44-8B67-AF83852428C5}" type="slidenum">
              <a:rPr lang="en-US"/>
              <a:pPr/>
              <a:t>32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EF08F-58A7-A145-802C-8DC47FC39D87}" type="slidenum">
              <a:rPr lang="en-US"/>
              <a:pPr/>
              <a:t>33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41E02-A296-8D40-ADC7-88259577AD06}" type="slidenum">
              <a:rPr lang="en-US"/>
              <a:pPr/>
              <a:t>34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8D744-E57F-8B41-AC9F-CE0EE3AE2730}" type="slidenum">
              <a:rPr lang="en-US"/>
              <a:pPr/>
              <a:t>35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D5FA1-5B3C-034E-84DF-60F16432C86D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0BEEC-F6DB-494D-9A09-D13ED19F8342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BBE02-F6FC-6A4A-A56C-82C8A90BD0FA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2C813-524F-324E-8F79-D4E5832E7058}" type="slidenum">
              <a:rPr lang="en-US"/>
              <a:pPr/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/>
              <a:t>More ambitious, attempt to </a:t>
            </a:r>
            <a:r>
              <a:rPr lang="en-US" b="1"/>
              <a:t>model and infer regulatory networks on a global scale</a:t>
            </a:r>
            <a:r>
              <a:rPr lang="en-US"/>
              <a:t>, or along more specific </a:t>
            </a:r>
          </a:p>
          <a:p>
            <a:pPr lvl="1"/>
            <a:r>
              <a:rPr lang="en-US"/>
              <a:t>Subcomponents such as a pathway or a set of co-regulated genes.</a:t>
            </a:r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F2579-F388-0B49-ABE3-4AB9F76311C5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F9909-70D7-A04F-8F01-498DC0A235A9}" type="slidenum">
              <a:rPr lang="en-US"/>
              <a:pPr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D44D-9E2B-0C43-97E2-5F5DD1FB3F2A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449C-5C97-6E4C-B243-FAE7AC4D14BE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5AEA-8B69-F24C-8197-25C101023FB1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6C8F-AA59-E14F-8779-93D2A5FE0813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0F3-34BD-6F41-BF58-47631F46F6B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C8D0-7A48-1442-A7CC-2C750ECD394E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932B-1884-8B4D-88B8-13EFFB73530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3411-193F-F642-874D-98A64C0DFAB3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450D-2277-0B46-94CD-61BEF9B97B31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A000-7D4A-714B-9482-15AD2043A7EE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06A-1D48-F144-903C-E4DCB502461E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40D0-6666-AB45-88B4-914E75A75548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5706-07ED-224A-A0F8-5CEB43A361F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ACE4-A619-9F41-A287-C7C38BBC3A4D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5881-BD2C-334C-B82C-B86AFB3C7689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644F-B146-BD41-9074-DCC7F24D2CD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804-2395-7D49-B022-D31BF4ACFC6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2B18-9339-7A4D-B21B-7C6950D4A06C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1653-2608-4D4A-821F-0FB200D0F038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D5D-4DDB-F645-99D9-02CEE62CAEA8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F8F6-3783-6C4D-9807-A8EBD67752F7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7DCF-EF14-6646-AF7A-7B366EC5EA5B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4476-056C-7849-B82D-AA4F1FAC76C2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C304-9B25-724B-8DA7-976EDBE61A8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C177-8160-064D-B3B8-FD818DCD8F0D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E619-3C76-B44F-A385-D1963C6EEE35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FA56-7AFF-164E-93AB-60B549639ED6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980C-AD40-1F43-96C7-5D8CC7CCD70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76FB7-0F7C-0348-80F7-844BCCDD757E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989E-66EE-1247-9CA5-0FF50692F81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E079-0977-E34A-972E-20556A198B00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613-D71D-DB4D-8F96-FC72ECFC5931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A69A-AFEF-834D-BC01-3CD3FF55F13D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F89B-A9CF-2C42-B6C4-C770825782BB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69E-916D-CA47-8E0D-2C817C4ECF0A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B222-EF86-AF47-B396-AD8E78412BB3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E38-05ED-7D4F-BBD0-6A4A92F33B9E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3E15-D534-634D-A346-73EBAE16BFE0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ABAC-9616-CD4A-9DBE-E8D082C59F5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412C-953E-484B-9C4E-6454C0FCB5C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2D70-B03B-B644-A154-42B8C60C224F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12C-D65D-B64C-9F8D-D7BFED50C780}" type="datetime1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D22-609A-C442-B2AE-1D8C721AA239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4195-B18C-ED4C-A0D7-7BBE4BEC4611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92E5-1052-4546-B608-23B9635DD63C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870E-4D78-B345-963B-F8A16C38090F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AD37-B7A2-E240-BA55-5E68960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D114-9D2A-A447-B85E-3BA9EA170F72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723A-ABC8-274C-A238-DBAAE0E2FED7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5D6A-864A-544C-97AE-632E5792064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png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6720"/>
            <a:ext cx="8061960" cy="2092959"/>
          </a:xfrm>
        </p:spPr>
        <p:txBody>
          <a:bodyPr>
            <a:noAutofit/>
          </a:bodyPr>
          <a:lstStyle/>
          <a:p>
            <a:r>
              <a:rPr lang="en-US" sz="4400" dirty="0" smtClean="0"/>
              <a:t>Transcriptome analysis: Quantitation and comparisons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812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Genomics Lesson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8_2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Hardison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021C-2055-A54B-8F04-D66F155FAF6E}" type="datetime1">
              <a:rPr lang="en-US" smtClean="0"/>
              <a:t>3/16/15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 </a:t>
            </a:r>
            <a:r>
              <a:rPr lang="en-US" dirty="0" err="1" smtClean="0"/>
              <a:t>vs</a:t>
            </a:r>
            <a:r>
              <a:rPr lang="en-US" dirty="0" smtClean="0"/>
              <a:t> A plots illustrate benefits of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2832100" cy="5283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From </a:t>
            </a:r>
            <a:r>
              <a:rPr lang="en-US" sz="1800" dirty="0" err="1" smtClean="0"/>
              <a:t>Irizzary</a:t>
            </a:r>
            <a:r>
              <a:rPr lang="en-US" sz="1800" dirty="0" smtClean="0"/>
              <a:t> et al., 2003</a:t>
            </a:r>
          </a:p>
          <a:p>
            <a:r>
              <a:rPr lang="en-US" sz="1800" dirty="0" smtClean="0"/>
              <a:t>Magnitude of difference </a:t>
            </a:r>
            <a:r>
              <a:rPr lang="en-US" sz="1800" dirty="0" err="1" smtClean="0"/>
              <a:t>vs</a:t>
            </a:r>
            <a:r>
              <a:rPr lang="en-US" sz="1800" dirty="0" smtClean="0"/>
              <a:t> Abundance</a:t>
            </a:r>
          </a:p>
          <a:p>
            <a:r>
              <a:rPr lang="en-US" sz="1800" i="1" dirty="0" smtClean="0"/>
              <a:t>M</a:t>
            </a:r>
            <a:r>
              <a:rPr lang="en-US" sz="1800" dirty="0" smtClean="0"/>
              <a:t>=log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i="1" dirty="0" smtClean="0"/>
              <a:t>PM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</a:t>
            </a:r>
            <a:r>
              <a:rPr lang="en-US" sz="1800" i="1" dirty="0" smtClean="0"/>
              <a:t>PM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r>
              <a:rPr lang="en-US" sz="1800" i="1" dirty="0" smtClean="0"/>
              <a:t>A</a:t>
            </a:r>
            <a:r>
              <a:rPr lang="en-US" sz="1800" dirty="0" smtClean="0"/>
              <a:t>=log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sqrt</a:t>
            </a:r>
            <a:r>
              <a:rPr lang="en-US" sz="1800" dirty="0" smtClean="0"/>
              <a:t> (</a:t>
            </a:r>
            <a:r>
              <a:rPr lang="en-US" sz="1800" i="1" dirty="0" smtClean="0"/>
              <a:t>PM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x </a:t>
            </a:r>
            <a:r>
              <a:rPr lang="en-US" sz="1800" i="1" dirty="0" smtClean="0"/>
              <a:t>PM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Data are replicates (small dots) with spike-in RNAs at different concentrations for each array (larger dots)</a:t>
            </a:r>
          </a:p>
          <a:p>
            <a:r>
              <a:rPr lang="en-US" sz="1800" dirty="0" smtClean="0"/>
              <a:t>Expect no difference for replicates, so data cloud around </a:t>
            </a:r>
            <a:r>
              <a:rPr lang="en-US" sz="1800" i="1" dirty="0" smtClean="0"/>
              <a:t>M</a:t>
            </a:r>
            <a:r>
              <a:rPr lang="en-US" sz="1800" dirty="0" smtClean="0"/>
              <a:t>= 0 is the desired result and allows you to see consistent differences in the spike-ins</a:t>
            </a:r>
            <a:endParaRPr lang="en-US" sz="1800" dirty="0"/>
          </a:p>
        </p:txBody>
      </p:sp>
      <p:pic>
        <p:nvPicPr>
          <p:cNvPr id="6" name="Content Placeholder 5" descr="Screen shot 2011-11-27 at 10.42.22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r="-1711"/>
          <a:stretch/>
        </p:blipFill>
        <p:spPr>
          <a:xfrm rot="5400000">
            <a:off x="4157142" y="743432"/>
            <a:ext cx="4192626" cy="5547311"/>
          </a:xfrm>
        </p:spPr>
      </p:pic>
      <p:sp>
        <p:nvSpPr>
          <p:cNvPr id="7" name="TextBox 6"/>
          <p:cNvSpPr txBox="1"/>
          <p:nvPr/>
        </p:nvSpPr>
        <p:spPr>
          <a:xfrm>
            <a:off x="3092096" y="3073400"/>
            <a:ext cx="43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52693" y="5428735"/>
            <a:ext cx="3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52749" y="1066800"/>
            <a:ext cx="10575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0849" y="3391932"/>
            <a:ext cx="20934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Quantile</a:t>
            </a:r>
            <a:r>
              <a:rPr lang="en-US" dirty="0" smtClean="0"/>
              <a:t> normalized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1502" y="5798067"/>
            <a:ext cx="101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PM</a:t>
            </a:r>
            <a:r>
              <a:rPr lang="en-US" dirty="0" smtClean="0"/>
              <a:t> only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1109" y="5780566"/>
            <a:ext cx="11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PM</a:t>
            </a:r>
            <a:r>
              <a:rPr lang="en-US" i="1" dirty="0"/>
              <a:t> </a:t>
            </a:r>
            <a:r>
              <a:rPr lang="en-US" dirty="0" smtClean="0"/>
              <a:t>- </a:t>
            </a:r>
            <a:r>
              <a:rPr lang="en-US" i="1" dirty="0" smtClean="0"/>
              <a:t>MM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17137" y="44196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7137" y="23241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0B5-0D5F-8A42-8D34-5A5881D7EA3C}" type="datetime1">
              <a:rPr lang="en-US" smtClean="0"/>
              <a:t>3/16/15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ln/>
        </p:spPr>
        <p:txBody>
          <a:bodyPr/>
          <a:lstStyle/>
          <a:p>
            <a:r>
              <a:rPr lang="en-US" sz="2800"/>
              <a:t>Row-centering data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2133600"/>
          </a:xfrm>
        </p:spPr>
        <p:txBody>
          <a:bodyPr/>
          <a:lstStyle/>
          <a:p>
            <a:r>
              <a:rPr lang="en-US" sz="2000" dirty="0"/>
              <a:t>Example: want to group genes by similar patterns of expression, but amplitude of signal is not important</a:t>
            </a:r>
          </a:p>
          <a:p>
            <a:r>
              <a:rPr lang="en-US" sz="2000" dirty="0"/>
              <a:t>One common method: For each row (expression of a given gene), subtract the mean for the </a:t>
            </a:r>
            <a:r>
              <a:rPr lang="en-US" sz="2000" i="1" dirty="0"/>
              <a:t>T</a:t>
            </a:r>
            <a:r>
              <a:rPr lang="en-US" sz="2000" dirty="0"/>
              <a:t> expression levels, and divide by the standard deviation </a:t>
            </a:r>
            <a:endParaRPr lang="en-US" sz="2000" dirty="0" smtClean="0"/>
          </a:p>
          <a:p>
            <a:r>
              <a:rPr lang="en-US" sz="2000" dirty="0" smtClean="0"/>
              <a:t>Used when clustering genes by expression patterns</a:t>
            </a:r>
            <a:endParaRPr lang="en-US" sz="2000" dirty="0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4719638" y="3805238"/>
            <a:ext cx="2290762" cy="2378075"/>
            <a:chOff x="2973" y="2400"/>
            <a:chExt cx="1443" cy="1498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2973" y="2400"/>
              <a:ext cx="1443" cy="1177"/>
              <a:chOff x="2973" y="2400"/>
              <a:chExt cx="1443" cy="1177"/>
            </a:xfrm>
          </p:grpSpPr>
          <p:sp>
            <p:nvSpPr>
              <p:cNvPr id="41990" name="Rectangle 6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912" cy="8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1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2644" y="2769"/>
                <a:ext cx="8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Helvetica" charset="0"/>
                  </a:rPr>
                  <a:t>relative expr</a:t>
                </a:r>
              </a:p>
            </p:txBody>
          </p:sp>
          <p:sp>
            <p:nvSpPr>
              <p:cNvPr id="41992" name="Text Box 8"/>
              <p:cNvSpPr txBox="1">
                <a:spLocks noChangeArrowheads="1"/>
              </p:cNvSpPr>
              <p:nvPr/>
            </p:nvSpPr>
            <p:spPr bwMode="auto">
              <a:xfrm>
                <a:off x="3456" y="3360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41993" name="Text Box 9"/>
              <p:cNvSpPr txBox="1">
                <a:spLocks noChangeArrowheads="1"/>
              </p:cNvSpPr>
              <p:nvPr/>
            </p:nvSpPr>
            <p:spPr bwMode="auto">
              <a:xfrm>
                <a:off x="3682" y="3365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1</a:t>
                </a:r>
              </a:p>
            </p:txBody>
          </p:sp>
          <p:sp>
            <p:nvSpPr>
              <p:cNvPr id="41994" name="Text Box 10"/>
              <p:cNvSpPr txBox="1">
                <a:spLocks noChangeArrowheads="1"/>
              </p:cNvSpPr>
              <p:nvPr/>
            </p:nvSpPr>
            <p:spPr bwMode="auto">
              <a:xfrm>
                <a:off x="3936" y="3365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2</a:t>
                </a:r>
              </a:p>
            </p:txBody>
          </p:sp>
          <p:sp>
            <p:nvSpPr>
              <p:cNvPr id="41995" name="Text Box 11"/>
              <p:cNvSpPr txBox="1">
                <a:spLocks noChangeArrowheads="1"/>
              </p:cNvSpPr>
              <p:nvPr/>
            </p:nvSpPr>
            <p:spPr bwMode="auto">
              <a:xfrm>
                <a:off x="4224" y="3360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3</a:t>
                </a:r>
              </a:p>
            </p:txBody>
          </p:sp>
          <p:sp>
            <p:nvSpPr>
              <p:cNvPr id="41996" name="Line 12"/>
              <p:cNvSpPr>
                <a:spLocks noChangeShapeType="1"/>
              </p:cNvSpPr>
              <p:nvPr/>
            </p:nvSpPr>
            <p:spPr bwMode="auto">
              <a:xfrm flipV="1">
                <a:off x="3552" y="2544"/>
                <a:ext cx="240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Line 13"/>
              <p:cNvSpPr>
                <a:spLocks noChangeShapeType="1"/>
              </p:cNvSpPr>
              <p:nvPr/>
            </p:nvSpPr>
            <p:spPr bwMode="auto">
              <a:xfrm>
                <a:off x="3792" y="2544"/>
                <a:ext cx="240" cy="5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8" name="Line 14"/>
              <p:cNvSpPr>
                <a:spLocks noChangeShapeType="1"/>
              </p:cNvSpPr>
              <p:nvPr/>
            </p:nvSpPr>
            <p:spPr bwMode="auto">
              <a:xfrm flipV="1">
                <a:off x="4032" y="2736"/>
                <a:ext cx="288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>
                <a:off x="3552" y="326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Line 16"/>
              <p:cNvSpPr>
                <a:spLocks noChangeShapeType="1"/>
              </p:cNvSpPr>
              <p:nvPr/>
            </p:nvSpPr>
            <p:spPr bwMode="auto">
              <a:xfrm>
                <a:off x="3792" y="326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Line 17"/>
              <p:cNvSpPr>
                <a:spLocks noChangeShapeType="1"/>
              </p:cNvSpPr>
              <p:nvPr/>
            </p:nvSpPr>
            <p:spPr bwMode="auto">
              <a:xfrm>
                <a:off x="4032" y="326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2" name="Line 18"/>
              <p:cNvSpPr>
                <a:spLocks noChangeShapeType="1"/>
              </p:cNvSpPr>
              <p:nvPr/>
            </p:nvSpPr>
            <p:spPr bwMode="auto">
              <a:xfrm>
                <a:off x="4320" y="326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>
                <a:off x="3792" y="2592"/>
                <a:ext cx="240" cy="5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4" name="Line 20"/>
              <p:cNvSpPr>
                <a:spLocks noChangeShapeType="1"/>
              </p:cNvSpPr>
              <p:nvPr/>
            </p:nvSpPr>
            <p:spPr bwMode="auto">
              <a:xfrm flipV="1">
                <a:off x="3552" y="2592"/>
                <a:ext cx="240" cy="57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" name="Line 21"/>
              <p:cNvSpPr>
                <a:spLocks noChangeShapeType="1"/>
              </p:cNvSpPr>
              <p:nvPr/>
            </p:nvSpPr>
            <p:spPr bwMode="auto">
              <a:xfrm flipV="1">
                <a:off x="4032" y="2640"/>
                <a:ext cx="288" cy="52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Text Box 22"/>
              <p:cNvSpPr txBox="1">
                <a:spLocks noChangeArrowheads="1"/>
              </p:cNvSpPr>
              <p:nvPr/>
            </p:nvSpPr>
            <p:spPr bwMode="auto">
              <a:xfrm>
                <a:off x="3216" y="2736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42007" name="Line 23"/>
              <p:cNvSpPr>
                <a:spLocks noChangeShapeType="1"/>
              </p:cNvSpPr>
              <p:nvPr/>
            </p:nvSpPr>
            <p:spPr bwMode="auto">
              <a:xfrm flipH="1">
                <a:off x="3408" y="283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8" name="Text Box 24"/>
              <p:cNvSpPr txBox="1">
                <a:spLocks noChangeArrowheads="1"/>
              </p:cNvSpPr>
              <p:nvPr/>
            </p:nvSpPr>
            <p:spPr bwMode="auto">
              <a:xfrm>
                <a:off x="3264" y="248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Helvetica" charset="0"/>
                  </a:rPr>
                  <a:t>+</a:t>
                </a:r>
              </a:p>
            </p:txBody>
          </p:sp>
          <p:sp>
            <p:nvSpPr>
              <p:cNvPr id="42009" name="Text Box 25"/>
              <p:cNvSpPr txBox="1">
                <a:spLocks noChangeArrowheads="1"/>
              </p:cNvSpPr>
              <p:nvPr/>
            </p:nvSpPr>
            <p:spPr bwMode="auto">
              <a:xfrm>
                <a:off x="3335" y="2928"/>
                <a:ext cx="16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Helvetica" charset="0"/>
                  </a:rPr>
                  <a:t>-</a:t>
                </a:r>
              </a:p>
            </p:txBody>
          </p:sp>
        </p:grp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741" y="364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Helvetica" charset="0"/>
                </a:rPr>
                <a:t>after</a:t>
              </a:r>
            </a:p>
          </p:txBody>
        </p:sp>
      </p:grpSp>
      <p:grpSp>
        <p:nvGrpSpPr>
          <p:cNvPr id="42011" name="Group 27"/>
          <p:cNvGrpSpPr>
            <a:grpSpLocks/>
          </p:cNvGrpSpPr>
          <p:nvPr/>
        </p:nvGrpSpPr>
        <p:grpSpPr bwMode="auto">
          <a:xfrm>
            <a:off x="388938" y="3798888"/>
            <a:ext cx="2887662" cy="2389187"/>
            <a:chOff x="245" y="2393"/>
            <a:chExt cx="1819" cy="1505"/>
          </a:xfrm>
        </p:grpSpPr>
        <p:grpSp>
          <p:nvGrpSpPr>
            <p:cNvPr id="42012" name="Group 28"/>
            <p:cNvGrpSpPr>
              <a:grpSpLocks/>
            </p:cNvGrpSpPr>
            <p:nvPr/>
          </p:nvGrpSpPr>
          <p:grpSpPr bwMode="auto">
            <a:xfrm>
              <a:off x="620" y="2393"/>
              <a:ext cx="1444" cy="1505"/>
              <a:chOff x="620" y="2393"/>
              <a:chExt cx="1444" cy="1505"/>
            </a:xfrm>
          </p:grpSpPr>
          <p:grpSp>
            <p:nvGrpSpPr>
              <p:cNvPr id="42013" name="Group 29"/>
              <p:cNvGrpSpPr>
                <a:grpSpLocks/>
              </p:cNvGrpSpPr>
              <p:nvPr/>
            </p:nvGrpSpPr>
            <p:grpSpPr bwMode="auto">
              <a:xfrm>
                <a:off x="620" y="2393"/>
                <a:ext cx="1444" cy="1207"/>
                <a:chOff x="236" y="2418"/>
                <a:chExt cx="1444" cy="1207"/>
              </a:xfrm>
            </p:grpSpPr>
            <p:sp>
              <p:nvSpPr>
                <p:cNvPr id="42014" name="Rectangle 30"/>
                <p:cNvSpPr>
                  <a:spLocks noChangeArrowheads="1"/>
                </p:cNvSpPr>
                <p:nvPr/>
              </p:nvSpPr>
              <p:spPr bwMode="auto">
                <a:xfrm>
                  <a:off x="768" y="2448"/>
                  <a:ext cx="912" cy="86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15" name="Text Box 3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64" y="2736"/>
                  <a:ext cx="813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Helvetica" charset="0"/>
                    </a:rPr>
                    <a:t>Expression</a:t>
                  </a:r>
                  <a:endParaRPr lang="en-US" sz="1600" b="1" dirty="0">
                    <a:latin typeface="Helvetica" charset="0"/>
                  </a:endParaRPr>
                </a:p>
              </p:txBody>
            </p:sp>
            <p:sp>
              <p:nvSpPr>
                <p:cNvPr id="420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20" y="3408"/>
                  <a:ext cx="1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0</a:t>
                  </a:r>
                </a:p>
              </p:txBody>
            </p:sp>
            <p:sp>
              <p:nvSpPr>
                <p:cNvPr id="4201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46" y="3413"/>
                  <a:ext cx="1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1</a:t>
                  </a:r>
                </a:p>
              </p:txBody>
            </p:sp>
            <p:sp>
              <p:nvSpPr>
                <p:cNvPr id="420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200" y="3413"/>
                  <a:ext cx="1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2</a:t>
                  </a:r>
                </a:p>
              </p:txBody>
            </p:sp>
            <p:sp>
              <p:nvSpPr>
                <p:cNvPr id="4201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88" y="3408"/>
                  <a:ext cx="1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3</a:t>
                  </a:r>
                </a:p>
              </p:txBody>
            </p:sp>
            <p:sp>
              <p:nvSpPr>
                <p:cNvPr id="4202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16" y="3120"/>
                  <a:ext cx="240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1" name="Line 37"/>
                <p:cNvSpPr>
                  <a:spLocks noChangeShapeType="1"/>
                </p:cNvSpPr>
                <p:nvPr/>
              </p:nvSpPr>
              <p:spPr bwMode="auto">
                <a:xfrm>
                  <a:off x="1056" y="3120"/>
                  <a:ext cx="240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296" y="3168"/>
                  <a:ext cx="240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3" name="Line 39"/>
                <p:cNvSpPr>
                  <a:spLocks noChangeShapeType="1"/>
                </p:cNvSpPr>
                <p:nvPr/>
              </p:nvSpPr>
              <p:spPr bwMode="auto">
                <a:xfrm>
                  <a:off x="816" y="33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4" name="Line 40"/>
                <p:cNvSpPr>
                  <a:spLocks noChangeShapeType="1"/>
                </p:cNvSpPr>
                <p:nvPr/>
              </p:nvSpPr>
              <p:spPr bwMode="auto">
                <a:xfrm>
                  <a:off x="1056" y="33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5" name="Line 41"/>
                <p:cNvSpPr>
                  <a:spLocks noChangeShapeType="1"/>
                </p:cNvSpPr>
                <p:nvPr/>
              </p:nvSpPr>
              <p:spPr bwMode="auto">
                <a:xfrm>
                  <a:off x="1296" y="33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6" name="Line 42"/>
                <p:cNvSpPr>
                  <a:spLocks noChangeShapeType="1"/>
                </p:cNvSpPr>
                <p:nvPr/>
              </p:nvSpPr>
              <p:spPr bwMode="auto">
                <a:xfrm>
                  <a:off x="1584" y="33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7" name="Line 43"/>
                <p:cNvSpPr>
                  <a:spLocks noChangeShapeType="1"/>
                </p:cNvSpPr>
                <p:nvPr/>
              </p:nvSpPr>
              <p:spPr bwMode="auto">
                <a:xfrm>
                  <a:off x="1056" y="2496"/>
                  <a:ext cx="240" cy="72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816" y="2496"/>
                  <a:ext cx="240" cy="72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296" y="2496"/>
                  <a:ext cx="288" cy="72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2" y="2418"/>
                  <a:ext cx="26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10</a:t>
                  </a:r>
                </a:p>
              </p:txBody>
            </p:sp>
            <p:sp>
              <p:nvSpPr>
                <p:cNvPr id="4203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528" y="3100"/>
                  <a:ext cx="1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latin typeface="Helvetica" charset="0"/>
                    </a:rPr>
                    <a:t>1</a:t>
                  </a:r>
                </a:p>
              </p:txBody>
            </p:sp>
            <p:sp>
              <p:nvSpPr>
                <p:cNvPr id="4203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672" y="251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3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672" y="321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34" name="Text Box 50"/>
              <p:cNvSpPr txBox="1">
                <a:spLocks noChangeArrowheads="1"/>
              </p:cNvSpPr>
              <p:nvPr/>
            </p:nvSpPr>
            <p:spPr bwMode="auto">
              <a:xfrm>
                <a:off x="1303" y="3648"/>
                <a:ext cx="6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Helvetica" charset="0"/>
                  </a:rPr>
                  <a:t>before</a:t>
                </a:r>
              </a:p>
            </p:txBody>
          </p:sp>
        </p:grpSp>
        <p:sp>
          <p:nvSpPr>
            <p:cNvPr id="42035" name="Text Box 51"/>
            <p:cNvSpPr txBox="1">
              <a:spLocks noChangeArrowheads="1"/>
            </p:cNvSpPr>
            <p:nvPr/>
          </p:nvSpPr>
          <p:spPr bwMode="auto">
            <a:xfrm>
              <a:off x="245" y="3388"/>
              <a:ext cx="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conditions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795D-6B3E-D044-82A3-A7A286BF651F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Data Matrix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206500"/>
            <a:ext cx="83978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Helvetica" charset="0"/>
              </a:rPr>
              <a:t>Matrix with expression values </a:t>
            </a:r>
            <a:r>
              <a:rPr lang="en-US" sz="2000" dirty="0" smtClean="0">
                <a:latin typeface="Helvetica" charset="0"/>
              </a:rPr>
              <a:t>arrayed:</a:t>
            </a:r>
          </a:p>
          <a:p>
            <a:r>
              <a:rPr lang="en-US" sz="2000" dirty="0">
                <a:latin typeface="Helvetica" charset="0"/>
              </a:rPr>
              <a:t>	</a:t>
            </a:r>
            <a:r>
              <a:rPr lang="en-US" sz="2000" dirty="0" smtClean="0">
                <a:latin typeface="Helvetica" charset="0"/>
              </a:rPr>
              <a:t>one </a:t>
            </a:r>
            <a:r>
              <a:rPr lang="en-US" sz="2000" dirty="0">
                <a:latin typeface="Helvetica" charset="0"/>
              </a:rPr>
              <a:t>row for each </a:t>
            </a:r>
            <a:r>
              <a:rPr lang="en-US" sz="2000" dirty="0" smtClean="0">
                <a:latin typeface="Helvetica" charset="0"/>
              </a:rPr>
              <a:t>gene</a:t>
            </a:r>
          </a:p>
          <a:p>
            <a:r>
              <a:rPr lang="en-US" sz="2000" dirty="0">
                <a:latin typeface="Helvetica" charset="0"/>
              </a:rPr>
              <a:t>	</a:t>
            </a:r>
            <a:r>
              <a:rPr lang="en-US" sz="2000" dirty="0" smtClean="0">
                <a:latin typeface="Helvetica" charset="0"/>
              </a:rPr>
              <a:t>one </a:t>
            </a:r>
            <a:r>
              <a:rPr lang="en-US" sz="2000" dirty="0">
                <a:latin typeface="Helvetica" charset="0"/>
              </a:rPr>
              <a:t>column for each condition.</a:t>
            </a:r>
          </a:p>
          <a:p>
            <a:endParaRPr lang="en-US" sz="2000" dirty="0">
              <a:latin typeface="Helvetica" charset="0"/>
            </a:endParaRPr>
          </a:p>
          <a:p>
            <a:r>
              <a:rPr lang="en-US" sz="2000" dirty="0">
                <a:latin typeface="Helvetica" charset="0"/>
              </a:rPr>
              <a:t>These should be comparable numbers, on a scale and format appropriate to the questions and the data analysis tools one intends to use, possibly no holes, possibly a reduced set of genes.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31925" y="3725863"/>
            <a:ext cx="547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i="1">
                <a:latin typeface="Helvetica" charset="0"/>
              </a:rPr>
              <a:t>X</a:t>
            </a:r>
            <a:r>
              <a:rPr lang="en-US" sz="1800" b="1" baseline="-25000">
                <a:latin typeface="Helvetica" charset="0"/>
              </a:rPr>
              <a:t>1,1</a:t>
            </a:r>
            <a:endParaRPr lang="en-US" sz="1800" b="1" i="1">
              <a:latin typeface="Helvetica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0" y="37258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i="1">
                <a:latin typeface="Helvetica" charset="0"/>
              </a:rPr>
              <a:t>X</a:t>
            </a:r>
            <a:r>
              <a:rPr lang="en-US" sz="1800" b="1" baseline="-25000">
                <a:latin typeface="Helvetica" charset="0"/>
              </a:rPr>
              <a:t>1,</a:t>
            </a:r>
            <a:r>
              <a:rPr lang="en-US" sz="1800" b="1" i="1" baseline="-25000">
                <a:latin typeface="Helvetica" charset="0"/>
              </a:rPr>
              <a:t>T</a:t>
            </a:r>
            <a:endParaRPr lang="en-US" sz="1800" b="1" i="1">
              <a:latin typeface="Helvetica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63663" y="49403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i="1">
                <a:latin typeface="Helvetica" charset="0"/>
              </a:rPr>
              <a:t>X</a:t>
            </a:r>
            <a:r>
              <a:rPr lang="en-US" sz="1800" b="1" i="1" baseline="-25000">
                <a:latin typeface="Helvetica" charset="0"/>
              </a:rPr>
              <a:t>N</a:t>
            </a:r>
            <a:r>
              <a:rPr lang="en-US" sz="1800" b="1" baseline="-25000">
                <a:latin typeface="Helvetica" charset="0"/>
              </a:rPr>
              <a:t>,1</a:t>
            </a:r>
            <a:endParaRPr lang="en-US" sz="1800" b="1" i="1">
              <a:latin typeface="Helvetica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0" y="49403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i="1">
                <a:latin typeface="Helvetica" charset="0"/>
              </a:rPr>
              <a:t>X</a:t>
            </a:r>
            <a:r>
              <a:rPr lang="en-US" sz="1800" b="1" i="1" baseline="-25000">
                <a:latin typeface="Helvetica" charset="0"/>
              </a:rPr>
              <a:t>N</a:t>
            </a:r>
            <a:r>
              <a:rPr lang="en-US" sz="1800" b="1" baseline="-25000">
                <a:latin typeface="Helvetica" charset="0"/>
              </a:rPr>
              <a:t>,</a:t>
            </a:r>
            <a:r>
              <a:rPr lang="en-US" sz="1800" b="1" i="1" baseline="-25000">
                <a:latin typeface="Helvetica" charset="0"/>
              </a:rPr>
              <a:t>T</a:t>
            </a:r>
            <a:endParaRPr lang="en-US" sz="1800" b="1" i="1">
              <a:latin typeface="Helvetica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286000" y="37274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419350" y="37274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571750" y="37274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267075" y="4152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267075" y="43513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267075" y="4533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590800" y="49418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438400" y="49418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266950" y="49418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582738" y="4533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582738" y="43497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1582738" y="4152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266950" y="4152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419350" y="43497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2590800" y="45339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Helvetica" charset="0"/>
              </a:rPr>
              <a:t>.</a:t>
            </a: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1143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1430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11430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35814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37338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H="1">
            <a:off x="35814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495800" y="4267200"/>
            <a:ext cx="315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charset="0"/>
              </a:rPr>
              <a:t>rows </a:t>
            </a:r>
            <a:r>
              <a:rPr lang="en-US" sz="1800" i="1">
                <a:latin typeface="Helvetica" charset="0"/>
              </a:rPr>
              <a:t>i </a:t>
            </a:r>
            <a:r>
              <a:rPr lang="en-US" sz="1800">
                <a:latin typeface="Helvetica" charset="0"/>
              </a:rPr>
              <a:t>= 1…</a:t>
            </a:r>
            <a:r>
              <a:rPr lang="en-US" sz="1800" i="1">
                <a:latin typeface="Helvetica" charset="0"/>
              </a:rPr>
              <a:t>N</a:t>
            </a:r>
            <a:r>
              <a:rPr lang="en-US" sz="1800">
                <a:latin typeface="Helvetica" charset="0"/>
              </a:rPr>
              <a:t> (genes)</a:t>
            </a:r>
          </a:p>
          <a:p>
            <a:r>
              <a:rPr lang="en-US" sz="1800">
                <a:latin typeface="Helvetica" charset="0"/>
              </a:rPr>
              <a:t>columns </a:t>
            </a:r>
            <a:r>
              <a:rPr lang="en-US" sz="1800" i="1">
                <a:latin typeface="Helvetica" charset="0"/>
              </a:rPr>
              <a:t>j</a:t>
            </a:r>
            <a:r>
              <a:rPr lang="en-US" sz="1800">
                <a:latin typeface="Helvetica" charset="0"/>
              </a:rPr>
              <a:t> = 1…</a:t>
            </a:r>
            <a:r>
              <a:rPr lang="en-US" sz="1800" i="1">
                <a:latin typeface="Helvetica" charset="0"/>
              </a:rPr>
              <a:t>T</a:t>
            </a:r>
            <a:r>
              <a:rPr lang="en-US" sz="1800">
                <a:latin typeface="Helvetica" charset="0"/>
              </a:rPr>
              <a:t> (conditions)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4556125" y="3705225"/>
            <a:ext cx="2833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>
                <a:latin typeface="Helvetica" charset="0"/>
              </a:rPr>
              <a:t>X</a:t>
            </a:r>
            <a:r>
              <a:rPr lang="en-US" sz="1800" i="1" baseline="-25000">
                <a:latin typeface="Helvetica" charset="0"/>
              </a:rPr>
              <a:t>i,j</a:t>
            </a:r>
            <a:r>
              <a:rPr lang="en-US" sz="1800">
                <a:latin typeface="Helvetica" charset="0"/>
              </a:rPr>
              <a:t> is an expression value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C259-538B-214F-A70B-396E042F39B2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meaningful trends in the data: clustering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0665-84E9-DC49-9EC6-79C5008BDEF3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Data analysis: Look at the extremes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Question:  Expression of which genes is characteristic of a certain state of differentiation or pathology?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000" dirty="0"/>
              <a:t>Normal </a:t>
            </a:r>
            <a:r>
              <a:rPr lang="en-US" sz="2000" dirty="0" err="1"/>
              <a:t>vs</a:t>
            </a:r>
            <a:r>
              <a:rPr lang="en-US" sz="2000" dirty="0"/>
              <a:t> cancerous cells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000" dirty="0"/>
              <a:t>Sub-classifications of cancerous cells</a:t>
            </a:r>
            <a:endParaRPr lang="en-US" sz="2400" dirty="0"/>
          </a:p>
          <a:p>
            <a:pPr eaLnBrk="0" hangingPunct="0">
              <a:spcBef>
                <a:spcPct val="0"/>
              </a:spcBef>
            </a:pPr>
            <a:r>
              <a:rPr lang="en-US" sz="2400" dirty="0"/>
              <a:t>Analysis: Find genes expressed in cancer but NOT normal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000" i="1" dirty="0"/>
              <a:t>T</a:t>
            </a:r>
            <a:r>
              <a:rPr lang="en-US" sz="2000" dirty="0"/>
              <a:t> can be 2, look for no detectable signal in normal but significant expression in cancer</a:t>
            </a:r>
          </a:p>
          <a:p>
            <a:r>
              <a:rPr lang="en-US" sz="2000" dirty="0" err="1"/>
              <a:t>Eisen</a:t>
            </a:r>
            <a:r>
              <a:rPr lang="en-US" sz="2000" dirty="0"/>
              <a:t> et al: </a:t>
            </a:r>
            <a:r>
              <a:rPr lang="ja-JP" altLang="en-US" sz="2000" dirty="0"/>
              <a:t>“</a:t>
            </a:r>
            <a:r>
              <a:rPr lang="en-US" sz="2000" dirty="0"/>
              <a:t>A natural first step in extracting this information is to examine the extremes, e.g., genes with significant differential expression in two individual samples or in a time series after a given treatment. This simple technique can be extremely efficient, for example, in screens for potential tumor markers or drug targets.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>
              <a:latin typeface="Dutch801BT-Roman" charset="0"/>
            </a:endParaRP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B968-C4F4-7C46-ADF8-E849474A257E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Data analysis: Holistic approach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1981200"/>
          </a:xfrm>
        </p:spPr>
        <p:txBody>
          <a:bodyPr/>
          <a:lstStyle/>
          <a:p>
            <a:r>
              <a:rPr lang="en-US" sz="2000"/>
              <a:t>Question: Expression of which genes plays a role in a given biological processes?</a:t>
            </a:r>
          </a:p>
          <a:p>
            <a:pPr lvl="1"/>
            <a:r>
              <a:rPr lang="en-US" sz="1800"/>
              <a:t>e.g. cell cycle, response to a stimulus or class of stimuli -- drug treatments, shocks to the cell</a:t>
            </a:r>
          </a:p>
          <a:p>
            <a:pPr lvl="1"/>
            <a:r>
              <a:rPr lang="en-US" sz="1800"/>
              <a:t>Can we group relevant genes on the basis of expression similarity?</a:t>
            </a:r>
          </a:p>
          <a:p>
            <a:pPr eaLnBrk="0" hangingPunct="0">
              <a:spcBef>
                <a:spcPct val="0"/>
              </a:spcBef>
            </a:pPr>
            <a:r>
              <a:rPr lang="en-US" sz="2000"/>
              <a:t>Analysis: Find cohorts of co-expressed genes in entire dataset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65125" y="3090863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Given: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184650" y="31194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Find: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838200" y="3810000"/>
            <a:ext cx="2590800" cy="1676400"/>
            <a:chOff x="576" y="720"/>
            <a:chExt cx="1632" cy="1056"/>
          </a:xfrm>
        </p:grpSpPr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758" y="763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i="1">
                  <a:latin typeface="Helvetica" charset="0"/>
                </a:rPr>
                <a:t>X</a:t>
              </a:r>
              <a:r>
                <a:rPr lang="en-US" sz="1800" b="1" baseline="-25000">
                  <a:latin typeface="Helvetica" charset="0"/>
                </a:rPr>
                <a:t>1,1</a:t>
              </a:r>
              <a:endParaRPr lang="en-US" sz="1800" b="1" i="1">
                <a:latin typeface="Helvetica" charset="0"/>
              </a:endParaRP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1776" y="76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i="1">
                  <a:latin typeface="Helvetica" charset="0"/>
                </a:rPr>
                <a:t>X</a:t>
              </a:r>
              <a:r>
                <a:rPr lang="en-US" sz="1800" b="1" baseline="-25000">
                  <a:latin typeface="Helvetica" charset="0"/>
                </a:rPr>
                <a:t>1,</a:t>
              </a:r>
              <a:r>
                <a:rPr lang="en-US" sz="1800" b="1" i="1" baseline="-25000">
                  <a:latin typeface="Helvetica" charset="0"/>
                </a:rPr>
                <a:t>T</a:t>
              </a:r>
              <a:endParaRPr lang="en-US" sz="1800" b="1" i="1">
                <a:latin typeface="Helvetica" charset="0"/>
              </a:endParaRPr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715" y="152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i="1">
                  <a:latin typeface="Helvetica" charset="0"/>
                </a:rPr>
                <a:t>X</a:t>
              </a:r>
              <a:r>
                <a:rPr lang="en-US" sz="1800" b="1" i="1" baseline="-25000">
                  <a:latin typeface="Helvetica" charset="0"/>
                </a:rPr>
                <a:t>N</a:t>
              </a:r>
              <a:r>
                <a:rPr lang="en-US" sz="1800" b="1" baseline="-25000">
                  <a:latin typeface="Helvetica" charset="0"/>
                </a:rPr>
                <a:t>,1</a:t>
              </a:r>
              <a:endParaRPr lang="en-US" sz="1800" b="1" i="1">
                <a:latin typeface="Helvetica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776" y="152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i="1">
                  <a:latin typeface="Helvetica" charset="0"/>
                </a:rPr>
                <a:t>X</a:t>
              </a:r>
              <a:r>
                <a:rPr lang="en-US" sz="1800" b="1" i="1" baseline="-25000">
                  <a:latin typeface="Helvetica" charset="0"/>
                </a:rPr>
                <a:t>N</a:t>
              </a:r>
              <a:r>
                <a:rPr lang="en-US" sz="1800" b="1" baseline="-25000">
                  <a:latin typeface="Helvetica" charset="0"/>
                </a:rPr>
                <a:t>,</a:t>
              </a:r>
              <a:r>
                <a:rPr lang="en-US" sz="1800" b="1" i="1" baseline="-25000">
                  <a:latin typeface="Helvetica" charset="0"/>
                </a:rPr>
                <a:t>T</a:t>
              </a:r>
              <a:endParaRPr lang="en-US" sz="1800" b="1" i="1">
                <a:latin typeface="Helvetica" charset="0"/>
              </a:endParaRP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1296" y="764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380" y="764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1476" y="764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1914" y="103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1914" y="11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914" y="127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488" y="1529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392" y="1529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1284" y="1529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853" y="127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853" y="1156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853" y="103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284" y="103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1380" y="1156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1488" y="1272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.</a:t>
              </a:r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H="1">
              <a:off x="576" y="7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>
              <a:off x="576" y="72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576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2112" y="7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2208" y="72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 flipH="1">
              <a:off x="2112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60" name="Picture 32" descr="Screen shot 2010-10-17 at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505200"/>
            <a:ext cx="3686175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93663" y="4357688"/>
            <a:ext cx="66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genes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09600" y="3505200"/>
            <a:ext cx="329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Expression levels in different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A794-EEB8-5845-92B8-E67C8CCAEFEC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2721"/>
            <a:ext cx="8229600" cy="924560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Organizing genes by similarity in their expression patterns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238443" y="1371600"/>
            <a:ext cx="1849437" cy="1752600"/>
            <a:chOff x="1200" y="672"/>
            <a:chExt cx="1404" cy="1301"/>
          </a:xfrm>
        </p:grpSpPr>
        <p:sp>
          <p:nvSpPr>
            <p:cNvPr id="6" name="Text Box 49"/>
            <p:cNvSpPr txBox="1">
              <a:spLocks noChangeArrowheads="1"/>
            </p:cNvSpPr>
            <p:nvPr/>
          </p:nvSpPr>
          <p:spPr bwMode="auto">
            <a:xfrm>
              <a:off x="2106" y="864"/>
              <a:ext cx="20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3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2256" y="1009"/>
              <a:ext cx="33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...</a:t>
              </a:r>
              <a:r>
                <a:rPr lang="en-US" sz="1200" b="1" i="1"/>
                <a:t>T</a:t>
              </a:r>
            </a:p>
          </p:txBody>
        </p:sp>
        <p:graphicFrame>
          <p:nvGraphicFramePr>
            <p:cNvPr id="8" name="Object 51"/>
            <p:cNvGraphicFramePr>
              <a:graphicFrameLocks noChangeAspect="1"/>
            </p:cNvGraphicFramePr>
            <p:nvPr/>
          </p:nvGraphicFramePr>
          <p:xfrm>
            <a:off x="1824" y="1200"/>
            <a:ext cx="780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01" name="Chart" r:id="rId3" imgW="3810000" imgH="4114800" progId="MSGraph.Chart.8">
                    <p:embed followColorScheme="full"/>
                  </p:oleObj>
                </mc:Choice>
                <mc:Fallback>
                  <p:oleObj name="Chart" r:id="rId3" imgW="38100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200"/>
                          <a:ext cx="780" cy="773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2857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2"/>
            <p:cNvGraphicFramePr>
              <a:graphicFrameLocks noChangeAspect="1"/>
            </p:cNvGraphicFramePr>
            <p:nvPr/>
          </p:nvGraphicFramePr>
          <p:xfrm>
            <a:off x="1488" y="1056"/>
            <a:ext cx="780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02" name="Chart" r:id="rId5" imgW="3810000" imgH="4114800" progId="MSGraph.Chart.8">
                    <p:embed followColorScheme="full"/>
                  </p:oleObj>
                </mc:Choice>
                <mc:Fallback>
                  <p:oleObj name="Chart" r:id="rId5" imgW="38100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056"/>
                          <a:ext cx="780" cy="773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2857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53"/>
            <p:cNvSpPr txBox="1">
              <a:spLocks noChangeArrowheads="1"/>
            </p:cNvSpPr>
            <p:nvPr/>
          </p:nvSpPr>
          <p:spPr bwMode="auto">
            <a:xfrm>
              <a:off x="1200" y="672"/>
              <a:ext cx="86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Experiment 1</a:t>
              </a:r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1962" y="786"/>
              <a:ext cx="20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2</a:t>
              </a:r>
            </a:p>
          </p:txBody>
        </p:sp>
        <p:graphicFrame>
          <p:nvGraphicFramePr>
            <p:cNvPr id="12" name="Object 55"/>
            <p:cNvGraphicFramePr>
              <a:graphicFrameLocks noChangeAspect="1"/>
            </p:cNvGraphicFramePr>
            <p:nvPr/>
          </p:nvGraphicFramePr>
          <p:xfrm>
            <a:off x="1331" y="960"/>
            <a:ext cx="806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03" name="Chart" r:id="rId6" imgW="3937000" imgH="4114800" progId="MSGraph.Chart.8">
                    <p:embed followColorScheme="full"/>
                  </p:oleObj>
                </mc:Choice>
                <mc:Fallback>
                  <p:oleObj name="Chart" r:id="rId6" imgW="39370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" y="960"/>
                          <a:ext cx="806" cy="773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2857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6"/>
            <p:cNvGraphicFramePr>
              <a:graphicFrameLocks noChangeAspect="1"/>
            </p:cNvGraphicFramePr>
            <p:nvPr/>
          </p:nvGraphicFramePr>
          <p:xfrm>
            <a:off x="1200" y="864"/>
            <a:ext cx="780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04" name="Chart" r:id="rId8" imgW="3810000" imgH="4114800" progId="MSGraph.Chart.8">
                    <p:embed followColorScheme="full"/>
                  </p:oleObj>
                </mc:Choice>
                <mc:Fallback>
                  <p:oleObj name="Chart" r:id="rId8" imgW="3810000" imgH="41148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864"/>
                          <a:ext cx="780" cy="773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28575">
                          <a:solidFill>
                            <a:srgbClr val="00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 rot="25871">
            <a:off x="2240280" y="2209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74"/>
          <p:cNvSpPr>
            <a:spLocks noChangeArrowheads="1"/>
          </p:cNvSpPr>
          <p:nvPr/>
        </p:nvSpPr>
        <p:spPr bwMode="auto">
          <a:xfrm rot="5400000" flipV="1">
            <a:off x="7239000" y="4267200"/>
            <a:ext cx="7620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75"/>
          <p:cNvSpPr>
            <a:spLocks noChangeArrowheads="1"/>
          </p:cNvSpPr>
          <p:nvPr/>
        </p:nvSpPr>
        <p:spPr bwMode="auto">
          <a:xfrm rot="21574129" flipH="1">
            <a:off x="4648200" y="45720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217107"/>
            <a:ext cx="4114800" cy="2374900"/>
          </a:xfrm>
          <a:prstGeom prst="rect">
            <a:avLst/>
          </a:prstGeom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44750"/>
            <a:ext cx="21336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2" name="AutoShape 59"/>
          <p:cNvCxnSpPr>
            <a:cxnSpLocks noChangeShapeType="1"/>
          </p:cNvCxnSpPr>
          <p:nvPr/>
        </p:nvCxnSpPr>
        <p:spPr bwMode="auto">
          <a:xfrm>
            <a:off x="7112000" y="2443480"/>
            <a:ext cx="838200" cy="6096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5638800" y="4016058"/>
            <a:ext cx="1219200" cy="2682875"/>
            <a:chOff x="3552" y="2256"/>
            <a:chExt cx="768" cy="1690"/>
          </a:xfrm>
        </p:grpSpPr>
        <p:sp>
          <p:nvSpPr>
            <p:cNvPr id="24" name="Text Box 77"/>
            <p:cNvSpPr txBox="1">
              <a:spLocks noChangeArrowheads="1"/>
            </p:cNvSpPr>
            <p:nvPr/>
          </p:nvSpPr>
          <p:spPr bwMode="auto">
            <a:xfrm>
              <a:off x="3552" y="3773"/>
              <a:ext cx="68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990000"/>
                  </a:solidFill>
                  <a:latin typeface="Tahoma" charset="0"/>
                </a:rPr>
                <a:t>Input Profiles</a:t>
              </a:r>
            </a:p>
          </p:txBody>
        </p:sp>
        <p:sp>
          <p:nvSpPr>
            <p:cNvPr id="25" name="Rectangle 78"/>
            <p:cNvSpPr>
              <a:spLocks noChangeArrowheads="1"/>
            </p:cNvSpPr>
            <p:nvPr/>
          </p:nvSpPr>
          <p:spPr bwMode="auto">
            <a:xfrm>
              <a:off x="3583" y="2256"/>
              <a:ext cx="737" cy="153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79"/>
            <p:cNvSpPr txBox="1">
              <a:spLocks noChangeArrowheads="1"/>
            </p:cNvSpPr>
            <p:nvPr/>
          </p:nvSpPr>
          <p:spPr bwMode="auto">
            <a:xfrm>
              <a:off x="3606" y="2361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g1</a:t>
              </a:r>
            </a:p>
          </p:txBody>
        </p:sp>
        <p:sp>
          <p:nvSpPr>
            <p:cNvPr id="27" name="Text Box 80"/>
            <p:cNvSpPr txBox="1">
              <a:spLocks noChangeArrowheads="1"/>
            </p:cNvSpPr>
            <p:nvPr/>
          </p:nvSpPr>
          <p:spPr bwMode="auto">
            <a:xfrm>
              <a:off x="3602" y="2609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g2</a:t>
              </a:r>
            </a:p>
          </p:txBody>
        </p:sp>
        <p:sp>
          <p:nvSpPr>
            <p:cNvPr id="28" name="Text Box 81"/>
            <p:cNvSpPr txBox="1">
              <a:spLocks noChangeArrowheads="1"/>
            </p:cNvSpPr>
            <p:nvPr/>
          </p:nvSpPr>
          <p:spPr bwMode="auto">
            <a:xfrm>
              <a:off x="3602" y="2882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g3</a:t>
              </a:r>
            </a:p>
          </p:txBody>
        </p:sp>
        <p:sp>
          <p:nvSpPr>
            <p:cNvPr id="29" name="Text Box 82"/>
            <p:cNvSpPr txBox="1">
              <a:spLocks noChangeArrowheads="1"/>
            </p:cNvSpPr>
            <p:nvPr/>
          </p:nvSpPr>
          <p:spPr bwMode="auto">
            <a:xfrm>
              <a:off x="3602" y="3131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g4</a:t>
              </a:r>
            </a:p>
          </p:txBody>
        </p:sp>
        <p:sp>
          <p:nvSpPr>
            <p:cNvPr id="30" name="Text Box 83"/>
            <p:cNvSpPr txBox="1">
              <a:spLocks noChangeArrowheads="1"/>
            </p:cNvSpPr>
            <p:nvPr/>
          </p:nvSpPr>
          <p:spPr bwMode="auto">
            <a:xfrm>
              <a:off x="3602" y="3356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g5</a:t>
              </a:r>
            </a:p>
          </p:txBody>
        </p:sp>
        <p:sp>
          <p:nvSpPr>
            <p:cNvPr id="31" name="Freeform 84"/>
            <p:cNvSpPr>
              <a:spLocks/>
            </p:cNvSpPr>
            <p:nvPr/>
          </p:nvSpPr>
          <p:spPr bwMode="auto">
            <a:xfrm>
              <a:off x="3835" y="2530"/>
              <a:ext cx="363" cy="218"/>
            </a:xfrm>
            <a:custGeom>
              <a:avLst/>
              <a:gdLst>
                <a:gd name="T0" fmla="*/ 0 w 912"/>
                <a:gd name="T1" fmla="*/ 688 h 704"/>
                <a:gd name="T2" fmla="*/ 240 w 912"/>
                <a:gd name="T3" fmla="*/ 16 h 704"/>
                <a:gd name="T4" fmla="*/ 528 w 912"/>
                <a:gd name="T5" fmla="*/ 592 h 704"/>
                <a:gd name="T6" fmla="*/ 912 w 912"/>
                <a:gd name="T7" fmla="*/ 688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704">
                  <a:moveTo>
                    <a:pt x="0" y="688"/>
                  </a:moveTo>
                  <a:cubicBezTo>
                    <a:pt x="76" y="360"/>
                    <a:pt x="152" y="32"/>
                    <a:pt x="240" y="16"/>
                  </a:cubicBezTo>
                  <a:cubicBezTo>
                    <a:pt x="328" y="0"/>
                    <a:pt x="416" y="480"/>
                    <a:pt x="528" y="592"/>
                  </a:cubicBezTo>
                  <a:cubicBezTo>
                    <a:pt x="640" y="704"/>
                    <a:pt x="848" y="672"/>
                    <a:pt x="912" y="688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3815" y="3020"/>
              <a:ext cx="361" cy="200"/>
            </a:xfrm>
            <a:custGeom>
              <a:avLst/>
              <a:gdLst>
                <a:gd name="T0" fmla="*/ 0 w 912"/>
                <a:gd name="T1" fmla="*/ 636 h 643"/>
                <a:gd name="T2" fmla="*/ 224 w 912"/>
                <a:gd name="T3" fmla="*/ 16 h 643"/>
                <a:gd name="T4" fmla="*/ 528 w 912"/>
                <a:gd name="T5" fmla="*/ 540 h 643"/>
                <a:gd name="T6" fmla="*/ 912 w 912"/>
                <a:gd name="T7" fmla="*/ 63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643">
                  <a:moveTo>
                    <a:pt x="0" y="636"/>
                  </a:moveTo>
                  <a:cubicBezTo>
                    <a:pt x="37" y="533"/>
                    <a:pt x="136" y="32"/>
                    <a:pt x="224" y="16"/>
                  </a:cubicBezTo>
                  <a:cubicBezTo>
                    <a:pt x="312" y="0"/>
                    <a:pt x="413" y="437"/>
                    <a:pt x="528" y="540"/>
                  </a:cubicBezTo>
                  <a:cubicBezTo>
                    <a:pt x="643" y="643"/>
                    <a:pt x="848" y="620"/>
                    <a:pt x="912" y="636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rgbClr val="9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Freeform 86"/>
            <p:cNvSpPr>
              <a:spLocks/>
            </p:cNvSpPr>
            <p:nvPr/>
          </p:nvSpPr>
          <p:spPr bwMode="auto">
            <a:xfrm>
              <a:off x="3814" y="3269"/>
              <a:ext cx="362" cy="205"/>
            </a:xfrm>
            <a:custGeom>
              <a:avLst/>
              <a:gdLst>
                <a:gd name="T0" fmla="*/ 0 w 912"/>
                <a:gd name="T1" fmla="*/ 636 h 657"/>
                <a:gd name="T2" fmla="*/ 226 w 912"/>
                <a:gd name="T3" fmla="*/ 459 h 657"/>
                <a:gd name="T4" fmla="*/ 462 w 912"/>
                <a:gd name="T5" fmla="*/ 16 h 657"/>
                <a:gd name="T6" fmla="*/ 651 w 912"/>
                <a:gd name="T7" fmla="*/ 554 h 657"/>
                <a:gd name="T8" fmla="*/ 912 w 912"/>
                <a:gd name="T9" fmla="*/ 63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657">
                  <a:moveTo>
                    <a:pt x="0" y="636"/>
                  </a:moveTo>
                  <a:cubicBezTo>
                    <a:pt x="38" y="607"/>
                    <a:pt x="149" y="562"/>
                    <a:pt x="226" y="459"/>
                  </a:cubicBezTo>
                  <a:cubicBezTo>
                    <a:pt x="303" y="356"/>
                    <a:pt x="391" y="0"/>
                    <a:pt x="462" y="16"/>
                  </a:cubicBezTo>
                  <a:cubicBezTo>
                    <a:pt x="533" y="32"/>
                    <a:pt x="576" y="451"/>
                    <a:pt x="651" y="554"/>
                  </a:cubicBezTo>
                  <a:cubicBezTo>
                    <a:pt x="726" y="657"/>
                    <a:pt x="858" y="619"/>
                    <a:pt x="912" y="636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Freeform 87"/>
            <p:cNvSpPr>
              <a:spLocks/>
            </p:cNvSpPr>
            <p:nvPr/>
          </p:nvSpPr>
          <p:spPr bwMode="auto">
            <a:xfrm>
              <a:off x="3809" y="2284"/>
              <a:ext cx="307" cy="220"/>
            </a:xfrm>
            <a:custGeom>
              <a:avLst/>
              <a:gdLst>
                <a:gd name="T0" fmla="*/ 0 w 1056"/>
                <a:gd name="T1" fmla="*/ 0 h 800"/>
                <a:gd name="T2" fmla="*/ 336 w 1056"/>
                <a:gd name="T3" fmla="*/ 672 h 800"/>
                <a:gd name="T4" fmla="*/ 1056 w 1056"/>
                <a:gd name="T5" fmla="*/ 76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800">
                  <a:moveTo>
                    <a:pt x="0" y="0"/>
                  </a:moveTo>
                  <a:cubicBezTo>
                    <a:pt x="80" y="272"/>
                    <a:pt x="160" y="544"/>
                    <a:pt x="336" y="672"/>
                  </a:cubicBezTo>
                  <a:cubicBezTo>
                    <a:pt x="512" y="800"/>
                    <a:pt x="784" y="784"/>
                    <a:pt x="1056" y="768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rgbClr val="99FF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88"/>
            <p:cNvSpPr>
              <a:spLocks/>
            </p:cNvSpPr>
            <p:nvPr/>
          </p:nvSpPr>
          <p:spPr bwMode="auto">
            <a:xfrm>
              <a:off x="3824" y="2803"/>
              <a:ext cx="304" cy="135"/>
            </a:xfrm>
            <a:custGeom>
              <a:avLst/>
              <a:gdLst>
                <a:gd name="T0" fmla="*/ 0 w 720"/>
                <a:gd name="T1" fmla="*/ 336 h 344"/>
                <a:gd name="T2" fmla="*/ 432 w 720"/>
                <a:gd name="T3" fmla="*/ 288 h 344"/>
                <a:gd name="T4" fmla="*/ 720 w 720"/>
                <a:gd name="T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344">
                  <a:moveTo>
                    <a:pt x="0" y="336"/>
                  </a:moveTo>
                  <a:cubicBezTo>
                    <a:pt x="156" y="340"/>
                    <a:pt x="312" y="344"/>
                    <a:pt x="432" y="288"/>
                  </a:cubicBezTo>
                  <a:cubicBezTo>
                    <a:pt x="552" y="232"/>
                    <a:pt x="672" y="48"/>
                    <a:pt x="720" y="0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89"/>
            <p:cNvSpPr txBox="1">
              <a:spLocks noChangeArrowheads="1"/>
            </p:cNvSpPr>
            <p:nvPr/>
          </p:nvSpPr>
          <p:spPr bwMode="auto">
            <a:xfrm>
              <a:off x="3602" y="3573"/>
              <a:ext cx="221" cy="1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3333CC"/>
                  </a:solidFill>
                  <a:latin typeface="Tahoma" charset="0"/>
                </a:rPr>
                <a:t>g6</a:t>
              </a:r>
            </a:p>
          </p:txBody>
        </p:sp>
        <p:sp>
          <p:nvSpPr>
            <p:cNvPr id="37" name="Freeform 90"/>
            <p:cNvSpPr>
              <a:spLocks/>
            </p:cNvSpPr>
            <p:nvPr/>
          </p:nvSpPr>
          <p:spPr bwMode="auto">
            <a:xfrm>
              <a:off x="3792" y="3633"/>
              <a:ext cx="378" cy="111"/>
            </a:xfrm>
            <a:custGeom>
              <a:avLst/>
              <a:gdLst>
                <a:gd name="T0" fmla="*/ 0 w 960"/>
                <a:gd name="T1" fmla="*/ 202 h 202"/>
                <a:gd name="T2" fmla="*/ 107 w 960"/>
                <a:gd name="T3" fmla="*/ 43 h 202"/>
                <a:gd name="T4" fmla="*/ 298 w 960"/>
                <a:gd name="T5" fmla="*/ 10 h 202"/>
                <a:gd name="T6" fmla="*/ 397 w 960"/>
                <a:gd name="T7" fmla="*/ 106 h 202"/>
                <a:gd name="T8" fmla="*/ 497 w 960"/>
                <a:gd name="T9" fmla="*/ 10 h 202"/>
                <a:gd name="T10" fmla="*/ 662 w 960"/>
                <a:gd name="T11" fmla="*/ 58 h 202"/>
                <a:gd name="T12" fmla="*/ 894 w 960"/>
                <a:gd name="T13" fmla="*/ 106 h 202"/>
                <a:gd name="T14" fmla="*/ 960 w 960"/>
                <a:gd name="T15" fmla="*/ 10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0" h="202">
                  <a:moveTo>
                    <a:pt x="0" y="202"/>
                  </a:moveTo>
                  <a:cubicBezTo>
                    <a:pt x="18" y="176"/>
                    <a:pt x="57" y="75"/>
                    <a:pt x="107" y="43"/>
                  </a:cubicBezTo>
                  <a:cubicBezTo>
                    <a:pt x="157" y="11"/>
                    <a:pt x="250" y="0"/>
                    <a:pt x="298" y="10"/>
                  </a:cubicBezTo>
                  <a:cubicBezTo>
                    <a:pt x="346" y="20"/>
                    <a:pt x="364" y="106"/>
                    <a:pt x="397" y="106"/>
                  </a:cubicBezTo>
                  <a:cubicBezTo>
                    <a:pt x="430" y="106"/>
                    <a:pt x="452" y="18"/>
                    <a:pt x="497" y="10"/>
                  </a:cubicBezTo>
                  <a:cubicBezTo>
                    <a:pt x="541" y="2"/>
                    <a:pt x="596" y="42"/>
                    <a:pt x="662" y="58"/>
                  </a:cubicBezTo>
                  <a:cubicBezTo>
                    <a:pt x="728" y="74"/>
                    <a:pt x="844" y="98"/>
                    <a:pt x="894" y="106"/>
                  </a:cubicBezTo>
                  <a:cubicBezTo>
                    <a:pt x="943" y="114"/>
                    <a:pt x="952" y="110"/>
                    <a:pt x="960" y="106"/>
                  </a:cubicBezTo>
                </a:path>
              </a:pathLst>
            </a:custGeom>
            <a:solidFill>
              <a:srgbClr val="FFFFCC"/>
            </a:solidFill>
            <a:ln w="28575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2093913" y="4079240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009900"/>
                </a:solidFill>
                <a:latin typeface="Tahoma" charset="0"/>
              </a:rPr>
              <a:t>Down-regulated</a:t>
            </a:r>
          </a:p>
          <a:p>
            <a:pPr algn="ctr" eaLnBrk="1" hangingPunct="1"/>
            <a:r>
              <a:rPr lang="en-US" sz="1200">
                <a:solidFill>
                  <a:srgbClr val="009900"/>
                </a:solidFill>
                <a:latin typeface="Tahoma" charset="0"/>
              </a:rPr>
              <a:t>{g1}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1308100" y="4993640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FF0000"/>
                </a:solidFill>
                <a:latin typeface="Tahoma" charset="0"/>
              </a:rPr>
              <a:t>Up-regulated</a:t>
            </a:r>
          </a:p>
          <a:p>
            <a:pPr algn="ctr" eaLnBrk="1" hangingPunct="1"/>
            <a:r>
              <a:rPr lang="en-US" sz="1200">
                <a:solidFill>
                  <a:srgbClr val="FF0000"/>
                </a:solidFill>
                <a:latin typeface="Tahoma" charset="0"/>
              </a:rPr>
              <a:t>{g2, g4}; {g3}; {g5}</a:t>
            </a:r>
          </a:p>
        </p:txBody>
      </p:sp>
      <p:sp>
        <p:nvSpPr>
          <p:cNvPr id="40" name="AutoShape 62"/>
          <p:cNvSpPr>
            <a:spLocks/>
          </p:cNvSpPr>
          <p:nvPr/>
        </p:nvSpPr>
        <p:spPr bwMode="auto">
          <a:xfrm flipH="1">
            <a:off x="3073400" y="4765040"/>
            <a:ext cx="279400" cy="1143000"/>
          </a:xfrm>
          <a:prstGeom prst="rightBrace">
            <a:avLst>
              <a:gd name="adj1" fmla="val 340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2451100" y="606044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3333CC"/>
                </a:solidFill>
                <a:latin typeface="Tahoma" charset="0"/>
              </a:rPr>
              <a:t>No change</a:t>
            </a:r>
          </a:p>
          <a:p>
            <a:pPr algn="ctr" eaLnBrk="1" hangingPunct="1"/>
            <a:r>
              <a:rPr lang="en-US" sz="1200">
                <a:solidFill>
                  <a:srgbClr val="3333CC"/>
                </a:solidFill>
                <a:latin typeface="Tahoma" charset="0"/>
              </a:rPr>
              <a:t>{g6}</a:t>
            </a:r>
          </a:p>
        </p:txBody>
      </p: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3463925" y="4031615"/>
            <a:ext cx="803275" cy="2713038"/>
            <a:chOff x="1296" y="1968"/>
            <a:chExt cx="506" cy="1709"/>
          </a:xfrm>
        </p:grpSpPr>
        <p:grpSp>
          <p:nvGrpSpPr>
            <p:cNvPr id="43" name="Group 65"/>
            <p:cNvGrpSpPr>
              <a:grpSpLocks/>
            </p:cNvGrpSpPr>
            <p:nvPr/>
          </p:nvGrpSpPr>
          <p:grpSpPr bwMode="auto">
            <a:xfrm>
              <a:off x="1302" y="1968"/>
              <a:ext cx="500" cy="1520"/>
              <a:chOff x="1302" y="1968"/>
              <a:chExt cx="500" cy="1520"/>
            </a:xfrm>
          </p:grpSpPr>
          <p:sp>
            <p:nvSpPr>
              <p:cNvPr id="45" name="Rectangle 66"/>
              <p:cNvSpPr>
                <a:spLocks noChangeArrowheads="1"/>
              </p:cNvSpPr>
              <p:nvPr/>
            </p:nvSpPr>
            <p:spPr bwMode="auto">
              <a:xfrm>
                <a:off x="1302" y="1968"/>
                <a:ext cx="500" cy="15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1362" y="2335"/>
                <a:ext cx="380" cy="314"/>
              </a:xfrm>
              <a:custGeom>
                <a:avLst/>
                <a:gdLst>
                  <a:gd name="T0" fmla="*/ 0 w 912"/>
                  <a:gd name="T1" fmla="*/ 688 h 704"/>
                  <a:gd name="T2" fmla="*/ 240 w 912"/>
                  <a:gd name="T3" fmla="*/ 16 h 704"/>
                  <a:gd name="T4" fmla="*/ 528 w 912"/>
                  <a:gd name="T5" fmla="*/ 592 h 704"/>
                  <a:gd name="T6" fmla="*/ 912 w 912"/>
                  <a:gd name="T7" fmla="*/ 688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2" h="704">
                    <a:moveTo>
                      <a:pt x="0" y="688"/>
                    </a:moveTo>
                    <a:cubicBezTo>
                      <a:pt x="76" y="360"/>
                      <a:pt x="152" y="32"/>
                      <a:pt x="240" y="16"/>
                    </a:cubicBezTo>
                    <a:cubicBezTo>
                      <a:pt x="328" y="0"/>
                      <a:pt x="416" y="480"/>
                      <a:pt x="528" y="592"/>
                    </a:cubicBezTo>
                    <a:cubicBezTo>
                      <a:pt x="640" y="704"/>
                      <a:pt x="848" y="672"/>
                      <a:pt x="912" y="688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1362" y="2378"/>
                <a:ext cx="380" cy="286"/>
              </a:xfrm>
              <a:custGeom>
                <a:avLst/>
                <a:gdLst>
                  <a:gd name="T0" fmla="*/ 0 w 912"/>
                  <a:gd name="T1" fmla="*/ 636 h 643"/>
                  <a:gd name="T2" fmla="*/ 224 w 912"/>
                  <a:gd name="T3" fmla="*/ 16 h 643"/>
                  <a:gd name="T4" fmla="*/ 528 w 912"/>
                  <a:gd name="T5" fmla="*/ 540 h 643"/>
                  <a:gd name="T6" fmla="*/ 912 w 912"/>
                  <a:gd name="T7" fmla="*/ 636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2" h="643">
                    <a:moveTo>
                      <a:pt x="0" y="636"/>
                    </a:moveTo>
                    <a:cubicBezTo>
                      <a:pt x="37" y="533"/>
                      <a:pt x="136" y="32"/>
                      <a:pt x="224" y="16"/>
                    </a:cubicBezTo>
                    <a:cubicBezTo>
                      <a:pt x="312" y="0"/>
                      <a:pt x="413" y="437"/>
                      <a:pt x="528" y="540"/>
                    </a:cubicBezTo>
                    <a:cubicBezTo>
                      <a:pt x="643" y="643"/>
                      <a:pt x="848" y="620"/>
                      <a:pt x="912" y="636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1342" y="1994"/>
                <a:ext cx="379" cy="363"/>
              </a:xfrm>
              <a:custGeom>
                <a:avLst/>
                <a:gdLst>
                  <a:gd name="T0" fmla="*/ 0 w 1056"/>
                  <a:gd name="T1" fmla="*/ 0 h 800"/>
                  <a:gd name="T2" fmla="*/ 336 w 1056"/>
                  <a:gd name="T3" fmla="*/ 672 h 800"/>
                  <a:gd name="T4" fmla="*/ 1056 w 1056"/>
                  <a:gd name="T5" fmla="*/ 768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6" h="800">
                    <a:moveTo>
                      <a:pt x="0" y="0"/>
                    </a:moveTo>
                    <a:cubicBezTo>
                      <a:pt x="80" y="272"/>
                      <a:pt x="160" y="544"/>
                      <a:pt x="336" y="672"/>
                    </a:cubicBezTo>
                    <a:cubicBezTo>
                      <a:pt x="512" y="800"/>
                      <a:pt x="784" y="784"/>
                      <a:pt x="1056" y="768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rgbClr val="99FF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1382" y="2933"/>
                <a:ext cx="380" cy="292"/>
              </a:xfrm>
              <a:custGeom>
                <a:avLst/>
                <a:gdLst>
                  <a:gd name="T0" fmla="*/ 0 w 912"/>
                  <a:gd name="T1" fmla="*/ 636 h 657"/>
                  <a:gd name="T2" fmla="*/ 226 w 912"/>
                  <a:gd name="T3" fmla="*/ 459 h 657"/>
                  <a:gd name="T4" fmla="*/ 462 w 912"/>
                  <a:gd name="T5" fmla="*/ 16 h 657"/>
                  <a:gd name="T6" fmla="*/ 651 w 912"/>
                  <a:gd name="T7" fmla="*/ 554 h 657"/>
                  <a:gd name="T8" fmla="*/ 912 w 912"/>
                  <a:gd name="T9" fmla="*/ 63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657">
                    <a:moveTo>
                      <a:pt x="0" y="636"/>
                    </a:moveTo>
                    <a:cubicBezTo>
                      <a:pt x="38" y="607"/>
                      <a:pt x="149" y="562"/>
                      <a:pt x="226" y="459"/>
                    </a:cubicBezTo>
                    <a:cubicBezTo>
                      <a:pt x="303" y="356"/>
                      <a:pt x="391" y="0"/>
                      <a:pt x="462" y="16"/>
                    </a:cubicBezTo>
                    <a:cubicBezTo>
                      <a:pt x="533" y="32"/>
                      <a:pt x="576" y="451"/>
                      <a:pt x="651" y="554"/>
                    </a:cubicBezTo>
                    <a:cubicBezTo>
                      <a:pt x="726" y="657"/>
                      <a:pt x="858" y="619"/>
                      <a:pt x="912" y="636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1342" y="3360"/>
                <a:ext cx="400" cy="90"/>
              </a:xfrm>
              <a:custGeom>
                <a:avLst/>
                <a:gdLst>
                  <a:gd name="T0" fmla="*/ 0 w 960"/>
                  <a:gd name="T1" fmla="*/ 202 h 202"/>
                  <a:gd name="T2" fmla="*/ 107 w 960"/>
                  <a:gd name="T3" fmla="*/ 43 h 202"/>
                  <a:gd name="T4" fmla="*/ 298 w 960"/>
                  <a:gd name="T5" fmla="*/ 10 h 202"/>
                  <a:gd name="T6" fmla="*/ 397 w 960"/>
                  <a:gd name="T7" fmla="*/ 106 h 202"/>
                  <a:gd name="T8" fmla="*/ 497 w 960"/>
                  <a:gd name="T9" fmla="*/ 10 h 202"/>
                  <a:gd name="T10" fmla="*/ 662 w 960"/>
                  <a:gd name="T11" fmla="*/ 58 h 202"/>
                  <a:gd name="T12" fmla="*/ 894 w 960"/>
                  <a:gd name="T13" fmla="*/ 106 h 202"/>
                  <a:gd name="T14" fmla="*/ 960 w 960"/>
                  <a:gd name="T15" fmla="*/ 10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0" h="202">
                    <a:moveTo>
                      <a:pt x="0" y="202"/>
                    </a:moveTo>
                    <a:cubicBezTo>
                      <a:pt x="18" y="176"/>
                      <a:pt x="57" y="75"/>
                      <a:pt x="107" y="43"/>
                    </a:cubicBezTo>
                    <a:cubicBezTo>
                      <a:pt x="157" y="11"/>
                      <a:pt x="250" y="0"/>
                      <a:pt x="298" y="10"/>
                    </a:cubicBezTo>
                    <a:cubicBezTo>
                      <a:pt x="346" y="20"/>
                      <a:pt x="364" y="106"/>
                      <a:pt x="397" y="106"/>
                    </a:cubicBezTo>
                    <a:cubicBezTo>
                      <a:pt x="430" y="106"/>
                      <a:pt x="452" y="18"/>
                      <a:pt x="497" y="10"/>
                    </a:cubicBezTo>
                    <a:cubicBezTo>
                      <a:pt x="541" y="2"/>
                      <a:pt x="596" y="42"/>
                      <a:pt x="662" y="58"/>
                    </a:cubicBezTo>
                    <a:cubicBezTo>
                      <a:pt x="728" y="74"/>
                      <a:pt x="844" y="98"/>
                      <a:pt x="894" y="106"/>
                    </a:cubicBezTo>
                    <a:cubicBezTo>
                      <a:pt x="943" y="114"/>
                      <a:pt x="952" y="110"/>
                      <a:pt x="960" y="106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1382" y="2699"/>
                <a:ext cx="320" cy="192"/>
              </a:xfrm>
              <a:custGeom>
                <a:avLst/>
                <a:gdLst>
                  <a:gd name="T0" fmla="*/ 0 w 720"/>
                  <a:gd name="T1" fmla="*/ 336 h 344"/>
                  <a:gd name="T2" fmla="*/ 432 w 720"/>
                  <a:gd name="T3" fmla="*/ 288 h 344"/>
                  <a:gd name="T4" fmla="*/ 720 w 720"/>
                  <a:gd name="T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344">
                    <a:moveTo>
                      <a:pt x="0" y="336"/>
                    </a:moveTo>
                    <a:cubicBezTo>
                      <a:pt x="156" y="340"/>
                      <a:pt x="312" y="344"/>
                      <a:pt x="432" y="288"/>
                    </a:cubicBezTo>
                    <a:cubicBezTo>
                      <a:pt x="552" y="232"/>
                      <a:pt x="672" y="48"/>
                      <a:pt x="720" y="0"/>
                    </a:cubicBezTo>
                  </a:path>
                </a:pathLst>
              </a:custGeom>
              <a:solidFill>
                <a:srgbClr val="FFFFCC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4" name="Text Box 73"/>
            <p:cNvSpPr txBox="1">
              <a:spLocks noChangeArrowheads="1"/>
            </p:cNvSpPr>
            <p:nvPr/>
          </p:nvSpPr>
          <p:spPr bwMode="auto">
            <a:xfrm>
              <a:off x="1296" y="3504"/>
              <a:ext cx="4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990000"/>
                  </a:solidFill>
                  <a:latin typeface="Tahoma" charset="0"/>
                </a:rPr>
                <a:t>Clusters</a:t>
              </a:r>
            </a:p>
          </p:txBody>
        </p:sp>
      </p:grp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2829560" y="2270760"/>
            <a:ext cx="4104640" cy="53013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5743" y="6073140"/>
            <a:ext cx="164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Jyotsna</a:t>
            </a:r>
            <a:r>
              <a:rPr lang="en-US" i="1" dirty="0" smtClean="0"/>
              <a:t> </a:t>
            </a:r>
            <a:r>
              <a:rPr lang="en-US" i="1" dirty="0" err="1" smtClean="0"/>
              <a:t>Kasturi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31A7-07E6-AA4C-A1B9-F2EB2AF3FE92}" type="datetime1">
              <a:rPr lang="en-US" smtClean="0"/>
              <a:t>3/16/15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5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990000"/>
                </a:solidFill>
              </a:rPr>
              <a:t>Goal</a:t>
            </a:r>
            <a:r>
              <a:rPr lang="en-US"/>
              <a:t>: Categorize or group similar data items together </a:t>
            </a:r>
          </a:p>
          <a:p>
            <a:pPr>
              <a:lnSpc>
                <a:spcPct val="80000"/>
              </a:lnSpc>
            </a:pPr>
            <a:r>
              <a:rPr lang="en-US"/>
              <a:t>Methods</a:t>
            </a:r>
          </a:p>
          <a:p>
            <a:pPr lvl="1">
              <a:lnSpc>
                <a:spcPct val="80000"/>
              </a:lnSpc>
            </a:pPr>
            <a:r>
              <a:rPr lang="en-US"/>
              <a:t>Supervised or </a:t>
            </a:r>
            <a:r>
              <a:rPr lang="en-US" b="1">
                <a:solidFill>
                  <a:srgbClr val="0000FF"/>
                </a:solidFill>
              </a:rPr>
              <a:t>Unsupervised</a:t>
            </a:r>
          </a:p>
          <a:p>
            <a:pPr lvl="2">
              <a:lnSpc>
                <a:spcPct val="80000"/>
              </a:lnSpc>
            </a:pPr>
            <a:r>
              <a:rPr lang="en-US"/>
              <a:t>Supervised: expression profiles are classified with respect to known reference profiles</a:t>
            </a:r>
          </a:p>
          <a:p>
            <a:pPr lvl="1">
              <a:lnSpc>
                <a:spcPct val="80000"/>
              </a:lnSpc>
            </a:pPr>
            <a:r>
              <a:rPr lang="en-US"/>
              <a:t>Hierarchical algorithms</a:t>
            </a:r>
          </a:p>
          <a:p>
            <a:pPr lvl="1">
              <a:lnSpc>
                <a:spcPct val="80000"/>
              </a:lnSpc>
            </a:pPr>
            <a:r>
              <a:rPr lang="en-US"/>
              <a:t>Partitional methods</a:t>
            </a:r>
          </a:p>
          <a:p>
            <a:pPr lvl="2">
              <a:lnSpc>
                <a:spcPct val="80000"/>
              </a:lnSpc>
            </a:pPr>
            <a:r>
              <a:rPr lang="en-US"/>
              <a:t>K-means, e.g.</a:t>
            </a:r>
          </a:p>
          <a:p>
            <a:pPr>
              <a:lnSpc>
                <a:spcPct val="80000"/>
              </a:lnSpc>
            </a:pPr>
            <a:r>
              <a:rPr lang="en-US"/>
              <a:t>Similarity measures</a:t>
            </a:r>
          </a:p>
          <a:p>
            <a:pPr lvl="1">
              <a:lnSpc>
                <a:spcPct val="80000"/>
              </a:lnSpc>
            </a:pPr>
            <a:r>
              <a:rPr lang="en-US"/>
              <a:t>Correlation coefficient</a:t>
            </a:r>
          </a:p>
          <a:p>
            <a:pPr lvl="1">
              <a:lnSpc>
                <a:spcPct val="80000"/>
              </a:lnSpc>
            </a:pPr>
            <a:r>
              <a:rPr lang="en-US"/>
              <a:t>Euclidean distance</a:t>
            </a:r>
          </a:p>
          <a:p>
            <a:pPr lvl="1">
              <a:lnSpc>
                <a:spcPct val="80000"/>
              </a:lnSpc>
            </a:pPr>
            <a:r>
              <a:rPr lang="en-US"/>
              <a:t>L</a:t>
            </a:r>
            <a:r>
              <a:rPr lang="en-US" baseline="-25000"/>
              <a:t>m</a:t>
            </a:r>
            <a:r>
              <a:rPr lang="en-US"/>
              <a:t> distance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B567-0587-5547-A3FB-F47C0DB6F956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09600"/>
          </a:xfrm>
          <a:ln/>
        </p:spPr>
        <p:txBody>
          <a:bodyPr/>
          <a:lstStyle/>
          <a:p>
            <a:r>
              <a:rPr lang="en-US" sz="2800"/>
              <a:t>Similarity in gene expression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Adopt a mathematical description of similarity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One of many measures of similarity: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Dot products of the two </a:t>
            </a:r>
            <a:r>
              <a:rPr lang="en-US" sz="2000" i="1" dirty="0"/>
              <a:t>T</a:t>
            </a:r>
            <a:r>
              <a:rPr lang="en-US" sz="2000" dirty="0"/>
              <a:t>-dimensional vectors representing a series of </a:t>
            </a:r>
            <a:r>
              <a:rPr lang="en-US" sz="2000" i="1" dirty="0"/>
              <a:t>T </a:t>
            </a:r>
            <a:r>
              <a:rPr lang="en-US" sz="2000" dirty="0"/>
              <a:t>measurements.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                 </a:t>
            </a:r>
            <a:r>
              <a:rPr lang="en-US" sz="2000" u="sng" dirty="0"/>
              <a:t>Expression ratio for condition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                   </a:t>
            </a:r>
            <a:r>
              <a:rPr lang="en-US" sz="2000" u="sng" dirty="0"/>
              <a:t>0		 1	</a:t>
            </a:r>
            <a:r>
              <a:rPr lang="en-US" sz="2000" u="sng" dirty="0" smtClean="0"/>
              <a:t>	 </a:t>
            </a:r>
            <a:r>
              <a:rPr lang="en-US" sz="2000" u="sng" dirty="0"/>
              <a:t>2	</a:t>
            </a:r>
            <a:r>
              <a:rPr lang="en-US" sz="2000" u="sng" dirty="0" smtClean="0"/>
              <a:t>	 </a:t>
            </a:r>
            <a:r>
              <a:rPr lang="en-US" sz="2000" u="sng" dirty="0"/>
              <a:t>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err="1"/>
              <a:t>GeneP</a:t>
            </a:r>
            <a:r>
              <a:rPr lang="en-US" sz="2000" dirty="0"/>
              <a:t>       0.1	 </a:t>
            </a:r>
            <a:r>
              <a:rPr lang="en-US" sz="2000" dirty="0" smtClean="0"/>
              <a:t>1.9</a:t>
            </a:r>
            <a:r>
              <a:rPr lang="en-US" sz="2000" dirty="0"/>
              <a:t>	</a:t>
            </a:r>
            <a:r>
              <a:rPr lang="en-US" sz="2000" dirty="0" smtClean="0"/>
              <a:t>	 </a:t>
            </a:r>
            <a:r>
              <a:rPr lang="en-US" sz="2000" dirty="0"/>
              <a:t>2.8	 </a:t>
            </a:r>
            <a:r>
              <a:rPr lang="en-US" sz="2000" dirty="0" smtClean="0"/>
              <a:t>	3.1</a:t>
            </a:r>
            <a:r>
              <a:rPr lang="en-US" sz="2000" dirty="0"/>
              <a:t>	vector </a:t>
            </a:r>
            <a:r>
              <a:rPr lang="en-US" sz="2000" i="1" dirty="0"/>
              <a:t>P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i="1" dirty="0" err="1"/>
              <a:t>GeneQ</a:t>
            </a:r>
            <a:r>
              <a:rPr lang="en-US" sz="2000" dirty="0"/>
              <a:t>        0	</a:t>
            </a:r>
            <a:r>
              <a:rPr lang="en-US" sz="2000" dirty="0" smtClean="0"/>
              <a:t>	-</a:t>
            </a:r>
            <a:r>
              <a:rPr lang="en-US" sz="2000" dirty="0"/>
              <a:t>2.0	</a:t>
            </a:r>
            <a:r>
              <a:rPr lang="en-US" sz="2000" dirty="0" smtClean="0"/>
              <a:t>	-</a:t>
            </a:r>
            <a:r>
              <a:rPr lang="en-US" sz="2000" dirty="0"/>
              <a:t>2.7	 </a:t>
            </a:r>
            <a:r>
              <a:rPr lang="en-US" sz="2000" dirty="0" smtClean="0"/>
              <a:t>      -</a:t>
            </a:r>
            <a:r>
              <a:rPr lang="en-US" sz="2000" dirty="0"/>
              <a:t>3.3	vector </a:t>
            </a:r>
            <a:r>
              <a:rPr lang="en-US" sz="2000" i="1" dirty="0"/>
              <a:t>Q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vector </a:t>
            </a:r>
            <a:r>
              <a:rPr lang="en-US" sz="2000" i="1" dirty="0"/>
              <a:t>P </a:t>
            </a:r>
            <a:r>
              <a:rPr lang="en-US" sz="3200" i="1" dirty="0">
                <a:solidFill>
                  <a:srgbClr val="0000FF"/>
                </a:solidFill>
              </a:rPr>
              <a:t>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vector </a:t>
            </a:r>
            <a:r>
              <a:rPr lang="en-US" sz="2000" i="1" dirty="0"/>
              <a:t>Q</a:t>
            </a:r>
            <a:r>
              <a:rPr lang="en-US" sz="2000" dirty="0"/>
              <a:t> = (0.1x0) + (1.9x -2.0) + (2.8x -2.7) + (3.1x -3.3)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Standard correlation coefficient fits well with co-expression.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dot product of two normalized vectors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correlation coefficient captures similarity in </a:t>
            </a:r>
            <a:r>
              <a:rPr lang="en-US" sz="2000" dirty="0" smtClean="0"/>
              <a:t>shapes </a:t>
            </a:r>
            <a:r>
              <a:rPr lang="en-US" sz="2000" dirty="0"/>
              <a:t>of two curves, but it does not emphasize the magnitude of the two series of measurements.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FAF8-102A-664B-A60C-C31EF153AD70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ln/>
        </p:spPr>
        <p:txBody>
          <a:bodyPr/>
          <a:lstStyle/>
          <a:p>
            <a:r>
              <a:rPr lang="en-US" sz="2800"/>
              <a:t> A metric for similarity in expression patterns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88925" y="1143000"/>
            <a:ext cx="8321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Helvetica" charset="0"/>
              </a:rPr>
              <a:t>Eisen et al: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>
                <a:latin typeface="Helvetica" charset="0"/>
              </a:rPr>
              <a:t>The gene similarity metric we use is a form of correlation coefficient. Let </a:t>
            </a:r>
            <a:r>
              <a:rPr lang="en-US" sz="1800" i="1">
                <a:latin typeface="Helvetica" charset="0"/>
              </a:rPr>
              <a:t>G</a:t>
            </a:r>
            <a:r>
              <a:rPr lang="en-US" sz="1800" b="1" i="1" baseline="-25000">
                <a:latin typeface="Helvetica" charset="0"/>
              </a:rPr>
              <a:t>i </a:t>
            </a:r>
            <a:r>
              <a:rPr lang="en-US" sz="1800">
                <a:latin typeface="Helvetica" charset="0"/>
              </a:rPr>
              <a:t>equal the (log-transformed) primary data for gene </a:t>
            </a:r>
            <a:r>
              <a:rPr lang="en-US" sz="1800" i="1">
                <a:latin typeface="Helvetica" charset="0"/>
              </a:rPr>
              <a:t>G </a:t>
            </a:r>
            <a:r>
              <a:rPr lang="en-US" sz="1800">
                <a:latin typeface="Helvetica" charset="0"/>
              </a:rPr>
              <a:t>in condition </a:t>
            </a:r>
            <a:r>
              <a:rPr lang="en-US" sz="1800" i="1">
                <a:latin typeface="Helvetica" charset="0"/>
              </a:rPr>
              <a:t>i</a:t>
            </a:r>
            <a:r>
              <a:rPr lang="en-US" sz="1800">
                <a:latin typeface="Helvetica" charset="0"/>
              </a:rPr>
              <a:t>. For any two genes </a:t>
            </a:r>
            <a:r>
              <a:rPr lang="en-US" sz="1800" i="1">
                <a:latin typeface="Helvetica" charset="0"/>
              </a:rPr>
              <a:t>X </a:t>
            </a:r>
            <a:r>
              <a:rPr lang="en-US" sz="1800">
                <a:latin typeface="Helvetica" charset="0"/>
              </a:rPr>
              <a:t>and </a:t>
            </a:r>
            <a:r>
              <a:rPr lang="en-US" sz="1800" i="1">
                <a:latin typeface="Helvetica" charset="0"/>
              </a:rPr>
              <a:t>Y </a:t>
            </a:r>
            <a:r>
              <a:rPr lang="en-US" sz="1800">
                <a:latin typeface="Helvetica" charset="0"/>
              </a:rPr>
              <a:t>observed over a series of </a:t>
            </a:r>
            <a:r>
              <a:rPr lang="en-US" sz="1800" i="1">
                <a:latin typeface="Helvetica" charset="0"/>
              </a:rPr>
              <a:t>T </a:t>
            </a:r>
            <a:r>
              <a:rPr lang="en-US" sz="1800">
                <a:latin typeface="Helvetica" charset="0"/>
              </a:rPr>
              <a:t>conditions, a similarity score can be computed as follows:</a:t>
            </a:r>
            <a:r>
              <a:rPr lang="ja-JP" altLang="en-US" sz="1800">
                <a:latin typeface="Arial"/>
              </a:rPr>
              <a:t>”</a:t>
            </a:r>
            <a:endParaRPr lang="en-US" sz="1600">
              <a:latin typeface="Helvetica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2725" y="4860925"/>
            <a:ext cx="87026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Helvetica" charset="0"/>
              </a:rPr>
              <a:t>If </a:t>
            </a:r>
            <a:r>
              <a:rPr lang="en-US" sz="1800" i="1">
                <a:latin typeface="Helvetica" charset="0"/>
              </a:rPr>
              <a:t>G</a:t>
            </a:r>
            <a:r>
              <a:rPr lang="en-US" sz="1800" i="1" baseline="-25000">
                <a:latin typeface="Helvetica" charset="0"/>
              </a:rPr>
              <a:t>offset</a:t>
            </a:r>
            <a:r>
              <a:rPr lang="en-US" sz="1800" i="1">
                <a:latin typeface="Helvetica" charset="0"/>
              </a:rPr>
              <a:t> </a:t>
            </a:r>
            <a:r>
              <a:rPr lang="en-US" sz="1800">
                <a:latin typeface="Helvetica" charset="0"/>
              </a:rPr>
              <a:t> =  mean of observations on </a:t>
            </a:r>
            <a:r>
              <a:rPr lang="en-US" sz="1800" i="1">
                <a:latin typeface="Helvetica" charset="0"/>
              </a:rPr>
              <a:t>G</a:t>
            </a:r>
            <a:r>
              <a:rPr lang="en-US" sz="1800">
                <a:latin typeface="Helvetica" charset="0"/>
              </a:rPr>
              <a:t>, then </a:t>
            </a:r>
          </a:p>
          <a:p>
            <a:r>
              <a:rPr lang="en-US" sz="1800">
                <a:latin typeface="Helvetica" charset="0"/>
              </a:rPr>
              <a:t>       </a:t>
            </a:r>
            <a:r>
              <a:rPr lang="en-US" sz="1800">
                <a:latin typeface="Symbol" charset="0"/>
              </a:rPr>
              <a:t>F</a:t>
            </a:r>
            <a:r>
              <a:rPr lang="en-US" sz="1800" i="1" baseline="-25000">
                <a:latin typeface="Helvetica" charset="0"/>
              </a:rPr>
              <a:t>G</a:t>
            </a:r>
            <a:r>
              <a:rPr lang="en-US" sz="1800" i="1">
                <a:latin typeface="Helvetica" charset="0"/>
              </a:rPr>
              <a:t> </a:t>
            </a:r>
            <a:r>
              <a:rPr lang="en-US" sz="1800">
                <a:latin typeface="Helvetica" charset="0"/>
              </a:rPr>
              <a:t> =  standard deviation of </a:t>
            </a:r>
            <a:r>
              <a:rPr lang="en-US" sz="1800" i="1">
                <a:latin typeface="Helvetica" charset="0"/>
              </a:rPr>
              <a:t>G</a:t>
            </a:r>
          </a:p>
          <a:p>
            <a:r>
              <a:rPr lang="en-US" sz="1800" i="1">
                <a:latin typeface="Helvetica" charset="0"/>
              </a:rPr>
              <a:t> S</a:t>
            </a:r>
            <a:r>
              <a:rPr lang="en-US" sz="1800">
                <a:latin typeface="Helvetica" charset="0"/>
              </a:rPr>
              <a:t>(</a:t>
            </a:r>
            <a:r>
              <a:rPr lang="en-US" sz="1800" i="1">
                <a:latin typeface="Helvetica" charset="0"/>
              </a:rPr>
              <a:t>X, Y</a:t>
            </a:r>
            <a:r>
              <a:rPr lang="en-US" sz="1800">
                <a:latin typeface="Helvetica" charset="0"/>
              </a:rPr>
              <a:t>) = Pearson correlation coefficient of the observations of </a:t>
            </a:r>
            <a:r>
              <a:rPr lang="en-US" sz="1800" i="1">
                <a:latin typeface="Helvetica" charset="0"/>
              </a:rPr>
              <a:t>X </a:t>
            </a:r>
            <a:r>
              <a:rPr lang="en-US" sz="1800">
                <a:latin typeface="Helvetica" charset="0"/>
              </a:rPr>
              <a:t>and </a:t>
            </a:r>
            <a:r>
              <a:rPr lang="en-US" sz="1800" i="1">
                <a:latin typeface="Helvetica" charset="0"/>
              </a:rPr>
              <a:t>Y</a:t>
            </a:r>
            <a:r>
              <a:rPr lang="en-US" sz="1800">
                <a:latin typeface="Helvetica" charset="0"/>
              </a:rPr>
              <a:t>. </a:t>
            </a:r>
          </a:p>
          <a:p>
            <a:endParaRPr lang="en-US" sz="1800">
              <a:latin typeface="Helvetica" charset="0"/>
            </a:endParaRPr>
          </a:p>
          <a:p>
            <a:r>
              <a:rPr lang="en-US" sz="1800">
                <a:latin typeface="Helvetica" charset="0"/>
              </a:rPr>
              <a:t>Often use </a:t>
            </a:r>
            <a:r>
              <a:rPr lang="en-US" sz="1800" i="1">
                <a:latin typeface="Helvetica" charset="0"/>
              </a:rPr>
              <a:t>G</a:t>
            </a:r>
            <a:r>
              <a:rPr lang="en-US" sz="1800" i="1" baseline="-25000">
                <a:latin typeface="Helvetica" charset="0"/>
              </a:rPr>
              <a:t>offset</a:t>
            </a:r>
            <a:r>
              <a:rPr lang="en-US" sz="1800" i="1">
                <a:latin typeface="Helvetica" charset="0"/>
              </a:rPr>
              <a:t> </a:t>
            </a:r>
            <a:r>
              <a:rPr lang="en-US" sz="1800">
                <a:latin typeface="Helvetica" charset="0"/>
              </a:rPr>
              <a:t>= 0 (i.e. fluorescence ratio of 1.0) for a reference state.</a:t>
            </a:r>
            <a:endParaRPr lang="en-US" sz="1600">
              <a:latin typeface="Helvetica" charset="0"/>
            </a:endParaRP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1371600" y="2438400"/>
            <a:ext cx="5740400" cy="2197100"/>
            <a:chOff x="864" y="1536"/>
            <a:chExt cx="3616" cy="1384"/>
          </a:xfrm>
        </p:grpSpPr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3616" cy="1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2112" y="1804"/>
              <a:ext cx="20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latin typeface="Helvetica" charset="0"/>
                </a:rPr>
                <a:t>T</a:t>
              </a: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2592" y="1872"/>
              <a:ext cx="10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900" b="1" i="1">
                  <a:latin typeface="Helvetica" charset="0"/>
                </a:rPr>
                <a:t>T</a:t>
              </a: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0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latin typeface="Helvetica" charset="0"/>
                </a:rPr>
                <a:t>T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2812" y="2688"/>
              <a:ext cx="10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900" b="1" i="1">
                  <a:latin typeface="Helvetica" charset="0"/>
                </a:rPr>
                <a:t>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0BCF-673B-8A4A-A584-34387EB97C07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Assays to determine the </a:t>
            </a:r>
            <a:r>
              <a:rPr lang="en-US" dirty="0" err="1" smtClean="0"/>
              <a:t>transcriptome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171363"/>
            <a:ext cx="8453120" cy="1399117"/>
          </a:xfrm>
        </p:spPr>
        <p:txBody>
          <a:bodyPr numCol="2"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Hybridize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 err="1" smtClean="0"/>
              <a:t>cDNA</a:t>
            </a:r>
            <a:r>
              <a:rPr lang="en-US" sz="2000" dirty="0" smtClean="0"/>
              <a:t> to microarrays of probes covering</a:t>
            </a:r>
          </a:p>
          <a:p>
            <a:pPr lvl="1"/>
            <a:r>
              <a:rPr lang="en-US" sz="1800" dirty="0" smtClean="0"/>
              <a:t>All protein-coding genes</a:t>
            </a:r>
          </a:p>
          <a:p>
            <a:pPr lvl="1"/>
            <a:r>
              <a:rPr lang="en-US" sz="1800" dirty="0" smtClean="0"/>
              <a:t>Almost all genomic DNA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Sequence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 err="1" smtClean="0"/>
              <a:t>cDNA</a:t>
            </a:r>
            <a:r>
              <a:rPr lang="en-US" sz="2000" dirty="0" smtClean="0"/>
              <a:t>: RNA-</a:t>
            </a:r>
            <a:r>
              <a:rPr lang="en-US" sz="2000" dirty="0" err="1" smtClean="0"/>
              <a:t>seq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5" descr="Screen shot 2011-10-02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00" y="1595120"/>
            <a:ext cx="1748759" cy="49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570480"/>
            <a:ext cx="3640738" cy="29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2880" y="5799773"/>
            <a:ext cx="45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Two </a:t>
            </a:r>
            <a:r>
              <a:rPr lang="en-US" dirty="0"/>
              <a:t>massively parallel </a:t>
            </a:r>
            <a:r>
              <a:rPr lang="en-US" dirty="0" smtClean="0"/>
              <a:t>analytical methods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8B53-2762-A14E-9099-C6CFA049581D}" type="datetime1">
              <a:rPr lang="en-US" smtClean="0"/>
              <a:t>3/16/15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9101" y="3836769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Fluorescent signal intensity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7879" y="4319203"/>
            <a:ext cx="189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RPKM = reads per </a:t>
            </a:r>
            <a:r>
              <a:rPr lang="en-US" dirty="0" err="1" smtClean="0"/>
              <a:t>kilobase</a:t>
            </a:r>
            <a:r>
              <a:rPr lang="en-US" dirty="0" smtClean="0"/>
              <a:t> of exon per million mapped reads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76600" y="4432300"/>
            <a:ext cx="381000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53200" y="4572000"/>
            <a:ext cx="508000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11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762000"/>
          </a:xfrm>
          <a:ln/>
        </p:spPr>
        <p:txBody>
          <a:bodyPr/>
          <a:lstStyle/>
          <a:p>
            <a:r>
              <a:rPr lang="en-US" sz="2800"/>
              <a:t>Value of the metric for genes with different patterns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06425" y="2590800"/>
            <a:ext cx="2292350" cy="2819400"/>
            <a:chOff x="382" y="1632"/>
            <a:chExt cx="1444" cy="1776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382" y="1632"/>
              <a:ext cx="1444" cy="1609"/>
              <a:chOff x="428" y="1488"/>
              <a:chExt cx="1444" cy="1609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960" y="1488"/>
                <a:ext cx="912" cy="1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Helvetica" charset="0"/>
                </a:endParaRPr>
              </a:p>
            </p:txBody>
          </p:sp>
          <p:sp>
            <p:nvSpPr>
              <p:cNvPr id="60422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99" y="1988"/>
                <a:ext cx="8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Helvetica" charset="0"/>
                  </a:rPr>
                  <a:t>relative expr</a:t>
                </a:r>
              </a:p>
            </p:txBody>
          </p:sp>
          <p:sp>
            <p:nvSpPr>
              <p:cNvPr id="60423" name="Text Box 7"/>
              <p:cNvSpPr txBox="1">
                <a:spLocks noChangeArrowheads="1"/>
              </p:cNvSpPr>
              <p:nvPr/>
            </p:nvSpPr>
            <p:spPr bwMode="auto">
              <a:xfrm>
                <a:off x="912" y="2880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60424" name="Text Box 8"/>
              <p:cNvSpPr txBox="1">
                <a:spLocks noChangeArrowheads="1"/>
              </p:cNvSpPr>
              <p:nvPr/>
            </p:nvSpPr>
            <p:spPr bwMode="auto">
              <a:xfrm>
                <a:off x="1138" y="2885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1</a:t>
                </a:r>
              </a:p>
            </p:txBody>
          </p:sp>
          <p:sp>
            <p:nvSpPr>
              <p:cNvPr id="60425" name="Text Box 9"/>
              <p:cNvSpPr txBox="1">
                <a:spLocks noChangeArrowheads="1"/>
              </p:cNvSpPr>
              <p:nvPr/>
            </p:nvSpPr>
            <p:spPr bwMode="auto">
              <a:xfrm>
                <a:off x="1392" y="2885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2</a:t>
                </a:r>
              </a:p>
            </p:txBody>
          </p:sp>
          <p:sp>
            <p:nvSpPr>
              <p:cNvPr id="60426" name="Text Box 10"/>
              <p:cNvSpPr txBox="1">
                <a:spLocks noChangeArrowheads="1"/>
              </p:cNvSpPr>
              <p:nvPr/>
            </p:nvSpPr>
            <p:spPr bwMode="auto">
              <a:xfrm>
                <a:off x="1632" y="2880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3</a:t>
                </a:r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 flipV="1">
                <a:off x="1055" y="1753"/>
                <a:ext cx="193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 flipV="1">
                <a:off x="1247" y="1657"/>
                <a:ext cx="24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/>
            </p:nvSpPr>
            <p:spPr bwMode="auto">
              <a:xfrm flipV="1">
                <a:off x="1487" y="1657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>
                <a:off x="1248" y="27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Line 18"/>
              <p:cNvSpPr>
                <a:spLocks noChangeShapeType="1"/>
              </p:cNvSpPr>
              <p:nvPr/>
            </p:nvSpPr>
            <p:spPr bwMode="auto">
              <a:xfrm>
                <a:off x="1247" y="2277"/>
                <a:ext cx="240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/>
            </p:nvSpPr>
            <p:spPr bwMode="auto">
              <a:xfrm flipH="1" flipV="1">
                <a:off x="1055" y="2089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>
                <a:off x="1487" y="2477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7" name="Text Box 21"/>
              <p:cNvSpPr txBox="1">
                <a:spLocks noChangeArrowheads="1"/>
              </p:cNvSpPr>
              <p:nvPr/>
            </p:nvSpPr>
            <p:spPr bwMode="auto">
              <a:xfrm>
                <a:off x="672" y="1955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/>
            </p:nvSpPr>
            <p:spPr bwMode="auto">
              <a:xfrm flipH="1">
                <a:off x="864" y="2051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9" name="Text Box 23"/>
              <p:cNvSpPr txBox="1">
                <a:spLocks noChangeArrowheads="1"/>
              </p:cNvSpPr>
              <p:nvPr/>
            </p:nvSpPr>
            <p:spPr bwMode="auto">
              <a:xfrm>
                <a:off x="623" y="1533"/>
                <a:ext cx="2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Helvetica" charset="0"/>
                  </a:rPr>
                  <a:t>+3</a:t>
                </a:r>
              </a:p>
            </p:txBody>
          </p:sp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623" y="2377"/>
                <a:ext cx="2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Helvetica" charset="0"/>
                  </a:rPr>
                  <a:t>-3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959" y="2425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 i="1">
                    <a:solidFill>
                      <a:srgbClr val="0000FF"/>
                    </a:solidFill>
                    <a:latin typeface="Helvetica" charset="0"/>
                  </a:rPr>
                  <a:t>GeneQ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959" y="1513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 i="1">
                    <a:solidFill>
                      <a:srgbClr val="FF0000"/>
                    </a:solidFill>
                    <a:latin typeface="Helvetica" charset="0"/>
                  </a:rPr>
                  <a:t>GeneP</a:t>
                </a:r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 flipH="1">
                <a:off x="863" y="16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4" name="Line 28"/>
              <p:cNvSpPr>
                <a:spLocks noChangeShapeType="1"/>
              </p:cNvSpPr>
              <p:nvPr/>
            </p:nvSpPr>
            <p:spPr bwMode="auto">
              <a:xfrm flipH="1">
                <a:off x="863" y="2473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038" y="3196"/>
              <a:ext cx="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conditions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450975" y="3324225"/>
            <a:ext cx="2395538" cy="366713"/>
            <a:chOff x="960" y="1950"/>
            <a:chExt cx="1509" cy="231"/>
          </a:xfrm>
        </p:grpSpPr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960" y="205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2006" y="1950"/>
              <a:ext cx="4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G</a:t>
              </a:r>
              <a:r>
                <a:rPr lang="en-US" sz="1800" i="1" baseline="-25000">
                  <a:latin typeface="Helvetica" charset="0"/>
                </a:rPr>
                <a:t>offset</a:t>
              </a:r>
              <a:endParaRPr lang="en-US" sz="1800" i="1">
                <a:latin typeface="Helvetica" charset="0"/>
              </a:endParaRP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1603375" y="2895600"/>
            <a:ext cx="2419350" cy="646113"/>
            <a:chOff x="1056" y="1680"/>
            <a:chExt cx="1524" cy="407"/>
          </a:xfrm>
        </p:grpSpPr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>
              <a:off x="1248" y="1776"/>
              <a:ext cx="0" cy="288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>
              <a:off x="1488" y="1680"/>
              <a:ext cx="0" cy="384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1728" y="1680"/>
              <a:ext cx="0" cy="384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Line 37"/>
            <p:cNvSpPr>
              <a:spLocks noChangeShapeType="1"/>
            </p:cNvSpPr>
            <p:nvPr/>
          </p:nvSpPr>
          <p:spPr bwMode="auto">
            <a:xfrm>
              <a:off x="1056" y="1991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1968" y="173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P</a:t>
              </a:r>
              <a:r>
                <a:rPr lang="en-US" sz="1800" i="1" baseline="-25000">
                  <a:latin typeface="Helvetica" charset="0"/>
                </a:rPr>
                <a:t>i</a:t>
              </a:r>
              <a:r>
                <a:rPr lang="en-US" sz="1800" i="1">
                  <a:latin typeface="Helvetica" charset="0"/>
                </a:rPr>
                <a:t>-P</a:t>
              </a:r>
              <a:r>
                <a:rPr lang="en-US" sz="1800" i="1" baseline="-25000">
                  <a:latin typeface="Helvetica" charset="0"/>
                </a:rPr>
                <a:t>offset</a:t>
              </a:r>
            </a:p>
          </p:txBody>
        </p:sp>
      </p:grpSp>
      <p:grpSp>
        <p:nvGrpSpPr>
          <p:cNvPr id="60455" name="Group 39"/>
          <p:cNvGrpSpPr>
            <a:grpSpLocks/>
          </p:cNvGrpSpPr>
          <p:nvPr/>
        </p:nvGrpSpPr>
        <p:grpSpPr bwMode="auto">
          <a:xfrm>
            <a:off x="1603375" y="3465513"/>
            <a:ext cx="2470150" cy="801687"/>
            <a:chOff x="1056" y="2039"/>
            <a:chExt cx="1556" cy="505"/>
          </a:xfrm>
        </p:grpSpPr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>
              <a:off x="1248" y="2064"/>
              <a:ext cx="0" cy="240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Line 41"/>
            <p:cNvSpPr>
              <a:spLocks noChangeShapeType="1"/>
            </p:cNvSpPr>
            <p:nvPr/>
          </p:nvSpPr>
          <p:spPr bwMode="auto">
            <a:xfrm>
              <a:off x="1488" y="2064"/>
              <a:ext cx="0" cy="432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Line 42"/>
            <p:cNvSpPr>
              <a:spLocks noChangeShapeType="1"/>
            </p:cNvSpPr>
            <p:nvPr/>
          </p:nvSpPr>
          <p:spPr bwMode="auto">
            <a:xfrm>
              <a:off x="1728" y="2064"/>
              <a:ext cx="0" cy="480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1056" y="2039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1968" y="2208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Q</a:t>
              </a:r>
              <a:r>
                <a:rPr lang="en-US" sz="1800" i="1" baseline="-25000">
                  <a:latin typeface="Helvetica" charset="0"/>
                </a:rPr>
                <a:t>i</a:t>
              </a:r>
              <a:r>
                <a:rPr lang="en-US" sz="1800" i="1">
                  <a:latin typeface="Helvetica" charset="0"/>
                </a:rPr>
                <a:t>-Q</a:t>
              </a:r>
              <a:r>
                <a:rPr lang="en-US" sz="1800" i="1" baseline="-25000">
                  <a:latin typeface="Helvetica" charset="0"/>
                </a:rPr>
                <a:t>offset</a:t>
              </a:r>
            </a:p>
          </p:txBody>
        </p:sp>
      </p:grp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4302125" y="2971800"/>
            <a:ext cx="454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charset="0"/>
              </a:rPr>
              <a:t>Gets larger and positive for conditions 1-3  </a:t>
            </a:r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4270375" y="3748088"/>
            <a:ext cx="4632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charset="0"/>
              </a:rPr>
              <a:t>Gets larger and negative for conditions 1-3  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3810000" y="5149850"/>
            <a:ext cx="48768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latin typeface="Helvetica" charset="0"/>
              </a:rPr>
              <a:t>S(P,Q)</a:t>
            </a:r>
            <a:r>
              <a:rPr lang="en-US" sz="2000">
                <a:latin typeface="Helvetica" charset="0"/>
              </a:rPr>
              <a:t>, the sum of the products for conditions 0-3, is a </a:t>
            </a:r>
            <a:r>
              <a:rPr lang="en-US" sz="2000" b="1">
                <a:solidFill>
                  <a:srgbClr val="FF0000"/>
                </a:solidFill>
                <a:latin typeface="Helvetica" charset="0"/>
              </a:rPr>
              <a:t>large negative</a:t>
            </a:r>
            <a:r>
              <a:rPr lang="en-US" sz="2000">
                <a:latin typeface="Helvetica" charset="0"/>
              </a:rPr>
              <a:t> value.  </a:t>
            </a:r>
          </a:p>
        </p:txBody>
      </p:sp>
      <p:grpSp>
        <p:nvGrpSpPr>
          <p:cNvPr id="60464" name="Group 48"/>
          <p:cNvGrpSpPr>
            <a:grpSpLocks/>
          </p:cNvGrpSpPr>
          <p:nvPr/>
        </p:nvGrpSpPr>
        <p:grpSpPr bwMode="auto">
          <a:xfrm>
            <a:off x="1447800" y="1219200"/>
            <a:ext cx="5740400" cy="838200"/>
            <a:chOff x="912" y="768"/>
            <a:chExt cx="3616" cy="528"/>
          </a:xfrm>
        </p:grpSpPr>
        <p:pic>
          <p:nvPicPr>
            <p:cNvPr id="60465" name="Picture 49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850"/>
            <a:stretch>
              <a:fillRect/>
            </a:stretch>
          </p:blipFill>
          <p:spPr bwMode="auto">
            <a:xfrm>
              <a:off x="912" y="768"/>
              <a:ext cx="3616" cy="528"/>
            </a:xfrm>
            <a:prstGeom prst="rect">
              <a:avLst/>
            </a:prstGeom>
            <a:noFill/>
            <a:ln w="12700">
              <a:solidFill>
                <a:srgbClr val="5857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0466" name="Text Box 50"/>
            <p:cNvSpPr txBox="1">
              <a:spLocks noChangeArrowheads="1"/>
            </p:cNvSpPr>
            <p:nvPr/>
          </p:nvSpPr>
          <p:spPr bwMode="auto">
            <a:xfrm>
              <a:off x="2160" y="1044"/>
              <a:ext cx="20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latin typeface="Helvetica" charset="0"/>
                </a:rPr>
                <a:t>T</a:t>
              </a:r>
            </a:p>
          </p:txBody>
        </p:sp>
        <p:sp>
          <p:nvSpPr>
            <p:cNvPr id="60467" name="Text Box 51"/>
            <p:cNvSpPr txBox="1">
              <a:spLocks noChangeArrowheads="1"/>
            </p:cNvSpPr>
            <p:nvPr/>
          </p:nvSpPr>
          <p:spPr bwMode="auto">
            <a:xfrm>
              <a:off x="2640" y="1112"/>
              <a:ext cx="10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900" b="1" i="1">
                  <a:latin typeface="Helvetica" charset="0"/>
                </a:rPr>
                <a:t>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2C0B-9D6B-344F-9739-28C778F98ECE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  <a:ln/>
        </p:spPr>
        <p:txBody>
          <a:bodyPr/>
          <a:lstStyle/>
          <a:p>
            <a:r>
              <a:rPr lang="en-US" sz="2800"/>
              <a:t>Value of the metric for genes with similar patterns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758825" y="2438400"/>
            <a:ext cx="2290763" cy="2774950"/>
            <a:chOff x="478" y="1536"/>
            <a:chExt cx="1443" cy="1748"/>
          </a:xfrm>
        </p:grpSpPr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1009" y="1536"/>
              <a:ext cx="912" cy="1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Helvetica" charset="0"/>
              </a:endParaRPr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 rot="-5400000">
              <a:off x="149" y="2029"/>
              <a:ext cx="8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relative expr</a:t>
              </a:r>
            </a:p>
          </p:txBody>
        </p:sp>
        <p:sp>
          <p:nvSpPr>
            <p:cNvPr id="62470" name="Text Box 6"/>
            <p:cNvSpPr txBox="1">
              <a:spLocks noChangeArrowheads="1"/>
            </p:cNvSpPr>
            <p:nvPr/>
          </p:nvSpPr>
          <p:spPr bwMode="auto">
            <a:xfrm>
              <a:off x="961" y="2928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0</a:t>
              </a: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187" y="2933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1</a:t>
              </a: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1441" y="2933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2</a:t>
              </a:r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1681" y="2928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3</a:t>
              </a: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V="1">
              <a:off x="1105" y="1920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V="1">
              <a:off x="1297" y="1776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1537" y="1776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057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1297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1537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1777" y="283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V="1">
              <a:off x="1296" y="1728"/>
              <a:ext cx="241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H="1">
              <a:off x="1104" y="1872"/>
              <a:ext cx="193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1536" y="1728"/>
              <a:ext cx="241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Text Box 20"/>
            <p:cNvSpPr txBox="1">
              <a:spLocks noChangeArrowheads="1"/>
            </p:cNvSpPr>
            <p:nvPr/>
          </p:nvSpPr>
          <p:spPr bwMode="auto">
            <a:xfrm>
              <a:off x="721" y="2003"/>
              <a:ext cx="1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0</a:t>
              </a:r>
            </a:p>
          </p:txBody>
        </p:sp>
        <p:sp>
          <p:nvSpPr>
            <p:cNvPr id="62485" name="Line 21"/>
            <p:cNvSpPr>
              <a:spLocks noChangeShapeType="1"/>
            </p:cNvSpPr>
            <p:nvPr/>
          </p:nvSpPr>
          <p:spPr bwMode="auto">
            <a:xfrm flipH="1">
              <a:off x="913" y="2099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672" y="1638"/>
              <a:ext cx="2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+3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672" y="2425"/>
              <a:ext cx="2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-3</a:t>
              </a:r>
            </a:p>
          </p:txBody>
        </p:sp>
        <p:sp>
          <p:nvSpPr>
            <p:cNvPr id="62488" name="Text Box 24"/>
            <p:cNvSpPr txBox="1">
              <a:spLocks noChangeArrowheads="1"/>
            </p:cNvSpPr>
            <p:nvPr/>
          </p:nvSpPr>
          <p:spPr bwMode="auto">
            <a:xfrm>
              <a:off x="1008" y="2112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solidFill>
                    <a:srgbClr val="0000FF"/>
                  </a:solidFill>
                  <a:latin typeface="Helvetica" charset="0"/>
                </a:rPr>
                <a:t>GeneS</a:t>
              </a:r>
            </a:p>
          </p:txBody>
        </p:sp>
        <p:sp>
          <p:nvSpPr>
            <p:cNvPr id="62489" name="Text Box 25"/>
            <p:cNvSpPr txBox="1">
              <a:spLocks noChangeArrowheads="1"/>
            </p:cNvSpPr>
            <p:nvPr/>
          </p:nvSpPr>
          <p:spPr bwMode="auto">
            <a:xfrm>
              <a:off x="1008" y="1564"/>
              <a:ext cx="6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solidFill>
                    <a:srgbClr val="FF0000"/>
                  </a:solidFill>
                  <a:latin typeface="Helvetica" charset="0"/>
                </a:rPr>
                <a:t>GeneR</a:t>
              </a:r>
            </a:p>
          </p:txBody>
        </p:sp>
        <p:sp>
          <p:nvSpPr>
            <p:cNvPr id="62490" name="Line 26"/>
            <p:cNvSpPr>
              <a:spLocks noChangeShapeType="1"/>
            </p:cNvSpPr>
            <p:nvPr/>
          </p:nvSpPr>
          <p:spPr bwMode="auto">
            <a:xfrm flipH="1">
              <a:off x="912" y="1705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27"/>
            <p:cNvSpPr>
              <a:spLocks noChangeShapeType="1"/>
            </p:cNvSpPr>
            <p:nvPr/>
          </p:nvSpPr>
          <p:spPr bwMode="auto">
            <a:xfrm flipH="1">
              <a:off x="912" y="2521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1086" y="3072"/>
              <a:ext cx="7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Helvetica" charset="0"/>
                </a:rPr>
                <a:t>conditions</a:t>
              </a:r>
            </a:p>
          </p:txBody>
        </p:sp>
      </p:grpSp>
      <p:grpSp>
        <p:nvGrpSpPr>
          <p:cNvPr id="62493" name="Group 29"/>
          <p:cNvGrpSpPr>
            <a:grpSpLocks/>
          </p:cNvGrpSpPr>
          <p:nvPr/>
        </p:nvGrpSpPr>
        <p:grpSpPr bwMode="auto">
          <a:xfrm>
            <a:off x="1752600" y="2895600"/>
            <a:ext cx="3689350" cy="457200"/>
            <a:chOff x="1104" y="1824"/>
            <a:chExt cx="2324" cy="288"/>
          </a:xfrm>
        </p:grpSpPr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>
              <a:off x="1276" y="1920"/>
              <a:ext cx="0" cy="164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>
              <a:off x="1533" y="1824"/>
              <a:ext cx="0" cy="268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>
              <a:off x="1776" y="2016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>
              <a:off x="1104" y="2016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Text Box 34"/>
            <p:cNvSpPr txBox="1">
              <a:spLocks noChangeArrowheads="1"/>
            </p:cNvSpPr>
            <p:nvPr/>
          </p:nvSpPr>
          <p:spPr bwMode="auto">
            <a:xfrm>
              <a:off x="2736" y="1824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R</a:t>
              </a:r>
              <a:r>
                <a:rPr lang="en-US" sz="1800" i="1" baseline="-25000">
                  <a:latin typeface="Helvetica" charset="0"/>
                </a:rPr>
                <a:t>i</a:t>
              </a:r>
              <a:r>
                <a:rPr lang="en-US" sz="1800" i="1">
                  <a:latin typeface="Helvetica" charset="0"/>
                </a:rPr>
                <a:t>-R</a:t>
              </a:r>
              <a:r>
                <a:rPr lang="en-US" sz="1800" i="1" baseline="-25000">
                  <a:latin typeface="Helvetica" charset="0"/>
                </a:rPr>
                <a:t>offset</a:t>
              </a:r>
            </a:p>
          </p:txBody>
        </p:sp>
      </p:grpSp>
      <p:grpSp>
        <p:nvGrpSpPr>
          <p:cNvPr id="62499" name="Group 35"/>
          <p:cNvGrpSpPr>
            <a:grpSpLocks/>
          </p:cNvGrpSpPr>
          <p:nvPr/>
        </p:nvGrpSpPr>
        <p:grpSpPr bwMode="auto">
          <a:xfrm>
            <a:off x="1752600" y="2743200"/>
            <a:ext cx="3689350" cy="1204913"/>
            <a:chOff x="1104" y="1728"/>
            <a:chExt cx="2324" cy="759"/>
          </a:xfrm>
        </p:grpSpPr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>
              <a:off x="1276" y="1872"/>
              <a:ext cx="0" cy="200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>
              <a:off x="1536" y="1728"/>
              <a:ext cx="0" cy="33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Line 38"/>
            <p:cNvSpPr>
              <a:spLocks noChangeShapeType="1"/>
            </p:cNvSpPr>
            <p:nvPr/>
          </p:nvSpPr>
          <p:spPr bwMode="auto">
            <a:xfrm>
              <a:off x="1776" y="2016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Line 39"/>
            <p:cNvSpPr>
              <a:spLocks noChangeShapeType="1"/>
            </p:cNvSpPr>
            <p:nvPr/>
          </p:nvSpPr>
          <p:spPr bwMode="auto">
            <a:xfrm>
              <a:off x="1104" y="2016"/>
              <a:ext cx="0" cy="96"/>
            </a:xfrm>
            <a:prstGeom prst="line">
              <a:avLst/>
            </a:prstGeom>
            <a:noFill/>
            <a:ln w="12700">
              <a:solidFill>
                <a:srgbClr val="58575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Text Box 40"/>
            <p:cNvSpPr txBox="1">
              <a:spLocks noChangeArrowheads="1"/>
            </p:cNvSpPr>
            <p:nvPr/>
          </p:nvSpPr>
          <p:spPr bwMode="auto">
            <a:xfrm>
              <a:off x="2784" y="2256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S</a:t>
              </a:r>
              <a:r>
                <a:rPr lang="en-US" sz="1800" i="1" baseline="-25000">
                  <a:latin typeface="Helvetica" charset="0"/>
                </a:rPr>
                <a:t>i</a:t>
              </a:r>
              <a:r>
                <a:rPr lang="en-US" sz="1800" i="1">
                  <a:latin typeface="Helvetica" charset="0"/>
                </a:rPr>
                <a:t>-S</a:t>
              </a:r>
              <a:r>
                <a:rPr lang="en-US" sz="1800" i="1" baseline="-25000">
                  <a:latin typeface="Helvetica" charset="0"/>
                </a:rPr>
                <a:t>offset</a:t>
              </a:r>
            </a:p>
          </p:txBody>
        </p:sp>
      </p:grp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5638800" y="2514600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Helvetica" charset="0"/>
              </a:rPr>
              <a:t>Gets larger and positive for conditions 1 and 2, smaller for condition 3  </a:t>
            </a:r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5683250" y="3657600"/>
            <a:ext cx="300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Helvetica" charset="0"/>
              </a:rPr>
              <a:t>Gets larger and positive for conditions 1 and 2, smaller for condition 3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3581400" y="5105400"/>
            <a:ext cx="48768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latin typeface="Helvetica" charset="0"/>
              </a:rPr>
              <a:t>S(R,S)</a:t>
            </a:r>
            <a:r>
              <a:rPr lang="en-US" sz="2000">
                <a:latin typeface="Helvetica" charset="0"/>
              </a:rPr>
              <a:t>, the sum of the products for conditions 0-3, is a </a:t>
            </a:r>
            <a:r>
              <a:rPr lang="en-US" sz="2000" b="1">
                <a:solidFill>
                  <a:srgbClr val="0000FF"/>
                </a:solidFill>
                <a:latin typeface="Helvetica" charset="0"/>
              </a:rPr>
              <a:t>large positive</a:t>
            </a:r>
            <a:r>
              <a:rPr lang="en-US" sz="2000">
                <a:latin typeface="Helvetica" charset="0"/>
              </a:rPr>
              <a:t> value.  </a:t>
            </a:r>
          </a:p>
        </p:txBody>
      </p:sp>
      <p:grpSp>
        <p:nvGrpSpPr>
          <p:cNvPr id="62508" name="Group 44"/>
          <p:cNvGrpSpPr>
            <a:grpSpLocks/>
          </p:cNvGrpSpPr>
          <p:nvPr/>
        </p:nvGrpSpPr>
        <p:grpSpPr bwMode="auto">
          <a:xfrm>
            <a:off x="1600200" y="3124200"/>
            <a:ext cx="2395538" cy="366713"/>
            <a:chOff x="960" y="1950"/>
            <a:chExt cx="1509" cy="231"/>
          </a:xfrm>
        </p:grpSpPr>
        <p:sp>
          <p:nvSpPr>
            <p:cNvPr id="62509" name="Line 45"/>
            <p:cNvSpPr>
              <a:spLocks noChangeShapeType="1"/>
            </p:cNvSpPr>
            <p:nvPr/>
          </p:nvSpPr>
          <p:spPr bwMode="auto">
            <a:xfrm>
              <a:off x="960" y="205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Text Box 46"/>
            <p:cNvSpPr txBox="1">
              <a:spLocks noChangeArrowheads="1"/>
            </p:cNvSpPr>
            <p:nvPr/>
          </p:nvSpPr>
          <p:spPr bwMode="auto">
            <a:xfrm>
              <a:off x="2006" y="1950"/>
              <a:ext cx="4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Helvetica" charset="0"/>
                </a:rPr>
                <a:t>G</a:t>
              </a:r>
              <a:r>
                <a:rPr lang="en-US" sz="1800" i="1" baseline="-25000">
                  <a:latin typeface="Helvetica" charset="0"/>
                </a:rPr>
                <a:t>offset</a:t>
              </a:r>
              <a:endParaRPr lang="en-US" sz="1800" i="1">
                <a:latin typeface="Helvetica" charset="0"/>
              </a:endParaRPr>
            </a:p>
          </p:txBody>
        </p:sp>
      </p:grpSp>
      <p:grpSp>
        <p:nvGrpSpPr>
          <p:cNvPr id="62511" name="Group 47"/>
          <p:cNvGrpSpPr>
            <a:grpSpLocks/>
          </p:cNvGrpSpPr>
          <p:nvPr/>
        </p:nvGrpSpPr>
        <p:grpSpPr bwMode="auto">
          <a:xfrm>
            <a:off x="1651000" y="1371600"/>
            <a:ext cx="5740400" cy="838200"/>
            <a:chOff x="1040" y="864"/>
            <a:chExt cx="3616" cy="528"/>
          </a:xfrm>
        </p:grpSpPr>
        <p:pic>
          <p:nvPicPr>
            <p:cNvPr id="62512" name="Picture 48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850"/>
            <a:stretch>
              <a:fillRect/>
            </a:stretch>
          </p:blipFill>
          <p:spPr bwMode="auto">
            <a:xfrm>
              <a:off x="1040" y="864"/>
              <a:ext cx="3616" cy="528"/>
            </a:xfrm>
            <a:prstGeom prst="rect">
              <a:avLst/>
            </a:prstGeom>
            <a:noFill/>
            <a:ln w="12700">
              <a:solidFill>
                <a:srgbClr val="5857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2513" name="Text Box 49"/>
            <p:cNvSpPr txBox="1">
              <a:spLocks noChangeArrowheads="1"/>
            </p:cNvSpPr>
            <p:nvPr/>
          </p:nvSpPr>
          <p:spPr bwMode="auto">
            <a:xfrm>
              <a:off x="2290" y="1132"/>
              <a:ext cx="20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>
                  <a:latin typeface="Helvetica" charset="0"/>
                </a:rPr>
                <a:t>T</a:t>
              </a:r>
            </a:p>
          </p:txBody>
        </p:sp>
        <p:sp>
          <p:nvSpPr>
            <p:cNvPr id="62514" name="Text Box 50"/>
            <p:cNvSpPr txBox="1">
              <a:spLocks noChangeArrowheads="1"/>
            </p:cNvSpPr>
            <p:nvPr/>
          </p:nvSpPr>
          <p:spPr bwMode="auto">
            <a:xfrm>
              <a:off x="2770" y="1200"/>
              <a:ext cx="10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900" b="1" i="1">
                  <a:latin typeface="Helvetica" charset="0"/>
                </a:rPr>
                <a:t>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833F-891F-F442-A58E-502B273B5A89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3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/>
        </p:spPr>
        <p:txBody>
          <a:bodyPr/>
          <a:lstStyle/>
          <a:p>
            <a:r>
              <a:rPr lang="en-US" sz="2800"/>
              <a:t>Hierarchical clustering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Compute a matrix of all pairwise distances </a:t>
            </a:r>
            <a:r>
              <a:rPr lang="en-US" sz="1800" i="1" dirty="0"/>
              <a:t>S(X,Y)</a:t>
            </a:r>
            <a:r>
              <a:rPr lang="en-US" sz="1800" dirty="0"/>
              <a:t> for the </a:t>
            </a:r>
            <a:r>
              <a:rPr lang="en-US" sz="1800" i="1" dirty="0"/>
              <a:t>N</a:t>
            </a:r>
            <a:r>
              <a:rPr lang="en-US" sz="1800" dirty="0"/>
              <a:t> genes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i="1" dirty="0"/>
              <a:t>	</a:t>
            </a:r>
            <a:r>
              <a:rPr lang="en-US" sz="1800" b="1" i="1" dirty="0"/>
              <a:t>	</a:t>
            </a:r>
            <a:r>
              <a:rPr lang="en-US" sz="1800" b="1" i="1" dirty="0" smtClean="0"/>
              <a:t>	Q</a:t>
            </a:r>
            <a:r>
              <a:rPr lang="en-US" sz="1800" b="1" dirty="0"/>
              <a:t>	</a:t>
            </a:r>
            <a:r>
              <a:rPr lang="en-US" sz="1800" b="1" i="1" dirty="0"/>
              <a:t>R</a:t>
            </a:r>
            <a:r>
              <a:rPr lang="en-US" sz="1800" b="1" dirty="0"/>
              <a:t>	</a:t>
            </a:r>
            <a:r>
              <a:rPr lang="en-US" sz="1800" b="1" i="1" dirty="0"/>
              <a:t>S	…</a:t>
            </a:r>
            <a:endParaRPr lang="en-US" sz="1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/>
              <a:t>	P</a:t>
            </a:r>
            <a:r>
              <a:rPr lang="en-US" sz="1800" b="1" dirty="0"/>
              <a:t>	</a:t>
            </a:r>
            <a:r>
              <a:rPr lang="en-US" sz="1800" b="1" dirty="0" smtClean="0"/>
              <a:t>-</a:t>
            </a:r>
            <a:r>
              <a:rPr lang="en-US" sz="1800" b="1" dirty="0"/>
              <a:t>11	 1	 1	</a:t>
            </a:r>
            <a:endParaRPr lang="en-US" sz="18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/>
              <a:t>	Q</a:t>
            </a:r>
            <a:r>
              <a:rPr lang="en-US" sz="1800" b="1" dirty="0"/>
              <a:t>	</a:t>
            </a:r>
            <a:r>
              <a:rPr lang="en-US" sz="1800" b="1" dirty="0" smtClean="0"/>
              <a:t>	-</a:t>
            </a:r>
            <a:r>
              <a:rPr lang="en-US" sz="1800" b="1" dirty="0"/>
              <a:t>8	-9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/>
              <a:t>	</a:t>
            </a:r>
            <a:r>
              <a:rPr lang="en-US" sz="1800" b="1" i="1" dirty="0"/>
              <a:t>R</a:t>
            </a:r>
            <a:r>
              <a:rPr lang="en-US" sz="1800" b="1" dirty="0"/>
              <a:t>			 4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Find the highest value (the most similar pair).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Create a node by joining these two genes. Then compute an expression profile for that node by averaging the observed expression values for the two genes.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Update the similarity matrix with the new node replacing the two genes.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Repeat the process </a:t>
            </a:r>
            <a:r>
              <a:rPr lang="en-US" sz="1800" i="1" dirty="0"/>
              <a:t>N</a:t>
            </a:r>
            <a:r>
              <a:rPr lang="en-US" sz="1800" dirty="0"/>
              <a:t>-1 times until only one gene is left.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 each iteration, the expression profile for the new node is an average of the values, weighted by the number of genes in the previous nodes.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Method is based on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pairwise average-linkage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(</a:t>
            </a:r>
            <a:r>
              <a:rPr lang="en-US" sz="1800" dirty="0" err="1"/>
              <a:t>Sokal</a:t>
            </a:r>
            <a:r>
              <a:rPr lang="en-US" sz="1800" dirty="0"/>
              <a:t> and Michener, 1958) or </a:t>
            </a:r>
            <a:r>
              <a:rPr lang="en-US" sz="1800" dirty="0" err="1"/>
              <a:t>Unweighted</a:t>
            </a:r>
            <a:r>
              <a:rPr lang="en-US" sz="1800" dirty="0"/>
              <a:t> Pair Group Method with Arithmetic Mean (UPGMA)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Generates a </a:t>
            </a:r>
            <a:r>
              <a:rPr lang="en-US" sz="1800" dirty="0" err="1"/>
              <a:t>dendrogram</a:t>
            </a:r>
            <a:r>
              <a:rPr lang="en-US" sz="1800" dirty="0"/>
              <a:t> that links all the elements (gene expression profiles) into a single tree. Genes with similar expression patterns are close in the tree.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5562600" y="1600200"/>
            <a:ext cx="2976563" cy="1741488"/>
            <a:chOff x="3647" y="912"/>
            <a:chExt cx="1875" cy="1097"/>
          </a:xfrm>
        </p:grpSpPr>
        <p:grpSp>
          <p:nvGrpSpPr>
            <p:cNvPr id="64517" name="Group 5"/>
            <p:cNvGrpSpPr>
              <a:grpSpLocks noChangeAspect="1"/>
            </p:cNvGrpSpPr>
            <p:nvPr/>
          </p:nvGrpSpPr>
          <p:grpSpPr bwMode="auto">
            <a:xfrm>
              <a:off x="4512" y="912"/>
              <a:ext cx="1010" cy="1093"/>
              <a:chOff x="538" y="1536"/>
              <a:chExt cx="1383" cy="1867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1009" y="1536"/>
                <a:ext cx="912" cy="1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>
                  <a:latin typeface="Helvetica" charset="0"/>
                </a:endParaRPr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142" y="1956"/>
                <a:ext cx="100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Helvetica" charset="0"/>
                  </a:rPr>
                  <a:t>relative expr</a:t>
                </a:r>
              </a:p>
            </p:txBody>
          </p:sp>
          <p:sp>
            <p:nvSpPr>
              <p:cNvPr id="64520" name="Text Box 8"/>
              <p:cNvSpPr txBox="1">
                <a:spLocks noChangeArrowheads="1"/>
              </p:cNvSpPr>
              <p:nvPr/>
            </p:nvSpPr>
            <p:spPr bwMode="auto">
              <a:xfrm>
                <a:off x="925" y="2928"/>
                <a:ext cx="18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64521" name="Text Box 9"/>
              <p:cNvSpPr txBox="1">
                <a:spLocks noChangeArrowheads="1"/>
              </p:cNvSpPr>
              <p:nvPr/>
            </p:nvSpPr>
            <p:spPr bwMode="auto">
              <a:xfrm>
                <a:off x="1152" y="2933"/>
                <a:ext cx="18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Helvetica" charset="0"/>
                  </a:rPr>
                  <a:t>1</a:t>
                </a:r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1406" y="2933"/>
                <a:ext cx="18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Helvetica" charset="0"/>
                  </a:rPr>
                  <a:t>2</a:t>
                </a:r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1646" y="2928"/>
                <a:ext cx="18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Helvetica" charset="0"/>
                  </a:rPr>
                  <a:t>3</a:t>
                </a:r>
              </a:p>
            </p:txBody>
          </p:sp>
          <p:sp>
            <p:nvSpPr>
              <p:cNvPr id="64524" name="Line 12"/>
              <p:cNvSpPr>
                <a:spLocks noChangeShapeType="1"/>
              </p:cNvSpPr>
              <p:nvPr/>
            </p:nvSpPr>
            <p:spPr bwMode="auto">
              <a:xfrm flipV="1">
                <a:off x="1105" y="1920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 flipV="1">
                <a:off x="1297" y="1776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6" name="Line 14"/>
              <p:cNvSpPr>
                <a:spLocks noChangeShapeType="1"/>
              </p:cNvSpPr>
              <p:nvPr/>
            </p:nvSpPr>
            <p:spPr bwMode="auto">
              <a:xfrm>
                <a:off x="1537" y="1776"/>
                <a:ext cx="240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Line 15"/>
              <p:cNvSpPr>
                <a:spLocks noChangeShapeType="1"/>
              </p:cNvSpPr>
              <p:nvPr/>
            </p:nvSpPr>
            <p:spPr bwMode="auto">
              <a:xfrm>
                <a:off x="1057" y="283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1297" y="283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9" name="Line 17"/>
              <p:cNvSpPr>
                <a:spLocks noChangeShapeType="1"/>
              </p:cNvSpPr>
              <p:nvPr/>
            </p:nvSpPr>
            <p:spPr bwMode="auto">
              <a:xfrm>
                <a:off x="1537" y="283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Line 18"/>
              <p:cNvSpPr>
                <a:spLocks noChangeShapeType="1"/>
              </p:cNvSpPr>
              <p:nvPr/>
            </p:nvSpPr>
            <p:spPr bwMode="auto">
              <a:xfrm>
                <a:off x="1777" y="283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 flipV="1">
                <a:off x="1296" y="1728"/>
                <a:ext cx="241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2" name="Line 20"/>
              <p:cNvSpPr>
                <a:spLocks noChangeShapeType="1"/>
              </p:cNvSpPr>
              <p:nvPr/>
            </p:nvSpPr>
            <p:spPr bwMode="auto">
              <a:xfrm flipH="1">
                <a:off x="1104" y="1872"/>
                <a:ext cx="193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3" name="Line 21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241" cy="3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Text Box 22"/>
              <p:cNvSpPr txBox="1">
                <a:spLocks noChangeArrowheads="1"/>
              </p:cNvSpPr>
              <p:nvPr/>
            </p:nvSpPr>
            <p:spPr bwMode="auto">
              <a:xfrm>
                <a:off x="700" y="2004"/>
                <a:ext cx="18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Helvetica" charset="0"/>
                  </a:rPr>
                  <a:t>0</a:t>
                </a:r>
              </a:p>
            </p:txBody>
          </p:sp>
          <p:sp>
            <p:nvSpPr>
              <p:cNvPr id="64535" name="Line 23"/>
              <p:cNvSpPr>
                <a:spLocks noChangeShapeType="1"/>
              </p:cNvSpPr>
              <p:nvPr/>
            </p:nvSpPr>
            <p:spPr bwMode="auto">
              <a:xfrm flipH="1">
                <a:off x="913" y="209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Text Box 24"/>
              <p:cNvSpPr txBox="1">
                <a:spLocks noChangeArrowheads="1"/>
              </p:cNvSpPr>
              <p:nvPr/>
            </p:nvSpPr>
            <p:spPr bwMode="auto">
              <a:xfrm>
                <a:off x="672" y="1707"/>
                <a:ext cx="28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Helvetica" charset="0"/>
                  </a:rPr>
                  <a:t>+3</a:t>
                </a:r>
              </a:p>
            </p:txBody>
          </p:sp>
          <p:sp>
            <p:nvSpPr>
              <p:cNvPr id="64537" name="Text Box 25"/>
              <p:cNvSpPr txBox="1">
                <a:spLocks noChangeArrowheads="1"/>
              </p:cNvSpPr>
              <p:nvPr/>
            </p:nvSpPr>
            <p:spPr bwMode="auto">
              <a:xfrm>
                <a:off x="672" y="2494"/>
                <a:ext cx="25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Helvetica" charset="0"/>
                  </a:rPr>
                  <a:t>-3</a:t>
                </a:r>
              </a:p>
            </p:txBody>
          </p:sp>
          <p:sp>
            <p:nvSpPr>
              <p:cNvPr id="64538" name="Text Box 26"/>
              <p:cNvSpPr txBox="1">
                <a:spLocks noChangeArrowheads="1"/>
              </p:cNvSpPr>
              <p:nvPr/>
            </p:nvSpPr>
            <p:spPr bwMode="auto">
              <a:xfrm>
                <a:off x="1008" y="2113"/>
                <a:ext cx="62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000" b="1" i="1">
                    <a:solidFill>
                      <a:srgbClr val="0000FF"/>
                    </a:solidFill>
                    <a:latin typeface="Helvetica" charset="0"/>
                  </a:rPr>
                  <a:t>GeneS</a:t>
                </a:r>
              </a:p>
            </p:txBody>
          </p:sp>
          <p:sp>
            <p:nvSpPr>
              <p:cNvPr id="64539" name="Text Box 27"/>
              <p:cNvSpPr txBox="1">
                <a:spLocks noChangeArrowheads="1"/>
              </p:cNvSpPr>
              <p:nvPr/>
            </p:nvSpPr>
            <p:spPr bwMode="auto">
              <a:xfrm>
                <a:off x="1008" y="1565"/>
                <a:ext cx="62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000" b="1" i="1">
                    <a:solidFill>
                      <a:srgbClr val="FF0000"/>
                    </a:solidFill>
                    <a:latin typeface="Helvetica" charset="0"/>
                  </a:rPr>
                  <a:t>GeneR</a:t>
                </a:r>
              </a:p>
            </p:txBody>
          </p:sp>
          <p:sp>
            <p:nvSpPr>
              <p:cNvPr id="64540" name="Line 28"/>
              <p:cNvSpPr>
                <a:spLocks noChangeShapeType="1"/>
              </p:cNvSpPr>
              <p:nvPr/>
            </p:nvSpPr>
            <p:spPr bwMode="auto">
              <a:xfrm flipH="1">
                <a:off x="912" y="1705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Line 29"/>
              <p:cNvSpPr>
                <a:spLocks noChangeShapeType="1"/>
              </p:cNvSpPr>
              <p:nvPr/>
            </p:nvSpPr>
            <p:spPr bwMode="auto">
              <a:xfrm flipH="1">
                <a:off x="912" y="2521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Text Box 30"/>
              <p:cNvSpPr txBox="1">
                <a:spLocks noChangeArrowheads="1"/>
              </p:cNvSpPr>
              <p:nvPr/>
            </p:nvSpPr>
            <p:spPr bwMode="auto">
              <a:xfrm>
                <a:off x="1087" y="3140"/>
                <a:ext cx="71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Helvetica" charset="0"/>
                  </a:rPr>
                  <a:t>conditions</a:t>
                </a:r>
              </a:p>
            </p:txBody>
          </p:sp>
        </p:grpSp>
        <p:grpSp>
          <p:nvGrpSpPr>
            <p:cNvPr id="64543" name="Group 31"/>
            <p:cNvGrpSpPr>
              <a:grpSpLocks/>
            </p:cNvGrpSpPr>
            <p:nvPr/>
          </p:nvGrpSpPr>
          <p:grpSpPr bwMode="auto">
            <a:xfrm>
              <a:off x="3647" y="923"/>
              <a:ext cx="1106" cy="1086"/>
              <a:chOff x="439" y="1627"/>
              <a:chExt cx="1387" cy="1895"/>
            </a:xfrm>
          </p:grpSpPr>
          <p:grpSp>
            <p:nvGrpSpPr>
              <p:cNvPr id="64544" name="Group 32"/>
              <p:cNvGrpSpPr>
                <a:grpSpLocks/>
              </p:cNvGrpSpPr>
              <p:nvPr/>
            </p:nvGrpSpPr>
            <p:grpSpPr bwMode="auto">
              <a:xfrm>
                <a:off x="439" y="1627"/>
                <a:ext cx="1387" cy="1673"/>
                <a:chOff x="485" y="1483"/>
                <a:chExt cx="1387" cy="1673"/>
              </a:xfrm>
            </p:grpSpPr>
            <p:sp>
              <p:nvSpPr>
                <p:cNvPr id="64545" name="Rectangle 33"/>
                <p:cNvSpPr>
                  <a:spLocks noChangeArrowheads="1"/>
                </p:cNvSpPr>
                <p:nvPr/>
              </p:nvSpPr>
              <p:spPr bwMode="auto">
                <a:xfrm>
                  <a:off x="960" y="1488"/>
                  <a:ext cx="912" cy="12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400" b="1">
                    <a:latin typeface="Helvetica" charset="0"/>
                  </a:endParaRPr>
                </a:p>
              </p:txBody>
            </p:sp>
            <p:sp>
              <p:nvSpPr>
                <p:cNvPr id="64546" name="Text Box 3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70" y="1898"/>
                  <a:ext cx="1024" cy="1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>
                      <a:latin typeface="Helvetica" charset="0"/>
                    </a:rPr>
                    <a:t>relative expr</a:t>
                  </a:r>
                </a:p>
              </p:txBody>
            </p:sp>
            <p:sp>
              <p:nvSpPr>
                <p:cNvPr id="6454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67" y="2879"/>
                  <a:ext cx="200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>
                      <a:latin typeface="Helvetica" charset="0"/>
                    </a:rPr>
                    <a:t>0</a:t>
                  </a:r>
                </a:p>
              </p:txBody>
            </p:sp>
            <p:sp>
              <p:nvSpPr>
                <p:cNvPr id="6454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95" y="2886"/>
                  <a:ext cx="200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>
                      <a:latin typeface="Helvetica" charset="0"/>
                    </a:rPr>
                    <a:t>1</a:t>
                  </a:r>
                </a:p>
              </p:txBody>
            </p:sp>
            <p:sp>
              <p:nvSpPr>
                <p:cNvPr id="645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348" y="2888"/>
                  <a:ext cx="199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>
                      <a:latin typeface="Helvetica" charset="0"/>
                    </a:rPr>
                    <a:t>2</a:t>
                  </a:r>
                </a:p>
              </p:txBody>
            </p:sp>
            <p:sp>
              <p:nvSpPr>
                <p:cNvPr id="645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588" y="2879"/>
                  <a:ext cx="197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>
                      <a:latin typeface="Helvetica" charset="0"/>
                    </a:rPr>
                    <a:t>3</a:t>
                  </a:r>
                </a:p>
              </p:txBody>
            </p:sp>
            <p:sp>
              <p:nvSpPr>
                <p:cNvPr id="6455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055" y="1753"/>
                  <a:ext cx="193" cy="28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247" y="1657"/>
                  <a:ext cx="240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87" y="1657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4" name="Line 42"/>
                <p:cNvSpPr>
                  <a:spLocks noChangeShapeType="1"/>
                </p:cNvSpPr>
                <p:nvPr/>
              </p:nvSpPr>
              <p:spPr bwMode="auto">
                <a:xfrm>
                  <a:off x="1008" y="27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5" name="Line 43"/>
                <p:cNvSpPr>
                  <a:spLocks noChangeShapeType="1"/>
                </p:cNvSpPr>
                <p:nvPr/>
              </p:nvSpPr>
              <p:spPr bwMode="auto">
                <a:xfrm>
                  <a:off x="1248" y="27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6" name="Line 44"/>
                <p:cNvSpPr>
                  <a:spLocks noChangeShapeType="1"/>
                </p:cNvSpPr>
                <p:nvPr/>
              </p:nvSpPr>
              <p:spPr bwMode="auto">
                <a:xfrm>
                  <a:off x="1488" y="27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7" name="Line 45"/>
                <p:cNvSpPr>
                  <a:spLocks noChangeShapeType="1"/>
                </p:cNvSpPr>
                <p:nvPr/>
              </p:nvSpPr>
              <p:spPr bwMode="auto">
                <a:xfrm>
                  <a:off x="1728" y="278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8" name="Line 46"/>
                <p:cNvSpPr>
                  <a:spLocks noChangeShapeType="1"/>
                </p:cNvSpPr>
                <p:nvPr/>
              </p:nvSpPr>
              <p:spPr bwMode="auto">
                <a:xfrm>
                  <a:off x="1247" y="2277"/>
                  <a:ext cx="240" cy="19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59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1055" y="2089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0" name="Line 48"/>
                <p:cNvSpPr>
                  <a:spLocks noChangeShapeType="1"/>
                </p:cNvSpPr>
                <p:nvPr/>
              </p:nvSpPr>
              <p:spPr bwMode="auto">
                <a:xfrm>
                  <a:off x="1487" y="2477"/>
                  <a:ext cx="288" cy="9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43" y="1954"/>
                  <a:ext cx="199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b="1">
                      <a:latin typeface="Helvetica" charset="0"/>
                    </a:rPr>
                    <a:t>0</a:t>
                  </a:r>
                </a:p>
              </p:txBody>
            </p:sp>
            <p:sp>
              <p:nvSpPr>
                <p:cNvPr id="6456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2051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20" y="1591"/>
                  <a:ext cx="260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>
                      <a:latin typeface="Helvetica" charset="0"/>
                    </a:rPr>
                    <a:t>+3</a:t>
                  </a:r>
                </a:p>
              </p:txBody>
            </p:sp>
            <p:sp>
              <p:nvSpPr>
                <p:cNvPr id="6456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20" y="2436"/>
                  <a:ext cx="235" cy="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>
                      <a:latin typeface="Helvetica" charset="0"/>
                    </a:rPr>
                    <a:t>-3</a:t>
                  </a:r>
                </a:p>
              </p:txBody>
            </p:sp>
            <p:sp>
              <p:nvSpPr>
                <p:cNvPr id="6456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57" y="2427"/>
                  <a:ext cx="626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000" b="1" i="1">
                      <a:solidFill>
                        <a:srgbClr val="0000FF"/>
                      </a:solidFill>
                      <a:latin typeface="Helvetica" charset="0"/>
                    </a:rPr>
                    <a:t>GeneQ</a:t>
                  </a:r>
                </a:p>
              </p:txBody>
            </p:sp>
            <p:sp>
              <p:nvSpPr>
                <p:cNvPr id="6456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57" y="1516"/>
                  <a:ext cx="529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000" b="1" i="1">
                      <a:solidFill>
                        <a:srgbClr val="FF0000"/>
                      </a:solidFill>
                      <a:latin typeface="Helvetica" charset="0"/>
                    </a:rPr>
                    <a:t>GeneP</a:t>
                  </a:r>
                </a:p>
              </p:txBody>
            </p:sp>
            <p:sp>
              <p:nvSpPr>
                <p:cNvPr id="6456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63" y="16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863" y="2473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69" name="Text Box 57"/>
              <p:cNvSpPr txBox="1">
                <a:spLocks noChangeArrowheads="1"/>
              </p:cNvSpPr>
              <p:nvPr/>
            </p:nvSpPr>
            <p:spPr bwMode="auto">
              <a:xfrm>
                <a:off x="1038" y="3253"/>
                <a:ext cx="65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latin typeface="Helvetica" charset="0"/>
                  </a:rPr>
                  <a:t>conditions</a:t>
                </a: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2011-8AD4-8E4F-BCB3-D6D5D8799EC7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ln/>
        </p:spPr>
        <p:txBody>
          <a:bodyPr/>
          <a:lstStyle/>
          <a:p>
            <a:r>
              <a:rPr lang="en-US" sz="2800"/>
              <a:t>Different methods of linking clusters</a:t>
            </a:r>
          </a:p>
        </p:txBody>
      </p:sp>
      <p:sp>
        <p:nvSpPr>
          <p:cNvPr id="127074" name="Text Box 98"/>
          <p:cNvSpPr txBox="1">
            <a:spLocks noChangeArrowheads="1"/>
          </p:cNvSpPr>
          <p:nvPr/>
        </p:nvSpPr>
        <p:spPr bwMode="auto">
          <a:xfrm>
            <a:off x="136525" y="6019800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GEO GDS2342: Diaz-Blanco E, </a:t>
            </a:r>
            <a:r>
              <a:rPr lang="en-US" sz="1200" dirty="0" err="1"/>
              <a:t>Bruns</a:t>
            </a:r>
            <a:r>
              <a:rPr lang="en-US" sz="1200" dirty="0"/>
              <a:t> I, Neumann F, Fischer JC et al. Molecular signature of CD34(+) hematopoietic stem and progenitor cells of patients with CML in chronic phase. Leukemia 2007 21:494-504. PMID: 17252012</a:t>
            </a:r>
          </a:p>
        </p:txBody>
      </p:sp>
      <p:grpSp>
        <p:nvGrpSpPr>
          <p:cNvPr id="127186" name="Group 210"/>
          <p:cNvGrpSpPr>
            <a:grpSpLocks/>
          </p:cNvGrpSpPr>
          <p:nvPr/>
        </p:nvGrpSpPr>
        <p:grpSpPr bwMode="auto">
          <a:xfrm>
            <a:off x="76200" y="3721100"/>
            <a:ext cx="8540750" cy="2260600"/>
            <a:chOff x="0" y="576"/>
            <a:chExt cx="5380" cy="1424"/>
          </a:xfrm>
        </p:grpSpPr>
        <p:grpSp>
          <p:nvGrpSpPr>
            <p:cNvPr id="127005" name="Group 29"/>
            <p:cNvGrpSpPr>
              <a:grpSpLocks/>
            </p:cNvGrpSpPr>
            <p:nvPr/>
          </p:nvGrpSpPr>
          <p:grpSpPr bwMode="auto">
            <a:xfrm>
              <a:off x="772" y="1032"/>
              <a:ext cx="768" cy="672"/>
              <a:chOff x="1056" y="1104"/>
              <a:chExt cx="768" cy="672"/>
            </a:xfrm>
          </p:grpSpPr>
          <p:sp>
            <p:nvSpPr>
              <p:cNvPr id="126980" name="Oval 4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1" name="Oval 5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2" name="Oval 6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7" name="Oval 1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8" name="Oval 12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89" name="Oval 13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0" name="Oval 14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1" name="Oval 15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3" name="Oval 17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4" name="Oval 18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2" name="Oval 26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3" name="Oval 27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4" name="Oval 28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06" name="Group 30"/>
            <p:cNvGrpSpPr>
              <a:grpSpLocks/>
            </p:cNvGrpSpPr>
            <p:nvPr/>
          </p:nvGrpSpPr>
          <p:grpSpPr bwMode="auto">
            <a:xfrm>
              <a:off x="1824" y="1032"/>
              <a:ext cx="768" cy="672"/>
              <a:chOff x="1056" y="1104"/>
              <a:chExt cx="768" cy="672"/>
            </a:xfrm>
          </p:grpSpPr>
          <p:sp>
            <p:nvSpPr>
              <p:cNvPr id="127007" name="Oval 31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8" name="Oval 32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09" name="Oval 33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0" name="Oval 34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1" name="Oval 35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2" name="Oval 36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3" name="Oval 3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4" name="Oval 3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5" name="Oval 39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6" name="Oval 4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7" name="Oval 41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Oval 42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Oval 4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0" name="Oval 4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Oval 45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Oval 46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3" name="Oval 47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0" name="Oval 54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1" name="Oval 5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32" name="Group 56"/>
            <p:cNvGrpSpPr>
              <a:grpSpLocks/>
            </p:cNvGrpSpPr>
            <p:nvPr/>
          </p:nvGrpSpPr>
          <p:grpSpPr bwMode="auto">
            <a:xfrm>
              <a:off x="2928" y="1032"/>
              <a:ext cx="768" cy="672"/>
              <a:chOff x="1056" y="1104"/>
              <a:chExt cx="768" cy="672"/>
            </a:xfrm>
          </p:grpSpPr>
          <p:sp>
            <p:nvSpPr>
              <p:cNvPr id="127033" name="Oval 57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4" name="Oval 58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5" name="Oval 59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6" name="Oval 60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7" name="Oval 61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8" name="Oval 62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39" name="Oval 6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0" name="Oval 6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1" name="Oval 65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2" name="Oval 66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3" name="Oval 67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4" name="Oval 68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5" name="Oval 6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6" name="Oval 7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7" name="Oval 71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8" name="Oval 72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49" name="Oval 73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Oval 74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2" name="Oval 76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Oval 77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Oval 78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5" name="Oval 79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6" name="Oval 80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7" name="Oval 81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2" name="Group 86"/>
            <p:cNvGrpSpPr>
              <a:grpSpLocks/>
            </p:cNvGrpSpPr>
            <p:nvPr/>
          </p:nvGrpSpPr>
          <p:grpSpPr bwMode="auto">
            <a:xfrm>
              <a:off x="676" y="1032"/>
              <a:ext cx="912" cy="720"/>
              <a:chOff x="960" y="1104"/>
              <a:chExt cx="912" cy="720"/>
            </a:xfrm>
          </p:grpSpPr>
          <p:sp>
            <p:nvSpPr>
              <p:cNvPr id="127058" name="Line 82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9" name="Line 83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60" name="Text Box 84"/>
            <p:cNvSpPr txBox="1">
              <a:spLocks noChangeArrowheads="1"/>
            </p:cNvSpPr>
            <p:nvPr/>
          </p:nvSpPr>
          <p:spPr bwMode="auto">
            <a:xfrm>
              <a:off x="666" y="1776"/>
              <a:ext cx="9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Amt txn, condition 1</a:t>
              </a:r>
            </a:p>
          </p:txBody>
        </p:sp>
        <p:sp>
          <p:nvSpPr>
            <p:cNvPr id="127061" name="Text Box 85"/>
            <p:cNvSpPr txBox="1">
              <a:spLocks noChangeArrowheads="1"/>
            </p:cNvSpPr>
            <p:nvPr/>
          </p:nvSpPr>
          <p:spPr bwMode="auto">
            <a:xfrm>
              <a:off x="48" y="1224"/>
              <a:ext cx="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Amt txn, </a:t>
              </a:r>
            </a:p>
            <a:p>
              <a:r>
                <a:rPr lang="en-US" sz="1200"/>
                <a:t>condition 2</a:t>
              </a:r>
            </a:p>
          </p:txBody>
        </p:sp>
        <p:grpSp>
          <p:nvGrpSpPr>
            <p:cNvPr id="127063" name="Group 87"/>
            <p:cNvGrpSpPr>
              <a:grpSpLocks/>
            </p:cNvGrpSpPr>
            <p:nvPr/>
          </p:nvGrpSpPr>
          <p:grpSpPr bwMode="auto">
            <a:xfrm>
              <a:off x="1776" y="1032"/>
              <a:ext cx="912" cy="720"/>
              <a:chOff x="960" y="1104"/>
              <a:chExt cx="912" cy="720"/>
            </a:xfrm>
          </p:grpSpPr>
          <p:sp>
            <p:nvSpPr>
              <p:cNvPr id="127064" name="Line 88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5" name="Line 89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6" name="Group 90"/>
            <p:cNvGrpSpPr>
              <a:grpSpLocks/>
            </p:cNvGrpSpPr>
            <p:nvPr/>
          </p:nvGrpSpPr>
          <p:grpSpPr bwMode="auto">
            <a:xfrm>
              <a:off x="2880" y="1032"/>
              <a:ext cx="912" cy="720"/>
              <a:chOff x="960" y="1104"/>
              <a:chExt cx="912" cy="720"/>
            </a:xfrm>
          </p:grpSpPr>
          <p:sp>
            <p:nvSpPr>
              <p:cNvPr id="127067" name="Line 9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8" name="Line 92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69" name="Oval 93"/>
            <p:cNvSpPr>
              <a:spLocks noChangeArrowheads="1"/>
            </p:cNvSpPr>
            <p:nvPr/>
          </p:nvSpPr>
          <p:spPr bwMode="auto">
            <a:xfrm>
              <a:off x="724" y="1608"/>
              <a:ext cx="192" cy="9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Oval 94"/>
            <p:cNvSpPr>
              <a:spLocks noChangeArrowheads="1"/>
            </p:cNvSpPr>
            <p:nvPr/>
          </p:nvSpPr>
          <p:spPr bwMode="auto">
            <a:xfrm>
              <a:off x="1776" y="1416"/>
              <a:ext cx="288" cy="3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Oval 95"/>
            <p:cNvSpPr>
              <a:spLocks noChangeArrowheads="1"/>
            </p:cNvSpPr>
            <p:nvPr/>
          </p:nvSpPr>
          <p:spPr bwMode="auto">
            <a:xfrm>
              <a:off x="2880" y="1320"/>
              <a:ext cx="432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2" name="Text Box 96"/>
            <p:cNvSpPr txBox="1">
              <a:spLocks noChangeArrowheads="1"/>
            </p:cNvSpPr>
            <p:nvPr/>
          </p:nvSpPr>
          <p:spPr bwMode="auto">
            <a:xfrm>
              <a:off x="0" y="576"/>
              <a:ext cx="46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Single linkage clustering: linking distance is the minimum between two clusters</a:t>
              </a:r>
            </a:p>
          </p:txBody>
        </p:sp>
        <p:pic>
          <p:nvPicPr>
            <p:cNvPr id="127075" name="Picture 99" descr="Screen shot 2009-10-18 at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752"/>
              <a:ext cx="1204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181" name="Text Box 205"/>
            <p:cNvSpPr txBox="1">
              <a:spLocks noChangeArrowheads="1"/>
            </p:cNvSpPr>
            <p:nvPr/>
          </p:nvSpPr>
          <p:spPr bwMode="auto">
            <a:xfrm>
              <a:off x="4727" y="624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/>
                <a:t>normal</a:t>
              </a:r>
            </a:p>
          </p:txBody>
        </p:sp>
        <p:sp>
          <p:nvSpPr>
            <p:cNvPr id="127182" name="Text Box 206"/>
            <p:cNvSpPr txBox="1">
              <a:spLocks noChangeArrowheads="1"/>
            </p:cNvSpPr>
            <p:nvPr/>
          </p:nvSpPr>
          <p:spPr bwMode="auto">
            <a:xfrm>
              <a:off x="5040" y="622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CML</a:t>
              </a:r>
            </a:p>
          </p:txBody>
        </p:sp>
      </p:grpSp>
      <p:grpSp>
        <p:nvGrpSpPr>
          <p:cNvPr id="127185" name="Group 209"/>
          <p:cNvGrpSpPr>
            <a:grpSpLocks/>
          </p:cNvGrpSpPr>
          <p:nvPr/>
        </p:nvGrpSpPr>
        <p:grpSpPr bwMode="auto">
          <a:xfrm>
            <a:off x="36513" y="914400"/>
            <a:ext cx="8726487" cy="2895600"/>
            <a:chOff x="0" y="2160"/>
            <a:chExt cx="5497" cy="1824"/>
          </a:xfrm>
        </p:grpSpPr>
        <p:grpSp>
          <p:nvGrpSpPr>
            <p:cNvPr id="127076" name="Group 100"/>
            <p:cNvGrpSpPr>
              <a:grpSpLocks/>
            </p:cNvGrpSpPr>
            <p:nvPr/>
          </p:nvGrpSpPr>
          <p:grpSpPr bwMode="auto">
            <a:xfrm>
              <a:off x="772" y="2659"/>
              <a:ext cx="768" cy="672"/>
              <a:chOff x="1056" y="1104"/>
              <a:chExt cx="768" cy="672"/>
            </a:xfrm>
          </p:grpSpPr>
          <p:sp>
            <p:nvSpPr>
              <p:cNvPr id="127077" name="Oval 101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Oval 102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Oval 103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Oval 104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Oval 105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2" name="Oval 106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Oval 10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Oval 10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Oval 109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6" name="Oval 110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Oval 111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Oval 112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Oval 113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Oval 114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Oval 115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Oval 116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Oval 117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Oval 11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Oval 119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6" name="Oval 120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Oval 121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Oval 122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Oval 123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0" name="Oval 124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Oval 125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2" name="Group 126"/>
            <p:cNvGrpSpPr>
              <a:grpSpLocks/>
            </p:cNvGrpSpPr>
            <p:nvPr/>
          </p:nvGrpSpPr>
          <p:grpSpPr bwMode="auto">
            <a:xfrm>
              <a:off x="1824" y="2659"/>
              <a:ext cx="768" cy="672"/>
              <a:chOff x="1056" y="1104"/>
              <a:chExt cx="768" cy="672"/>
            </a:xfrm>
          </p:grpSpPr>
          <p:sp>
            <p:nvSpPr>
              <p:cNvPr id="127103" name="Oval 127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Oval 128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Oval 129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Oval 130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7" name="Oval 131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Oval 132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Oval 13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0" name="Oval 13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1" name="Oval 135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2" name="Oval 136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3" name="Oval 137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4" name="Oval 138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Oval 139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Oval 140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7" name="Oval 141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Oval 142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Oval 143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0" name="Oval 144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1" name="Oval 145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2" name="Oval 146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3" name="Oval 147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4" name="Oval 148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5" name="Oval 149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6" name="Oval 150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7" name="Oval 151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28" name="Group 152"/>
            <p:cNvGrpSpPr>
              <a:grpSpLocks/>
            </p:cNvGrpSpPr>
            <p:nvPr/>
          </p:nvGrpSpPr>
          <p:grpSpPr bwMode="auto">
            <a:xfrm>
              <a:off x="2928" y="2659"/>
              <a:ext cx="768" cy="672"/>
              <a:chOff x="1056" y="1104"/>
              <a:chExt cx="768" cy="672"/>
            </a:xfrm>
          </p:grpSpPr>
          <p:sp>
            <p:nvSpPr>
              <p:cNvPr id="127129" name="Oval 153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Oval 154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1" name="Oval 155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2" name="Oval 156"/>
              <p:cNvSpPr>
                <a:spLocks noChangeArrowheads="1"/>
              </p:cNvSpPr>
              <p:nvPr/>
            </p:nvSpPr>
            <p:spPr bwMode="auto">
              <a:xfrm>
                <a:off x="1200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3" name="Oval 157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4" name="Oval 158"/>
              <p:cNvSpPr>
                <a:spLocks noChangeArrowheads="1"/>
              </p:cNvSpPr>
              <p:nvPr/>
            </p:nvSpPr>
            <p:spPr bwMode="auto">
              <a:xfrm>
                <a:off x="1296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5" name="Oval 159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6" name="Oval 160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7" name="Oval 161"/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8" name="Oval 162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9" name="Oval 163"/>
              <p:cNvSpPr>
                <a:spLocks noChangeArrowheads="1"/>
              </p:cNvSpPr>
              <p:nvPr/>
            </p:nvSpPr>
            <p:spPr bwMode="auto">
              <a:xfrm>
                <a:off x="1488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0" name="Oval 164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1" name="Oval 165"/>
              <p:cNvSpPr>
                <a:spLocks noChangeArrowheads="1"/>
              </p:cNvSpPr>
              <p:nvPr/>
            </p:nvSpPr>
            <p:spPr bwMode="auto">
              <a:xfrm>
                <a:off x="1584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2" name="Oval 166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3" name="Oval 167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4" name="Oval 168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5" name="Oval 169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6" name="Oval 170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7" name="Oval 171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8" name="Oval 17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49" name="Oval 173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50" name="Oval 174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51" name="Oval 175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52" name="Oval 176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53" name="Oval 177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54" name="Group 178"/>
            <p:cNvGrpSpPr>
              <a:grpSpLocks/>
            </p:cNvGrpSpPr>
            <p:nvPr/>
          </p:nvGrpSpPr>
          <p:grpSpPr bwMode="auto">
            <a:xfrm>
              <a:off x="676" y="2659"/>
              <a:ext cx="912" cy="720"/>
              <a:chOff x="960" y="1104"/>
              <a:chExt cx="912" cy="720"/>
            </a:xfrm>
          </p:grpSpPr>
          <p:sp>
            <p:nvSpPr>
              <p:cNvPr id="127155" name="Line 17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56" name="Line 180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157" name="Text Box 181"/>
            <p:cNvSpPr txBox="1">
              <a:spLocks noChangeArrowheads="1"/>
            </p:cNvSpPr>
            <p:nvPr/>
          </p:nvSpPr>
          <p:spPr bwMode="auto">
            <a:xfrm>
              <a:off x="666" y="3403"/>
              <a:ext cx="9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Amt txn, condition 1</a:t>
              </a:r>
            </a:p>
          </p:txBody>
        </p:sp>
        <p:grpSp>
          <p:nvGrpSpPr>
            <p:cNvPr id="127158" name="Group 182"/>
            <p:cNvGrpSpPr>
              <a:grpSpLocks/>
            </p:cNvGrpSpPr>
            <p:nvPr/>
          </p:nvGrpSpPr>
          <p:grpSpPr bwMode="auto">
            <a:xfrm>
              <a:off x="1776" y="2659"/>
              <a:ext cx="912" cy="720"/>
              <a:chOff x="960" y="1104"/>
              <a:chExt cx="912" cy="720"/>
            </a:xfrm>
          </p:grpSpPr>
          <p:sp>
            <p:nvSpPr>
              <p:cNvPr id="127159" name="Line 18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60" name="Line 184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61" name="Group 185"/>
            <p:cNvGrpSpPr>
              <a:grpSpLocks/>
            </p:cNvGrpSpPr>
            <p:nvPr/>
          </p:nvGrpSpPr>
          <p:grpSpPr bwMode="auto">
            <a:xfrm>
              <a:off x="2880" y="2659"/>
              <a:ext cx="912" cy="720"/>
              <a:chOff x="960" y="1104"/>
              <a:chExt cx="912" cy="720"/>
            </a:xfrm>
          </p:grpSpPr>
          <p:sp>
            <p:nvSpPr>
              <p:cNvPr id="127162" name="Line 186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63" name="Line 187"/>
              <p:cNvSpPr>
                <a:spLocks noChangeShapeType="1"/>
              </p:cNvSpPr>
              <p:nvPr/>
            </p:nvSpPr>
            <p:spPr bwMode="auto">
              <a:xfrm flipV="1">
                <a:off x="960" y="110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164" name="Oval 188"/>
            <p:cNvSpPr>
              <a:spLocks noChangeArrowheads="1"/>
            </p:cNvSpPr>
            <p:nvPr/>
          </p:nvSpPr>
          <p:spPr bwMode="auto">
            <a:xfrm>
              <a:off x="724" y="3139"/>
              <a:ext cx="192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67" name="Text Box 191"/>
            <p:cNvSpPr txBox="1">
              <a:spLocks noChangeArrowheads="1"/>
            </p:cNvSpPr>
            <p:nvPr/>
          </p:nvSpPr>
          <p:spPr bwMode="auto">
            <a:xfrm>
              <a:off x="0" y="2160"/>
              <a:ext cx="537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Average linkage clustering: linking distance is the average of all pairwise distances between elements in clusters (e.g. UPGMA)</a:t>
              </a:r>
            </a:p>
          </p:txBody>
        </p:sp>
        <p:sp>
          <p:nvSpPr>
            <p:cNvPr id="127168" name="Text Box 192"/>
            <p:cNvSpPr txBox="1">
              <a:spLocks noChangeArrowheads="1"/>
            </p:cNvSpPr>
            <p:nvPr/>
          </p:nvSpPr>
          <p:spPr bwMode="auto">
            <a:xfrm>
              <a:off x="48" y="2899"/>
              <a:ext cx="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Amt txn, </a:t>
              </a:r>
            </a:p>
            <a:p>
              <a:r>
                <a:rPr lang="en-US" sz="1200"/>
                <a:t>condition 2</a:t>
              </a:r>
            </a:p>
          </p:txBody>
        </p:sp>
        <p:sp>
          <p:nvSpPr>
            <p:cNvPr id="127169" name="Oval 193"/>
            <p:cNvSpPr>
              <a:spLocks noChangeArrowheads="1"/>
            </p:cNvSpPr>
            <p:nvPr/>
          </p:nvSpPr>
          <p:spPr bwMode="auto">
            <a:xfrm>
              <a:off x="1200" y="2760"/>
              <a:ext cx="192" cy="19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0" name="Oval 194"/>
            <p:cNvSpPr>
              <a:spLocks noChangeArrowheads="1"/>
            </p:cNvSpPr>
            <p:nvPr/>
          </p:nvSpPr>
          <p:spPr bwMode="auto">
            <a:xfrm>
              <a:off x="1344" y="3144"/>
              <a:ext cx="192" cy="192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1" name="Oval 195"/>
            <p:cNvSpPr>
              <a:spLocks noChangeArrowheads="1"/>
            </p:cNvSpPr>
            <p:nvPr/>
          </p:nvSpPr>
          <p:spPr bwMode="auto">
            <a:xfrm>
              <a:off x="726" y="2628"/>
              <a:ext cx="192" cy="192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2" name="Oval 196"/>
            <p:cNvSpPr>
              <a:spLocks noChangeArrowheads="1"/>
            </p:cNvSpPr>
            <p:nvPr/>
          </p:nvSpPr>
          <p:spPr bwMode="auto">
            <a:xfrm>
              <a:off x="1786" y="3151"/>
              <a:ext cx="284" cy="19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3" name="Oval 197"/>
            <p:cNvSpPr>
              <a:spLocks noChangeArrowheads="1"/>
            </p:cNvSpPr>
            <p:nvPr/>
          </p:nvSpPr>
          <p:spPr bwMode="auto">
            <a:xfrm>
              <a:off x="2256" y="2760"/>
              <a:ext cx="192" cy="19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4" name="Oval 198"/>
            <p:cNvSpPr>
              <a:spLocks noChangeArrowheads="1"/>
            </p:cNvSpPr>
            <p:nvPr/>
          </p:nvSpPr>
          <p:spPr bwMode="auto">
            <a:xfrm>
              <a:off x="2304" y="3168"/>
              <a:ext cx="288" cy="192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5" name="Oval 199"/>
            <p:cNvSpPr>
              <a:spLocks noChangeArrowheads="1"/>
            </p:cNvSpPr>
            <p:nvPr/>
          </p:nvSpPr>
          <p:spPr bwMode="auto">
            <a:xfrm>
              <a:off x="1776" y="2616"/>
              <a:ext cx="192" cy="192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6" name="Oval 200"/>
            <p:cNvSpPr>
              <a:spLocks noChangeArrowheads="1"/>
            </p:cNvSpPr>
            <p:nvPr/>
          </p:nvSpPr>
          <p:spPr bwMode="auto">
            <a:xfrm>
              <a:off x="2884" y="3048"/>
              <a:ext cx="284" cy="30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7" name="Oval 201"/>
            <p:cNvSpPr>
              <a:spLocks noChangeArrowheads="1"/>
            </p:cNvSpPr>
            <p:nvPr/>
          </p:nvSpPr>
          <p:spPr bwMode="auto">
            <a:xfrm>
              <a:off x="3348" y="2718"/>
              <a:ext cx="288" cy="24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8" name="Oval 202"/>
            <p:cNvSpPr>
              <a:spLocks noChangeArrowheads="1"/>
            </p:cNvSpPr>
            <p:nvPr/>
          </p:nvSpPr>
          <p:spPr bwMode="auto">
            <a:xfrm>
              <a:off x="3408" y="3168"/>
              <a:ext cx="288" cy="192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79" name="Oval 203"/>
            <p:cNvSpPr>
              <a:spLocks noChangeArrowheads="1"/>
            </p:cNvSpPr>
            <p:nvPr/>
          </p:nvSpPr>
          <p:spPr bwMode="auto">
            <a:xfrm>
              <a:off x="2886" y="2634"/>
              <a:ext cx="288" cy="24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7180" name="Picture 204" descr="Screen shot 2009-10-18 at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2449"/>
              <a:ext cx="1462" cy="1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183" name="Text Box 207"/>
            <p:cNvSpPr txBox="1">
              <a:spLocks noChangeArrowheads="1"/>
            </p:cNvSpPr>
            <p:nvPr/>
          </p:nvSpPr>
          <p:spPr bwMode="auto">
            <a:xfrm>
              <a:off x="4800" y="2324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CML</a:t>
              </a:r>
            </a:p>
          </p:txBody>
        </p:sp>
        <p:sp>
          <p:nvSpPr>
            <p:cNvPr id="127184" name="Text Box 208"/>
            <p:cNvSpPr txBox="1">
              <a:spLocks noChangeArrowheads="1"/>
            </p:cNvSpPr>
            <p:nvPr/>
          </p:nvSpPr>
          <p:spPr bwMode="auto">
            <a:xfrm>
              <a:off x="5136" y="2324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normal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CB95-1971-F340-8D06-E4D3610E610E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ln/>
        </p:spPr>
        <p:txBody>
          <a:bodyPr/>
          <a:lstStyle/>
          <a:p>
            <a:r>
              <a:rPr lang="en-US" sz="2800"/>
              <a:t>False color display of data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Dutch801BT-Bold" charset="0"/>
              </a:rPr>
              <a:t>Represent expression data graphically by coloring each cell on the basis of the measured fluorescence ratio.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Dutch801BT-Bold" charset="0"/>
              </a:rPr>
              <a:t>log ratios of 0 (ratios of 1, i.e. expression level is unchanged):  color black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Dutch801BT-Bold" charset="0"/>
              </a:rPr>
              <a:t>log ratios positive: color red, with increasing intensity for larger positive number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Dutch801BT-Bold" charset="0"/>
              </a:rPr>
              <a:t>log ratios negative: color green, with increasing intensity for larger negative number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Dutch801BT-Bold" charset="0"/>
              </a:rPr>
              <a:t>Add dendrogram to side of image</a:t>
            </a:r>
            <a:endParaRPr lang="en-US" sz="20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54229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0" y="4476750"/>
            <a:ext cx="2590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Helvetica" charset="0"/>
              </a:rPr>
              <a:t>Profiles for some of the genes responding to addition of serum to previously quiescent cells</a:t>
            </a:r>
          </a:p>
          <a:p>
            <a:r>
              <a:rPr lang="en-US" sz="1600" b="1">
                <a:latin typeface="Helvetica" charset="0"/>
              </a:rPr>
              <a:t>Fig. 1, Eisen et al.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79A1-2B14-F742-8293-6F28BB2397A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634-CF08-3E47-9004-DB31D0654522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-means </a:t>
            </a:r>
            <a:r>
              <a:rPr lang="en-US" dirty="0"/>
              <a:t>clustering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r>
              <a:rPr lang="en-US" sz="2400" dirty="0"/>
              <a:t>K</a:t>
            </a:r>
            <a:r>
              <a:rPr lang="en-US" sz="2400" dirty="0" smtClean="0"/>
              <a:t>-means </a:t>
            </a:r>
            <a:r>
              <a:rPr lang="en-US" sz="2400" dirty="0"/>
              <a:t>clustering generates a specific number of disjoint, flat (non-hierarchical) clusters. 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err="1"/>
              <a:t>dendrogram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Rather, the data are partitioned. </a:t>
            </a:r>
          </a:p>
          <a:p>
            <a:r>
              <a:rPr lang="en-US" sz="2400" dirty="0"/>
              <a:t>Properties of the K</a:t>
            </a:r>
            <a:r>
              <a:rPr lang="en-US" sz="2400" dirty="0" smtClean="0"/>
              <a:t>-means </a:t>
            </a:r>
            <a:r>
              <a:rPr lang="en-US" sz="2400" dirty="0"/>
              <a:t>algorithm</a:t>
            </a:r>
          </a:p>
          <a:p>
            <a:pPr lvl="1"/>
            <a:r>
              <a:rPr lang="en-US" sz="2000" dirty="0"/>
              <a:t>There are always K clusters.</a:t>
            </a:r>
          </a:p>
          <a:p>
            <a:pPr lvl="1"/>
            <a:r>
              <a:rPr lang="en-US" sz="2000" dirty="0"/>
              <a:t>There is always at least one item in each cluster.</a:t>
            </a:r>
          </a:p>
          <a:p>
            <a:pPr lvl="1"/>
            <a:r>
              <a:rPr lang="en-US" sz="2000" dirty="0"/>
              <a:t>The clusters are non-hierarchical and they do not overlap.</a:t>
            </a:r>
          </a:p>
          <a:p>
            <a:pPr lvl="1"/>
            <a:r>
              <a:rPr lang="en-US" sz="2000" dirty="0"/>
              <a:t>Every member of a cluster is closer to its cluster than any other cluster.</a:t>
            </a:r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3C87-B998-D844-AB41-A7CDDE881408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ln/>
        </p:spPr>
        <p:txBody>
          <a:bodyPr/>
          <a:lstStyle/>
          <a:p>
            <a:r>
              <a:rPr lang="en-US" sz="2800" dirty="0">
                <a:latin typeface="Arial-BoldMT" charset="0"/>
              </a:rPr>
              <a:t>The K</a:t>
            </a:r>
            <a:r>
              <a:rPr lang="en-US" sz="2800" dirty="0" smtClean="0">
                <a:latin typeface="Arial-BoldMT" charset="0"/>
              </a:rPr>
              <a:t>-means </a:t>
            </a:r>
            <a:r>
              <a:rPr lang="en-US" sz="2800" dirty="0">
                <a:latin typeface="Arial-BoldMT" charset="0"/>
              </a:rPr>
              <a:t>Algorithm Process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User specifies the number of clusters they want (K)</a:t>
            </a:r>
          </a:p>
          <a:p>
            <a:r>
              <a:rPr lang="en-US" sz="2400" dirty="0"/>
              <a:t>Randomly guess the center locations for K clusters</a:t>
            </a:r>
          </a:p>
          <a:p>
            <a:r>
              <a:rPr lang="en-US" sz="2400" dirty="0"/>
              <a:t>For each data point, calculate the distance from the data point to each center</a:t>
            </a:r>
          </a:p>
          <a:p>
            <a:r>
              <a:rPr lang="en-US" sz="2400" dirty="0"/>
              <a:t>For each center, compute the centroid of the points that it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owns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r>
              <a:rPr lang="en-US" sz="2400" dirty="0"/>
              <a:t>Move the center to that centroid</a:t>
            </a:r>
          </a:p>
          <a:p>
            <a:r>
              <a:rPr lang="en-US" sz="2400" dirty="0"/>
              <a:t>Repeat this until the clusters are stable and the process terminates.</a:t>
            </a:r>
          </a:p>
          <a:p>
            <a:r>
              <a:rPr lang="en-US" sz="2400" dirty="0"/>
              <a:t>Andrew Moore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tutorial at CMU: http://</a:t>
            </a:r>
            <a:r>
              <a:rPr lang="en-US" sz="2400" dirty="0" err="1"/>
              <a:t>www.autonlab.org</a:t>
            </a:r>
            <a:r>
              <a:rPr lang="en-US" sz="2400" dirty="0"/>
              <a:t>/tutorials/kmeans11.pdf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7855-7DC0-0F4A-8891-ACD772EA2279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Choose desired number of clusters</a:t>
            </a:r>
          </a:p>
        </p:txBody>
      </p:sp>
      <p:pic>
        <p:nvPicPr>
          <p:cNvPr id="78851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29400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7A34-10B2-A549-B780-D7AF2FB7F787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4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Guess center locations</a:t>
            </a:r>
          </a:p>
        </p:txBody>
      </p:sp>
      <p:pic>
        <p:nvPicPr>
          <p:cNvPr id="80899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29400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01A5-E8CB-764E-99FA-DBFE283F3EB5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preprocessing: normalization, RMA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4C1D-2D29-3F45-B0A5-708F44AF4FE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Find closest center for each datapoint</a:t>
            </a:r>
          </a:p>
        </p:txBody>
      </p:sp>
      <p:pic>
        <p:nvPicPr>
          <p:cNvPr id="82947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8738"/>
            <a:ext cx="6629400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CCF-5974-3545-9E59-20F7B002214C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Find new centroids</a:t>
            </a:r>
          </a:p>
        </p:txBody>
      </p:sp>
      <p:pic>
        <p:nvPicPr>
          <p:cNvPr id="84995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056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183C-B66C-2249-8A53-3B642A7F714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Move centers, and then repeat …</a:t>
            </a:r>
          </a:p>
        </p:txBody>
      </p:sp>
      <p:pic>
        <p:nvPicPr>
          <p:cNvPr id="87043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2550"/>
            <a:ext cx="67056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6DB-BDEB-4044-ABAB-AC2928B8BDF7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Termination at stable clusters</a:t>
            </a:r>
          </a:p>
        </p:txBody>
      </p:sp>
      <p:pic>
        <p:nvPicPr>
          <p:cNvPr id="89091" name="Picture 3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960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14F9-210B-0941-B577-F4E03F83381D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609600"/>
          </a:xfrm>
          <a:ln/>
        </p:spPr>
        <p:txBody>
          <a:bodyPr/>
          <a:lstStyle/>
          <a:p>
            <a:r>
              <a:rPr lang="en-US" sz="2800"/>
              <a:t>Features of agglomerative hierarchical clustering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r>
              <a:rPr lang="en-US" sz="2400"/>
              <a:t>Advantages</a:t>
            </a:r>
          </a:p>
          <a:p>
            <a:pPr lvl="1"/>
            <a:r>
              <a:rPr lang="en-US" sz="2000"/>
              <a:t>Can produce an ordering of the objects, which may be informative for data display.</a:t>
            </a:r>
          </a:p>
          <a:p>
            <a:pPr lvl="1"/>
            <a:r>
              <a:rPr lang="en-US" sz="2000"/>
              <a:t>Smaller clusters are generated, which may be helpful for discovery.</a:t>
            </a:r>
          </a:p>
          <a:p>
            <a:r>
              <a:rPr lang="en-US" sz="2400"/>
              <a:t>Disadvantages</a:t>
            </a:r>
          </a:p>
          <a:p>
            <a:pPr lvl="1"/>
            <a:r>
              <a:rPr lang="en-US" sz="2000"/>
              <a:t>Objects that may have been 'incorrectly' grouped at an early stage cannot be relocated subsequently.</a:t>
            </a:r>
          </a:p>
          <a:p>
            <a:pPr lvl="1"/>
            <a:r>
              <a:rPr lang="en-US" sz="2000"/>
              <a:t>Use of different distance metrics may generate different clusters. 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9D43-5653-5A41-961D-51D7C5DFCC57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/>
        </p:spPr>
        <p:txBody>
          <a:bodyPr/>
          <a:lstStyle/>
          <a:p>
            <a:r>
              <a:rPr lang="en-US" sz="2800" dirty="0"/>
              <a:t>Features of K</a:t>
            </a:r>
            <a:r>
              <a:rPr lang="en-US" sz="2800" dirty="0" smtClean="0"/>
              <a:t>-means </a:t>
            </a:r>
            <a:r>
              <a:rPr lang="en-US" sz="2800" dirty="0"/>
              <a:t>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Advantages</a:t>
            </a:r>
          </a:p>
          <a:p>
            <a:pPr lvl="1"/>
            <a:r>
              <a:rPr lang="en-US" sz="2400" dirty="0"/>
              <a:t>Good for finding </a:t>
            </a:r>
            <a:r>
              <a:rPr lang="en-US" sz="2400" b="1" dirty="0">
                <a:solidFill>
                  <a:srgbClr val="0000FF"/>
                </a:solidFill>
              </a:rPr>
              <a:t>globular clusters</a:t>
            </a:r>
            <a:endParaRPr lang="en-US" sz="2400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Genes whose expression patterns are roughly spherical or elliptical in </a:t>
            </a:r>
            <a:r>
              <a:rPr lang="en-US" i="1" dirty="0"/>
              <a:t>T</a:t>
            </a:r>
            <a:r>
              <a:rPr lang="en-US" dirty="0"/>
              <a:t>-dimensional space</a:t>
            </a:r>
          </a:p>
          <a:p>
            <a:pPr lvl="2"/>
            <a:r>
              <a:rPr lang="en-US" dirty="0"/>
              <a:t>Line between any 2 members of the cluster stays within the cluster</a:t>
            </a:r>
          </a:p>
          <a:p>
            <a:pPr lvl="1"/>
            <a:r>
              <a:rPr lang="en-US" sz="2400" dirty="0"/>
              <a:t>Can be faster than hierarchical clustering for small K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400" dirty="0"/>
              <a:t>Do not know ideal K</a:t>
            </a:r>
          </a:p>
          <a:p>
            <a:pPr lvl="1"/>
            <a:r>
              <a:rPr lang="en-US" sz="2400" dirty="0"/>
              <a:t>The choice of initial partition can greatly affect the final clusters that result, in terms of inter-cluster and </a:t>
            </a:r>
            <a:r>
              <a:rPr lang="en-US" sz="2400" dirty="0" err="1"/>
              <a:t>intracluster</a:t>
            </a:r>
            <a:r>
              <a:rPr lang="en-US" sz="2400" dirty="0"/>
              <a:t> distances and cohesion.</a:t>
            </a: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5DE8-0CCE-5D42-BA96-563088E052F0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Preprocessing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Filtering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the signals strong enough to be reliable?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the differences significant, given the background signal?</a:t>
            </a:r>
          </a:p>
          <a:p>
            <a:pPr>
              <a:lnSpc>
                <a:spcPct val="90000"/>
              </a:lnSpc>
            </a:pPr>
            <a:r>
              <a:rPr lang="en-US" dirty="0"/>
              <a:t>Normalization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Remove confounding variance, e.g.  </a:t>
            </a:r>
            <a:r>
              <a:rPr lang="en-US" dirty="0"/>
              <a:t>systematic differences in slide production (e.g., spotting inefficiency), preparation of labeled </a:t>
            </a:r>
            <a:r>
              <a:rPr lang="en-US" dirty="0" smtClean="0"/>
              <a:t>RNA, etc.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Missing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few missing data can be imputed</a:t>
            </a:r>
          </a:p>
          <a:p>
            <a:pPr>
              <a:lnSpc>
                <a:spcPct val="90000"/>
              </a:lnSpc>
            </a:pPr>
            <a:r>
              <a:rPr lang="en-US" dirty="0"/>
              <a:t>Centering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want to row-center (i.e. by gene) the data so that similar trends are captured.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F05-AB15-EB49-8C76-E0CF1854C98C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6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RMA is a common measure of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Irizarry RA, Hobbs B, Collin F, Beazer-Barclay YD, </a:t>
            </a:r>
            <a:r>
              <a:rPr lang="en-US" sz="2400" dirty="0" err="1"/>
              <a:t>Antonellis</a:t>
            </a:r>
            <a:r>
              <a:rPr lang="en-US" sz="2400" dirty="0"/>
              <a:t> KJ, </a:t>
            </a:r>
            <a:r>
              <a:rPr lang="en-US" sz="2400" dirty="0" err="1"/>
              <a:t>Scherf</a:t>
            </a:r>
            <a:r>
              <a:rPr lang="en-US" sz="2400" dirty="0"/>
              <a:t> U</a:t>
            </a:r>
            <a:r>
              <a:rPr lang="en-US" sz="2400" dirty="0" smtClean="0"/>
              <a:t>, Speed TP (2003) Exploration</a:t>
            </a:r>
            <a:r>
              <a:rPr lang="en-US" sz="2400" dirty="0"/>
              <a:t>, normalization, and summaries of high </a:t>
            </a:r>
            <a:r>
              <a:rPr lang="en-US" sz="2400" dirty="0" smtClean="0"/>
              <a:t>density oligonucleotide </a:t>
            </a:r>
            <a:r>
              <a:rPr lang="en-US" sz="2400" dirty="0"/>
              <a:t>array probe level data. Biostatistics. </a:t>
            </a:r>
            <a:r>
              <a:rPr lang="en-US" sz="2400" dirty="0" smtClean="0"/>
              <a:t>4:</a:t>
            </a:r>
            <a:r>
              <a:rPr lang="en-US" sz="2400" dirty="0"/>
              <a:t>249</a:t>
            </a:r>
            <a:r>
              <a:rPr lang="en-US" sz="2400" dirty="0" smtClean="0"/>
              <a:t>-264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Develop a summary measure of expression level </a:t>
            </a:r>
            <a:r>
              <a:rPr lang="en-US" sz="2400" dirty="0"/>
              <a:t>that is a robust multi</a:t>
            </a:r>
            <a:r>
              <a:rPr lang="en-US" sz="2400" dirty="0" smtClean="0"/>
              <a:t>-array </a:t>
            </a:r>
            <a:r>
              <a:rPr lang="en-US" sz="2400" dirty="0"/>
              <a:t>average (RMA) of background-adjusted, normalized, and log-transformed </a:t>
            </a:r>
            <a:r>
              <a:rPr lang="en-US" sz="2400" dirty="0" smtClean="0"/>
              <a:t>values of the </a:t>
            </a:r>
            <a:r>
              <a:rPr lang="en-US" sz="2400" i="1" dirty="0" smtClean="0"/>
              <a:t>perfect match</a:t>
            </a:r>
            <a:r>
              <a:rPr lang="en-US" sz="2400" dirty="0" smtClean="0"/>
              <a:t> intensities</a:t>
            </a:r>
          </a:p>
          <a:p>
            <a:r>
              <a:rPr lang="en-US" sz="2400" dirty="0" smtClean="0"/>
              <a:t>Implemented in the </a:t>
            </a:r>
            <a:r>
              <a:rPr lang="en-US" sz="2400" dirty="0" err="1" smtClean="0"/>
              <a:t>Bioconductor</a:t>
            </a:r>
            <a:r>
              <a:rPr lang="en-US" sz="2400" dirty="0" smtClean="0"/>
              <a:t> package in </a:t>
            </a:r>
            <a:r>
              <a:rPr lang="en-US" sz="2400" i="1" dirty="0" smtClean="0"/>
              <a:t>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B5B3-D177-8246-8153-23478E1FE76A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normalize between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02783"/>
            <a:ext cx="2739109" cy="482811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Irizarry et al., 2003</a:t>
            </a:r>
          </a:p>
          <a:p>
            <a:r>
              <a:rPr lang="en-US" dirty="0" smtClean="0"/>
              <a:t>Datasets are a concentration series of human liver RNA. Each concentration of RNA was hybridized to 5 </a:t>
            </a:r>
            <a:r>
              <a:rPr lang="en-US" dirty="0" err="1" smtClean="0"/>
              <a:t>GeneChip</a:t>
            </a:r>
            <a:r>
              <a:rPr lang="en-US" dirty="0" smtClean="0"/>
              <a:t> arrays, and each array was analyzed on a different scanner.</a:t>
            </a:r>
          </a:p>
          <a:p>
            <a:r>
              <a:rPr lang="en-US" dirty="0" smtClean="0"/>
              <a:t>Note the different distributions for each replicate, and a clear scanner effect: results from 1 are higher than those from 5</a:t>
            </a:r>
          </a:p>
          <a:p>
            <a:r>
              <a:rPr lang="en-US" dirty="0" smtClean="0"/>
              <a:t>All distributions are the same after </a:t>
            </a:r>
            <a:r>
              <a:rPr lang="en-US" dirty="0" err="1" smtClean="0"/>
              <a:t>quantile</a:t>
            </a:r>
            <a:r>
              <a:rPr lang="en-US" dirty="0" smtClean="0"/>
              <a:t> normalization</a:t>
            </a:r>
            <a:endParaRPr lang="en-US" dirty="0"/>
          </a:p>
        </p:txBody>
      </p:sp>
      <p:pic>
        <p:nvPicPr>
          <p:cNvPr id="4" name="Picture 3" descr="Screen shot 2011-11-27 at 10.2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947" y="800935"/>
            <a:ext cx="4718075" cy="5767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7" y="1151463"/>
            <a:ext cx="30004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Raw data: PM (perfect match)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3358" y="950407"/>
            <a:ext cx="195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data: PM-MM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4323" y="3589861"/>
            <a:ext cx="25239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Quantile</a:t>
            </a:r>
            <a:r>
              <a:rPr lang="en-US" dirty="0" smtClean="0"/>
              <a:t> normalized: PM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9415" y="3554917"/>
            <a:ext cx="29893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Quantile</a:t>
            </a:r>
            <a:r>
              <a:rPr lang="en-US" dirty="0"/>
              <a:t> normalized</a:t>
            </a:r>
            <a:r>
              <a:rPr lang="en-US" dirty="0" smtClean="0"/>
              <a:t>: PM-MM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3254" y="5996062"/>
            <a:ext cx="23191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Concentrations of RNA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3450" y="1249373"/>
            <a:ext cx="25966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Perfect match - mismatch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AB25-A5C2-5543-BA20-5DAF5686B720}" type="datetime1">
              <a:rPr lang="en-US" smtClean="0"/>
              <a:t>3/16/15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Quantile</a:t>
            </a:r>
            <a:r>
              <a:rPr lang="en-US" dirty="0" smtClean="0"/>
              <a:t>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Bolstad</a:t>
            </a:r>
            <a:r>
              <a:rPr lang="en-US" dirty="0"/>
              <a:t> BM, Irizarry RA, </a:t>
            </a:r>
            <a:r>
              <a:rPr lang="en-US" dirty="0" err="1"/>
              <a:t>Astrand</a:t>
            </a:r>
            <a:r>
              <a:rPr lang="en-US" dirty="0"/>
              <a:t> M, Speed </a:t>
            </a:r>
            <a:r>
              <a:rPr lang="en-US" dirty="0" smtClean="0"/>
              <a:t>TP </a:t>
            </a:r>
            <a:r>
              <a:rPr lang="en-US" dirty="0"/>
              <a:t>(2003) A comparison of normalization methods for high density oligonucleotide array data based on variance and bias. Bioinformatics 19:185-193.</a:t>
            </a:r>
          </a:p>
          <a:p>
            <a:r>
              <a:rPr lang="en-US" dirty="0" err="1" smtClean="0"/>
              <a:t>Quantile</a:t>
            </a:r>
            <a:r>
              <a:rPr lang="en-US" dirty="0" smtClean="0"/>
              <a:t> normalization</a:t>
            </a:r>
          </a:p>
          <a:p>
            <a:r>
              <a:rPr lang="en-US" dirty="0" smtClean="0"/>
              <a:t>Goal: make the distribution of probe intensities the same for each array in a set</a:t>
            </a:r>
          </a:p>
          <a:p>
            <a:r>
              <a:rPr lang="en-US" dirty="0" smtClean="0"/>
              <a:t>Works as well or better than other, more complex or time-consuming methods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“1. given </a:t>
            </a:r>
            <a:r>
              <a:rPr lang="en-US" i="1" dirty="0" smtClean="0"/>
              <a:t>n</a:t>
            </a:r>
            <a:r>
              <a:rPr lang="en-US" dirty="0" smtClean="0"/>
              <a:t> arrays of length </a:t>
            </a:r>
            <a:r>
              <a:rPr lang="en-US" i="1" dirty="0" smtClean="0"/>
              <a:t>p</a:t>
            </a:r>
            <a:r>
              <a:rPr lang="en-US" dirty="0" smtClean="0"/>
              <a:t>, form </a:t>
            </a:r>
            <a:r>
              <a:rPr lang="en-US" i="1" dirty="0" smtClean="0"/>
              <a:t>X</a:t>
            </a:r>
            <a:r>
              <a:rPr lang="en-US" dirty="0" smtClean="0"/>
              <a:t> of dimension </a:t>
            </a:r>
            <a:r>
              <a:rPr lang="en-US" i="1" dirty="0" smtClean="0"/>
              <a:t>p</a:t>
            </a:r>
            <a:r>
              <a:rPr lang="en-US" dirty="0" smtClean="0"/>
              <a:t> × </a:t>
            </a:r>
            <a:r>
              <a:rPr lang="en-US" i="1" dirty="0" smtClean="0"/>
              <a:t>n</a:t>
            </a:r>
            <a:r>
              <a:rPr lang="en-US" dirty="0" smtClean="0"/>
              <a:t> where each array is a column;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. sort each column of </a:t>
            </a:r>
            <a:r>
              <a:rPr lang="en-US" i="1" dirty="0"/>
              <a:t>X</a:t>
            </a:r>
            <a:r>
              <a:rPr lang="en-US" dirty="0"/>
              <a:t> to give </a:t>
            </a:r>
            <a:r>
              <a:rPr lang="en-US" i="1" dirty="0" err="1"/>
              <a:t>X</a:t>
            </a:r>
            <a:r>
              <a:rPr lang="en-US" baseline="-25000" dirty="0" err="1"/>
              <a:t>sort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. take the means across rows of </a:t>
            </a:r>
            <a:r>
              <a:rPr lang="en-US" i="1" dirty="0" err="1"/>
              <a:t>X</a:t>
            </a:r>
            <a:r>
              <a:rPr lang="en-US" baseline="-25000" dirty="0" err="1"/>
              <a:t>sort</a:t>
            </a:r>
            <a:r>
              <a:rPr lang="en-US" dirty="0" smtClean="0"/>
              <a:t> </a:t>
            </a:r>
            <a:r>
              <a:rPr lang="en-US" dirty="0"/>
              <a:t>and assign </a:t>
            </a:r>
            <a:r>
              <a:rPr lang="en-US" dirty="0" smtClean="0"/>
              <a:t>this mean to each element in the row to get </a:t>
            </a:r>
            <a:r>
              <a:rPr lang="en-US" i="1" dirty="0" err="1" smtClean="0"/>
              <a:t>X</a:t>
            </a:r>
            <a:r>
              <a:rPr lang="en-US" i="1" dirty="0" err="1"/>
              <a:t>′</a:t>
            </a:r>
            <a:r>
              <a:rPr lang="en-US" baseline="-25000" dirty="0" err="1" smtClean="0"/>
              <a:t>sort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4. get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normalized</a:t>
            </a:r>
            <a:r>
              <a:rPr lang="en-US" dirty="0" smtClean="0"/>
              <a:t> by rearranging each column of </a:t>
            </a:r>
            <a:r>
              <a:rPr lang="en-US" i="1" dirty="0" err="1" smtClean="0"/>
              <a:t>X′</a:t>
            </a:r>
            <a:r>
              <a:rPr lang="en-US" baseline="-25000" dirty="0" err="1" smtClean="0"/>
              <a:t>sort</a:t>
            </a:r>
            <a:r>
              <a:rPr lang="en-US" baseline="-25000" dirty="0" smtClean="0"/>
              <a:t> </a:t>
            </a:r>
            <a:r>
              <a:rPr lang="en-US" dirty="0" smtClean="0"/>
              <a:t>to have the same ordering as original </a:t>
            </a:r>
            <a:r>
              <a:rPr lang="en-US" i="1" dirty="0" smtClean="0"/>
              <a:t>X  </a:t>
            </a:r>
            <a:r>
              <a:rPr lang="en-US" dirty="0" smtClean="0"/>
              <a:t>”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204A-2D37-5049-A6E7-6189B16F89E4}" type="datetime1">
              <a:rPr lang="en-US" smtClean="0"/>
              <a:t>3/16/15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quantile</a:t>
            </a:r>
            <a:r>
              <a:rPr lang="en-US" dirty="0" smtClean="0"/>
              <a:t> normalization</a:t>
            </a:r>
            <a:endParaRPr lang="en-US" dirty="0"/>
          </a:p>
        </p:txBody>
      </p:sp>
      <p:pic>
        <p:nvPicPr>
          <p:cNvPr id="5" name="Picture 4" descr="Screen shot 2011-11-30 at 9.5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730984"/>
            <a:ext cx="5702300" cy="3560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323568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www.biostat.jhsph.edu</a:t>
            </a:r>
            <a:r>
              <a:rPr lang="en-US" dirty="0"/>
              <a:t>/~</a:t>
            </a:r>
            <a:r>
              <a:rPr lang="en-US" dirty="0" err="1"/>
              <a:t>ririzarr</a:t>
            </a:r>
            <a:r>
              <a:rPr lang="en-US" dirty="0"/>
              <a:t>/Teaching/688/</a:t>
            </a:r>
            <a:r>
              <a:rPr lang="en-US" dirty="0" err="1"/>
              <a:t>normalization.pdf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88900" y="1517650"/>
            <a:ext cx="332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“1. given </a:t>
            </a:r>
            <a:r>
              <a:rPr lang="en-US" i="1" dirty="0"/>
              <a:t>n</a:t>
            </a:r>
            <a:r>
              <a:rPr lang="en-US" dirty="0"/>
              <a:t> arrays of length </a:t>
            </a:r>
            <a:r>
              <a:rPr lang="en-US" i="1" dirty="0"/>
              <a:t>p</a:t>
            </a:r>
            <a:r>
              <a:rPr lang="en-US" dirty="0"/>
              <a:t>, form </a:t>
            </a:r>
            <a:r>
              <a:rPr lang="en-US" i="1" dirty="0"/>
              <a:t>X</a:t>
            </a:r>
            <a:r>
              <a:rPr lang="en-US" dirty="0"/>
              <a:t> of dimension </a:t>
            </a:r>
            <a:r>
              <a:rPr lang="en-US" i="1" dirty="0"/>
              <a:t>p</a:t>
            </a:r>
            <a:r>
              <a:rPr lang="en-US" dirty="0"/>
              <a:t> × </a:t>
            </a:r>
            <a:r>
              <a:rPr lang="en-US" i="1" dirty="0"/>
              <a:t>n</a:t>
            </a:r>
            <a:r>
              <a:rPr lang="en-US" dirty="0"/>
              <a:t> where each array is a column;</a:t>
            </a:r>
          </a:p>
          <a:p>
            <a:pPr lvl="1"/>
            <a:r>
              <a:rPr lang="en-US" dirty="0"/>
              <a:t>2. sort each column of </a:t>
            </a:r>
            <a:r>
              <a:rPr lang="en-US" i="1" dirty="0"/>
              <a:t>X</a:t>
            </a:r>
            <a:r>
              <a:rPr lang="en-US" dirty="0"/>
              <a:t> to give </a:t>
            </a:r>
            <a:r>
              <a:rPr lang="en-US" i="1" dirty="0" err="1"/>
              <a:t>X</a:t>
            </a:r>
            <a:r>
              <a:rPr lang="en-US" baseline="-25000" dirty="0" err="1"/>
              <a:t>sort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3. take the means across rows of </a:t>
            </a:r>
            <a:r>
              <a:rPr lang="en-US" i="1" dirty="0" err="1"/>
              <a:t>X</a:t>
            </a:r>
            <a:r>
              <a:rPr lang="en-US" baseline="-25000" dirty="0" err="1"/>
              <a:t>sort</a:t>
            </a:r>
            <a:r>
              <a:rPr lang="en-US" dirty="0"/>
              <a:t> and assign this mean to each element in the row to get </a:t>
            </a:r>
            <a:r>
              <a:rPr lang="en-US" i="1" dirty="0" err="1"/>
              <a:t>X′</a:t>
            </a:r>
            <a:r>
              <a:rPr lang="en-US" baseline="-25000" dirty="0" err="1"/>
              <a:t>sort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4. get </a:t>
            </a:r>
            <a:r>
              <a:rPr lang="en-US" i="1" dirty="0" err="1"/>
              <a:t>X</a:t>
            </a:r>
            <a:r>
              <a:rPr lang="en-US" baseline="-25000" dirty="0" err="1"/>
              <a:t>normalized</a:t>
            </a:r>
            <a:r>
              <a:rPr lang="en-US" dirty="0"/>
              <a:t> by rearranging each column of </a:t>
            </a:r>
            <a:r>
              <a:rPr lang="en-US" i="1" dirty="0" err="1"/>
              <a:t>X′</a:t>
            </a:r>
            <a:r>
              <a:rPr lang="en-US" baseline="-25000" dirty="0" err="1"/>
              <a:t>sort</a:t>
            </a:r>
            <a:r>
              <a:rPr lang="en-US" baseline="-25000" dirty="0"/>
              <a:t> </a:t>
            </a:r>
            <a:r>
              <a:rPr lang="en-US" dirty="0"/>
              <a:t>to have the same ordering as original </a:t>
            </a:r>
            <a:r>
              <a:rPr lang="en-US" i="1" dirty="0"/>
              <a:t>X  </a:t>
            </a:r>
            <a:r>
              <a:rPr lang="en-US" dirty="0"/>
              <a:t>”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7468-38B9-0D4C-B822-B2EE2150746F}" type="datetime1">
              <a:rPr lang="en-US" smtClean="0"/>
              <a:t>3/16/15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normalize between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02783"/>
            <a:ext cx="2739109" cy="482811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Irizarry et al., 2003</a:t>
            </a:r>
          </a:p>
          <a:p>
            <a:r>
              <a:rPr lang="en-US" dirty="0" smtClean="0"/>
              <a:t>Datasets are a concentration series of human liver RNA. Each concentration of RNA was hybridized to 5 </a:t>
            </a:r>
            <a:r>
              <a:rPr lang="en-US" dirty="0" err="1" smtClean="0"/>
              <a:t>GeneChip</a:t>
            </a:r>
            <a:r>
              <a:rPr lang="en-US" dirty="0" smtClean="0"/>
              <a:t> arrays, and each array was analyzed on a different scanner.</a:t>
            </a:r>
          </a:p>
          <a:p>
            <a:r>
              <a:rPr lang="en-US" dirty="0" smtClean="0"/>
              <a:t>Note the different distributions for each replicate, and a clear scanner effect: results from 1 are higher than those from 5</a:t>
            </a:r>
          </a:p>
          <a:p>
            <a:r>
              <a:rPr lang="en-US" dirty="0" smtClean="0"/>
              <a:t>All distributions are the same after </a:t>
            </a:r>
            <a:r>
              <a:rPr lang="en-US" dirty="0" err="1" smtClean="0"/>
              <a:t>quantile</a:t>
            </a:r>
            <a:r>
              <a:rPr lang="en-US" dirty="0" smtClean="0"/>
              <a:t> normalization</a:t>
            </a:r>
            <a:endParaRPr lang="en-US" dirty="0"/>
          </a:p>
        </p:txBody>
      </p:sp>
      <p:pic>
        <p:nvPicPr>
          <p:cNvPr id="4" name="Picture 3" descr="Screen shot 2011-11-27 at 10.2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947" y="800935"/>
            <a:ext cx="4718075" cy="5767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507" y="1151463"/>
            <a:ext cx="30004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Raw data: PM (perfect match)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3358" y="950407"/>
            <a:ext cx="195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data: PM-MM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4323" y="3589861"/>
            <a:ext cx="25239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Quantile</a:t>
            </a:r>
            <a:r>
              <a:rPr lang="en-US" dirty="0" smtClean="0"/>
              <a:t> normalized: PM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9415" y="3554917"/>
            <a:ext cx="29893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Quantile</a:t>
            </a:r>
            <a:r>
              <a:rPr lang="en-US" dirty="0"/>
              <a:t> normalized</a:t>
            </a:r>
            <a:r>
              <a:rPr lang="en-US" dirty="0" smtClean="0"/>
              <a:t>: PM-MM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3254" y="5996062"/>
            <a:ext cx="23191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Concentrations of RNA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3450" y="1249373"/>
            <a:ext cx="25966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Perfect match - mismatch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0AE4-9327-7F49-B503-F751662E7637}" type="datetime1">
              <a:rPr lang="en-US" smtClean="0"/>
              <a:t>3/16/15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AD37-B7A2-E240-BA55-5E6896002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736</TotalTime>
  <Words>2332</Words>
  <Application>Microsoft Macintosh PowerPoint</Application>
  <PresentationFormat>On-screen Show (4:3)</PresentationFormat>
  <Paragraphs>456</Paragraphs>
  <Slides>35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RossThemeBlue</vt:lpstr>
      <vt:lpstr>1_RossThemeBlue</vt:lpstr>
      <vt:lpstr>1_Custom Design</vt:lpstr>
      <vt:lpstr>2_Custom Design</vt:lpstr>
      <vt:lpstr>Chart</vt:lpstr>
      <vt:lpstr>Transcriptome analysis: Quantitation and comparisons</vt:lpstr>
      <vt:lpstr>Assays to determine the transcriptome </vt:lpstr>
      <vt:lpstr>Data preprocessing: normalization, RMA</vt:lpstr>
      <vt:lpstr>Preprocessing data</vt:lpstr>
      <vt:lpstr>RMA is a common measure of expression</vt:lpstr>
      <vt:lpstr>Need to normalize between arrays</vt:lpstr>
      <vt:lpstr>Quantile normalization</vt:lpstr>
      <vt:lpstr>Example of quantile normalization</vt:lpstr>
      <vt:lpstr>Need to normalize between arrays</vt:lpstr>
      <vt:lpstr>M vs A plots illustrate benefits of normalization</vt:lpstr>
      <vt:lpstr>Row-centering data</vt:lpstr>
      <vt:lpstr>Data Matrix</vt:lpstr>
      <vt:lpstr>Finding meaningful trends in the data: clustering</vt:lpstr>
      <vt:lpstr>Data analysis: Look at the extremes</vt:lpstr>
      <vt:lpstr>Data analysis: Holistic approach</vt:lpstr>
      <vt:lpstr>Organizing genes by similarity in their expression patterns</vt:lpstr>
      <vt:lpstr>Clustering</vt:lpstr>
      <vt:lpstr>Similarity in gene expression data</vt:lpstr>
      <vt:lpstr> A metric for similarity in expression patterns</vt:lpstr>
      <vt:lpstr>Value of the metric for genes with different patterns</vt:lpstr>
      <vt:lpstr>Value of the metric for genes with similar patterns</vt:lpstr>
      <vt:lpstr>Hierarchical clustering</vt:lpstr>
      <vt:lpstr>Different methods of linking clusters</vt:lpstr>
      <vt:lpstr>False color display of data</vt:lpstr>
      <vt:lpstr>K-means clustering</vt:lpstr>
      <vt:lpstr>K-means clustering</vt:lpstr>
      <vt:lpstr>The K-means Algorithm Process</vt:lpstr>
      <vt:lpstr>Choose desired number of clusters</vt:lpstr>
      <vt:lpstr>Guess center locations</vt:lpstr>
      <vt:lpstr>Find closest center for each datapoint</vt:lpstr>
      <vt:lpstr>Find new centroids</vt:lpstr>
      <vt:lpstr>Move centers, and then repeat …</vt:lpstr>
      <vt:lpstr>Termination at stable clusters</vt:lpstr>
      <vt:lpstr>Features of agglomerative hierarchical clustering</vt:lpstr>
      <vt:lpstr>Features of K-means clustering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Transcriptome: 2. Analysis: quantitation and comparisons</dc:title>
  <dc:creator>Ross Hardison</dc:creator>
  <cp:lastModifiedBy>Ross Hardison</cp:lastModifiedBy>
  <cp:revision>64</cp:revision>
  <dcterms:created xsi:type="dcterms:W3CDTF">2011-11-27T03:28:07Z</dcterms:created>
  <dcterms:modified xsi:type="dcterms:W3CDTF">2015-03-16T23:25:56Z</dcterms:modified>
</cp:coreProperties>
</file>