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</p:sldMasterIdLst>
  <p:notesMasterIdLst>
    <p:notesMasterId r:id="rId40"/>
  </p:notesMasterIdLst>
  <p:handoutMasterIdLst>
    <p:handoutMasterId r:id="rId41"/>
  </p:handoutMasterIdLst>
  <p:sldIdLst>
    <p:sldId id="299" r:id="rId11"/>
    <p:sldId id="365" r:id="rId12"/>
    <p:sldId id="302" r:id="rId13"/>
    <p:sldId id="350" r:id="rId14"/>
    <p:sldId id="351" r:id="rId15"/>
    <p:sldId id="354" r:id="rId16"/>
    <p:sldId id="357" r:id="rId17"/>
    <p:sldId id="364" r:id="rId18"/>
    <p:sldId id="303" r:id="rId19"/>
    <p:sldId id="304" r:id="rId20"/>
    <p:sldId id="305" r:id="rId21"/>
    <p:sldId id="306" r:id="rId22"/>
    <p:sldId id="307" r:id="rId23"/>
    <p:sldId id="308" r:id="rId24"/>
    <p:sldId id="310" r:id="rId25"/>
    <p:sldId id="312" r:id="rId26"/>
    <p:sldId id="363" r:id="rId27"/>
    <p:sldId id="315" r:id="rId28"/>
    <p:sldId id="316" r:id="rId29"/>
    <p:sldId id="317" r:id="rId30"/>
    <p:sldId id="318" r:id="rId31"/>
    <p:sldId id="322" r:id="rId32"/>
    <p:sldId id="324" r:id="rId33"/>
    <p:sldId id="366" r:id="rId34"/>
    <p:sldId id="327" r:id="rId35"/>
    <p:sldId id="328" r:id="rId36"/>
    <p:sldId id="330" r:id="rId37"/>
    <p:sldId id="331" r:id="rId38"/>
    <p:sldId id="367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11" autoAdjust="0"/>
    <p:restoredTop sz="99855" autoAdjust="0"/>
  </p:normalViewPr>
  <p:slideViewPr>
    <p:cSldViewPr snapToGrid="0" snapToObjects="1">
      <p:cViewPr>
        <p:scale>
          <a:sx n="125" d="100"/>
          <a:sy n="125" d="100"/>
        </p:scale>
        <p:origin x="-43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slide" Target="slides/slide22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3.xml"/><Relationship Id="rId34" Type="http://schemas.openxmlformats.org/officeDocument/2006/relationships/slide" Target="slides/slide24.xml"/><Relationship Id="rId35" Type="http://schemas.openxmlformats.org/officeDocument/2006/relationships/slide" Target="slides/slide25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37" Type="http://schemas.openxmlformats.org/officeDocument/2006/relationships/slide" Target="slides/slide27.xml"/><Relationship Id="rId38" Type="http://schemas.openxmlformats.org/officeDocument/2006/relationships/slide" Target="slides/slide28.xml"/><Relationship Id="rId39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62E9B-9F0B-804D-9712-AADF8C99D605}" type="datetimeFigureOut">
              <a:rPr lang="en-US" smtClean="0"/>
              <a:t>3/16/15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D4790-E97C-2140-9E16-62B3D2FDB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237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D5A61-D4CE-744B-A7A7-D083A67F2123}" type="datetimeFigureOut">
              <a:rPr lang="en-US" smtClean="0"/>
              <a:t>3/16/15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302DD-932B-F148-B58B-7E1AB990C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10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none" dirty="0" smtClean="0"/>
              <a:t>From Wikipedia: “The figure shows confocal images from a combined RNA-DNA FISH experiment for </a:t>
            </a:r>
            <a:r>
              <a:rPr lang="en-US" u="none" dirty="0" err="1" smtClean="0"/>
              <a:t>Xist</a:t>
            </a:r>
            <a:r>
              <a:rPr lang="en-US" u="none" dirty="0" smtClean="0"/>
              <a:t> in female mouse fibroblast cells (Female-biased expression of long non-coding RNAs in domains that escape X-inactivation in mouse, B </a:t>
            </a:r>
            <a:r>
              <a:rPr lang="en-US" u="none" dirty="0" err="1" smtClean="0"/>
              <a:t>Reinius</a:t>
            </a:r>
            <a:r>
              <a:rPr lang="en-US" u="none" dirty="0" smtClean="0"/>
              <a:t> et al 2010, BMC Genomics (6), http://</a:t>
            </a:r>
            <a:r>
              <a:rPr lang="en-US" u="none" dirty="0" err="1" smtClean="0"/>
              <a:t>www.biomedcentral.com</a:t>
            </a:r>
            <a:r>
              <a:rPr lang="en-US" u="none" dirty="0" smtClean="0"/>
              <a:t>/1471-2164/11/614/abstract). The figure was adapted from Figure 5 in the original publication and contrast was adjusted to make the figure clear in thumbnail format. Open access: Unrestricted use, distribution and reproduction in any medium is permitted, provided the original article is properly cited.”</a:t>
            </a:r>
          </a:p>
          <a:p>
            <a:endParaRPr lang="en-US" u="none" dirty="0" smtClean="0"/>
          </a:p>
          <a:p>
            <a:r>
              <a:rPr lang="en-US" u="none" dirty="0" smtClean="0"/>
              <a:t>“The figure shows confocal microscopy images from a combined RNA-DNA FISH experiment for </a:t>
            </a:r>
            <a:r>
              <a:rPr lang="en-US" u="none" dirty="0" err="1" smtClean="0"/>
              <a:t>Xist</a:t>
            </a:r>
            <a:r>
              <a:rPr lang="en-US" u="none" dirty="0" smtClean="0"/>
              <a:t> in fibroblast cells from adult female mouse, demonstrating that </a:t>
            </a:r>
            <a:r>
              <a:rPr lang="en-US" u="none" dirty="0" err="1" smtClean="0"/>
              <a:t>Xist</a:t>
            </a:r>
            <a:r>
              <a:rPr lang="en-US" u="none" dirty="0" smtClean="0"/>
              <a:t> RNA is coating only one of the X-chromosomes. RNA FISH signals from </a:t>
            </a:r>
            <a:r>
              <a:rPr lang="en-US" u="none" dirty="0" err="1" smtClean="0"/>
              <a:t>Xist</a:t>
            </a:r>
            <a:r>
              <a:rPr lang="en-US" u="none" dirty="0" smtClean="0"/>
              <a:t> RNA are shown in red color, marking the inactive X-chromosome (Xi). DNA FISH signals from </a:t>
            </a:r>
            <a:r>
              <a:rPr lang="en-US" u="none" dirty="0" err="1" smtClean="0"/>
              <a:t>Xist</a:t>
            </a:r>
            <a:r>
              <a:rPr lang="en-US" u="none" dirty="0" smtClean="0"/>
              <a:t> loci are shown in yellow color, marking both active and inactive X-chromosomes (</a:t>
            </a:r>
            <a:r>
              <a:rPr lang="en-US" u="none" dirty="0" err="1" smtClean="0"/>
              <a:t>Xa</a:t>
            </a:r>
            <a:r>
              <a:rPr lang="en-US" u="none" dirty="0" smtClean="0"/>
              <a:t>, Xi). The nucleus (DAPI-stained) is shown in blue color. “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302DD-932B-F148-B58B-7E1AB990C7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42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4CDB1C-2A98-6444-99A0-DDA8F0E13CCD}" type="slidenum">
              <a:rPr lang="en-US"/>
              <a:pPr/>
              <a:t>26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6F964-8E17-BC4E-9CA2-86D92659C654}" type="slidenum">
              <a:rPr lang="en-US"/>
              <a:pPr/>
              <a:t>27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B05ABE-343E-3F46-96E3-19DE210A9D7A}" type="slidenum">
              <a:rPr lang="en-US"/>
              <a:pPr/>
              <a:t>28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EB7FF0-8C21-0B4F-8F33-A1579694DB11}" type="slidenum">
              <a:rPr lang="en-US"/>
              <a:pPr/>
              <a:t>9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3ED6C2-0D27-6D4F-9C35-040A233991CB}" type="slidenum">
              <a:rPr lang="en-US"/>
              <a:pPr/>
              <a:t>15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E7F103-7E84-954D-9332-D91AA5E9720F}" type="slidenum">
              <a:rPr lang="en-US"/>
              <a:pPr/>
              <a:t>17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FF64AD-9164-3343-9085-F23FBD4D7823}" type="slidenum">
              <a:rPr lang="en-US"/>
              <a:pPr/>
              <a:t>18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71C80E-7E8E-144D-8239-FB61BF531076}" type="slidenum">
              <a:rPr lang="en-US"/>
              <a:pPr/>
              <a:t>20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BB4434-21AB-DF4B-B50A-4B25CC007E80}" type="slidenum">
              <a:rPr lang="en-US"/>
              <a:pPr/>
              <a:t>21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768302-D9F1-0E40-8185-E9FC42003F6F}" type="slidenum">
              <a:rPr lang="en-US"/>
              <a:pPr/>
              <a:t>22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CF84CF-9BBB-CF44-9D73-13EED5CB601C}" type="slidenum">
              <a:rPr lang="en-US"/>
              <a:pPr/>
              <a:t>23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C9A9-EA02-6C41-85AB-B7B9FC595D35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2A7C-1381-7247-BE61-7765263BFBF1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FE97-6E84-8445-8EF1-00F080892301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83AB-DD28-7D4C-B296-428283552522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BD6E-28D8-9341-B61C-1CFB082BC80A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6226-8426-DF42-871C-1E9301746414}" type="datetime1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E11C-6871-E446-A76D-F091CEA432C4}" type="datetime1">
              <a:rPr lang="en-US" smtClean="0"/>
              <a:t>3/16/15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1839-5FFF-C947-93C6-24BB698CEDAA}" type="datetime1">
              <a:rPr lang="en-US" smtClean="0"/>
              <a:t>3/16/15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D87-15D5-8748-A7A0-A0F38DC820ED}" type="datetime1">
              <a:rPr lang="en-US" smtClean="0"/>
              <a:t>3/16/15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63A8-2FAE-2548-B910-A98C99A23116}" type="datetime1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8DB4-9C80-A446-A702-7718650D48A4}" type="datetime1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D335-B9E2-B943-B2DF-69E5FFC1C772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9320-B427-3D45-B6A9-9165F8CA6C74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E1D9-FD83-3E42-95CA-0B19C4C7CA38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0063-E82B-6044-973D-30FE2C751801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85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E44E-3779-C140-B490-2018988DD60F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3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1547-B095-6B43-B13E-34322CD30E61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17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175E-F1EC-5443-8F9C-0244500D528A}" type="datetime1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85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DCA6-7860-CF4E-9B98-543F61722457}" type="datetime1">
              <a:rPr lang="en-US" smtClean="0"/>
              <a:t>3/16/15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81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A9C8-15CE-B648-92A0-4B7AE3398152}" type="datetime1">
              <a:rPr lang="en-US" smtClean="0"/>
              <a:t>3/16/15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271E-B391-1142-8A63-BE04ED1EB735}" type="datetime1">
              <a:rPr lang="en-US" smtClean="0"/>
              <a:t>3/16/15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14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6998-6814-B446-83BD-AF6ECC764117}" type="datetime1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1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BC99-7B67-FA46-87DD-7113060E9E27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6963-AEC3-6C47-B746-0708F0ECDF17}" type="datetime1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90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C268-AA7C-1E49-8EEE-7A65E801CE10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38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BDF9-6323-AF4B-A9FC-D6A768341FD5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27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752B-74D7-3F49-BD3D-F3955AF9B94C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08EC-CEC8-2D4E-B985-FF89A1F65FC9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D80E-CC10-3749-9E09-811B554B0C18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2332-A2C0-F54B-9CE4-CE5C017D4F25}" type="datetime1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F106-3FD6-4444-9336-A302EF3EE02F}" type="datetime1">
              <a:rPr lang="en-US" smtClean="0"/>
              <a:t>3/16/15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2A0C-D3A3-AD43-BA9A-9B235D76DE95}" type="datetime1">
              <a:rPr lang="en-US" smtClean="0"/>
              <a:t>3/16/15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0966-D638-614D-8221-70B1FAC53301}" type="datetime1">
              <a:rPr lang="en-US" smtClean="0"/>
              <a:t>3/16/15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7BF1-6594-0240-9FF1-7C4A6E2C7507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0EF8-DB9D-524E-91E0-5BC7D21F20E9}" type="datetime1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F864-86A7-7E46-AB0A-7624425F04A9}" type="datetime1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165A4-2A48-4640-A8D3-2D693B0C8355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F6F0-3975-0A47-A476-C5813DB98E8F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7ECB-327A-B846-9A2F-9309DCF087C1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A399-3143-1944-896D-5A93716305BF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66AE-481F-1B42-B182-5659F3D4CFB0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6875-D4F6-E346-9FAB-9980FB0AEE07}" type="datetime1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C345-2EC3-7444-8BB4-3CBD6EB5E9C7}" type="datetime1">
              <a:rPr lang="en-US" smtClean="0"/>
              <a:t>3/16/15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1A18-0AAB-A546-8A44-FE401B5AC119}" type="datetime1">
              <a:rPr lang="en-US" smtClean="0"/>
              <a:t>3/16/15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4555-5FCB-5842-9175-3C076479F719}" type="datetime1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C366-8D14-8D43-A589-53A6F493C7E3}" type="datetime1">
              <a:rPr lang="en-US" smtClean="0"/>
              <a:t>3/16/15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9765-6E7B-E242-9D05-4C15DF2A4881}" type="datetime1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3089-55D5-7240-A874-854070E2E5FD}" type="datetime1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921B-E243-714C-88E6-B4A19BDE6963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BB43-9BED-0C40-97F7-D995CA5EDEFB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9FC5-D480-DF44-A61B-2B6654C097BB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856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3936-66B4-D745-BC3E-C8EDD455E111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36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4CBD-EA15-7648-8ADD-87297245C8EE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170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E3E7-F7C9-1F4A-A4FB-A6F2C0E5FEDF}" type="datetime1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859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D0DE-20AD-3F4B-AAFF-31AF185C0995}" type="datetime1">
              <a:rPr lang="en-US" smtClean="0"/>
              <a:t>3/16/15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81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17DA-2BE3-1D47-89D4-36BA58D5634A}" type="datetime1">
              <a:rPr lang="en-US" smtClean="0"/>
              <a:t>3/16/15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40EB-9B69-9A4C-8F2E-922CD2F16342}" type="datetime1">
              <a:rPr lang="en-US" smtClean="0"/>
              <a:t>3/16/15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2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6BE8-E8CF-8A4E-B261-01824DF470A1}" type="datetime1">
              <a:rPr lang="en-US" smtClean="0"/>
              <a:t>3/16/15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142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2725-742D-BC4C-AE39-E41568DD3A9A}" type="datetime1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146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8D1A-88D2-0E4A-8846-0FCE9AAED0B2}" type="datetime1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904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A984-E71D-F34E-9680-D74AEE4D37C6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380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D9EA-85B5-CB41-9D56-2FA1DAF14627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276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1C3D-FC96-4E49-92AC-3883A23DBDD5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0803-A544-6A41-A337-3EEAFC361AA4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16F4-0D91-2842-86BD-58DBBFDDEF16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5C6D-7391-BA43-A3D0-B79C9F8F2A94}" type="datetime1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2BD6-9DC4-BB49-B1B9-A1CE7C08C4CE}" type="datetime1">
              <a:rPr lang="en-US" smtClean="0"/>
              <a:t>3/16/15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A379-F55B-3446-A366-456CFE43D514}" type="datetime1">
              <a:rPr lang="en-US" smtClean="0"/>
              <a:t>3/16/15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F8A1-9CB3-9942-999E-F49231E65D46}" type="datetime1">
              <a:rPr lang="en-US" smtClean="0"/>
              <a:t>3/16/15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0708-44FE-8B4F-9316-026F3D2164EA}" type="datetime1">
              <a:rPr lang="en-US" smtClean="0"/>
              <a:t>3/16/15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641D-3658-0B43-ACCC-31B1D5C6728C}" type="datetime1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DC76-1661-4949-B7FB-D3F08E32ABFE}" type="datetime1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FC43-DD11-F24C-832B-67B9E8FF9964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3AC1-A4FD-F548-B86A-FE6652651608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4EA7-232A-8348-B6ED-1D712E0C542B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2616-4C0C-664F-BB69-2857A9948DE3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BFE88-3934-EF48-9962-B50B7D57189E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44E5-68D7-8F4C-9092-643999912A6C}" type="datetime1">
              <a:rPr lang="en-US" smtClean="0"/>
              <a:t>3/16/15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A61EA-9CE7-5649-837E-8C53B7D2C83B}" type="datetime1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19D3-D0B1-D14D-B7F4-2BF02AE9E9DC}" type="datetime1">
              <a:rPr lang="en-US" smtClean="0"/>
              <a:t>3/16/15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FB09-9E9F-1F4E-81F8-D11D9C086966}" type="datetime1">
              <a:rPr lang="en-US" smtClean="0"/>
              <a:t>3/16/15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7147-BD99-CA4D-A165-06010208102D}" type="datetime1">
              <a:rPr lang="en-US" smtClean="0"/>
              <a:t>3/16/15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3480-EE36-F843-B8C1-8E5716F4F3FC}" type="datetime1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CB66-0BFA-DE43-B28D-7112F11E9AB7}" type="datetime1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48EA-0A5C-F24D-B5D9-CF707ACC94F7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9445-42F1-2C4A-9A39-0F4FAFAC6C5B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8A07-F5C6-3748-954F-70DFE843C674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856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772A-013A-FD41-8397-17FF303B2EDD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704E-A015-9A41-9E62-D90BC991B537}" type="datetime1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034A-48CF-9642-9B77-1054E54B5E62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170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7EFE-2008-9E43-925B-22DA137ED88E}" type="datetime1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859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E1CC-BD75-494D-A5B0-1C7671422141}" type="datetime1">
              <a:rPr lang="en-US" smtClean="0"/>
              <a:t>3/16/15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819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B74F-239D-494B-8DC7-CAD70887A626}" type="datetime1">
              <a:rPr lang="en-US" smtClean="0"/>
              <a:t>3/16/15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2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9C6D3-BB5C-864F-8B2A-8AF0C7B92FF4}" type="datetime1">
              <a:rPr lang="en-US" smtClean="0"/>
              <a:t>3/16/15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142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DB45-F762-3941-9DC0-47F103CA3059}" type="datetime1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146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06C9-4DD4-5E45-832C-7A479159050E}" type="datetime1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904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CDF7-FDC7-FC46-821E-3D05B228ABF6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380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21F7-4DAC-174B-9F7A-62AEEE81FE55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2766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F87F-317B-874C-A65F-3B07A1AEA0EF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7FB6-3BA1-A94D-A839-579E3BA99415}" type="datetime1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8B56-8BC5-8444-9C28-4C001E8A3CA1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DE91-64AE-3C42-8FF4-38FA23A59D35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76912-016C-B34F-83AC-31B2123A93E9}" type="datetime1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EC39-3477-084A-BA0F-690EC3E72290}" type="datetime1">
              <a:rPr lang="en-US" smtClean="0"/>
              <a:t>3/16/15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6730-B59D-684E-8BD3-7F6072FE3D42}" type="datetime1">
              <a:rPr lang="en-US" smtClean="0"/>
              <a:t>3/16/15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6599-7A59-754B-BF8B-18A48BA3D91B}" type="datetime1">
              <a:rPr lang="en-US" smtClean="0"/>
              <a:t>3/16/15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D800-75A8-5742-95A2-6633DDBC912A}" type="datetime1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A366-275F-FB40-A7BE-4372E1A4AC55}" type="datetime1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C1528-EE7F-5D45-B2F2-C170F22AA61A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154D-39EE-4446-BECA-6982845E2176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4192-B009-E94D-8611-15DE051E7691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7AD37-B7A2-E240-BA55-5E6896002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F27BE-46A8-1241-8E7F-BFE46CB736EB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722A5-5A99-D049-BEA2-D9F6DB262704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9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A0AB7-F07F-674B-8056-27F6B99A0D9D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60E4A-EBD3-C540-A25F-8B17345FA967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3D53F-556B-8544-9404-B06E3D1BBC77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9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19FCB-9A97-1A4D-B1B8-C4C031B4EA83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B414E-C514-3246-AF07-2C72E42EE371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69B26-2670-AE44-907F-D3D05C4B3D01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9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5EEBE-2567-724F-9D35-26DE006AA4F0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Transcriptomes: Microarrays and RNA-seq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Genomics Lesson </a:t>
            </a:r>
            <a:r>
              <a:rPr lang="en-US" sz="2800" dirty="0" smtClean="0"/>
              <a:t>8_1</a:t>
            </a:r>
            <a:endParaRPr lang="en-US" sz="2800" dirty="0"/>
          </a:p>
          <a:p>
            <a:r>
              <a:rPr lang="en-US" sz="2800" dirty="0" smtClean="0"/>
              <a:t>Hardison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7" descr="PSU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1049338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42D7-BFAB-7F4E-8B1F-3439EDAD4760}" type="datetime1">
              <a:rPr lang="en-US" smtClean="0"/>
              <a:t>3/16/15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62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Determine </a:t>
            </a:r>
            <a:r>
              <a:rPr lang="en-US" dirty="0" err="1" smtClean="0"/>
              <a:t>transcriptome</a:t>
            </a:r>
            <a:r>
              <a:rPr lang="en-US" dirty="0" smtClean="0"/>
              <a:t> from </a:t>
            </a:r>
            <a:r>
              <a:rPr lang="en-US" dirty="0" err="1" smtClean="0"/>
              <a:t>cDNA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7538" y="1498366"/>
            <a:ext cx="4342462" cy="3517198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Convert RNA to complementary DNA (</a:t>
            </a:r>
            <a:r>
              <a:rPr lang="en-US" sz="2800" dirty="0" err="1" smtClean="0"/>
              <a:t>cDNA</a:t>
            </a:r>
            <a:r>
              <a:rPr lang="en-US" sz="2800" dirty="0" smtClean="0"/>
              <a:t>)</a:t>
            </a:r>
          </a:p>
          <a:p>
            <a:pPr lvl="1"/>
            <a:r>
              <a:rPr lang="en-US" dirty="0" smtClean="0"/>
              <a:t>Reverse transcriptase</a:t>
            </a:r>
          </a:p>
          <a:p>
            <a:pPr lvl="1"/>
            <a:r>
              <a:rPr lang="en-US" dirty="0" err="1"/>
              <a:t>O</a:t>
            </a:r>
            <a:r>
              <a:rPr lang="en-US" dirty="0" err="1" smtClean="0"/>
              <a:t>ligo-dT</a:t>
            </a:r>
            <a:r>
              <a:rPr lang="en-US" dirty="0" smtClean="0"/>
              <a:t> primer, complementary to </a:t>
            </a:r>
            <a:r>
              <a:rPr lang="en-US" dirty="0" err="1" smtClean="0"/>
              <a:t>polyA</a:t>
            </a:r>
            <a:r>
              <a:rPr lang="en-US" dirty="0" smtClean="0"/>
              <a:t> tail to start synthesis from 3’ end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Random primers </a:t>
            </a:r>
            <a:r>
              <a:rPr lang="en-US" dirty="0" smtClean="0"/>
              <a:t>to start synthesis at multiple places</a:t>
            </a:r>
          </a:p>
          <a:p>
            <a:r>
              <a:rPr lang="en-US" sz="2800" dirty="0" smtClean="0"/>
              <a:t>Second strand synthesis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251153" y="1193566"/>
            <a:ext cx="4267200" cy="4877193"/>
            <a:chOff x="139393" y="1193566"/>
            <a:chExt cx="4267200" cy="4877193"/>
          </a:xfrm>
        </p:grpSpPr>
        <p:grpSp>
          <p:nvGrpSpPr>
            <p:cNvPr id="37" name="Group 36"/>
            <p:cNvGrpSpPr/>
            <p:nvPr/>
          </p:nvGrpSpPr>
          <p:grpSpPr>
            <a:xfrm>
              <a:off x="139393" y="1193566"/>
              <a:ext cx="4267200" cy="2971800"/>
              <a:chOff x="3352800" y="152400"/>
              <a:chExt cx="4267200" cy="2971800"/>
            </a:xfrm>
          </p:grpSpPr>
          <p:grpSp>
            <p:nvGrpSpPr>
              <p:cNvPr id="4" name="Group 230"/>
              <p:cNvGrpSpPr>
                <a:grpSpLocks/>
              </p:cNvGrpSpPr>
              <p:nvPr/>
            </p:nvGrpSpPr>
            <p:grpSpPr bwMode="auto">
              <a:xfrm>
                <a:off x="3352800" y="152400"/>
                <a:ext cx="3919538" cy="2971800"/>
                <a:chOff x="192" y="374"/>
                <a:chExt cx="2469" cy="1872"/>
              </a:xfrm>
            </p:grpSpPr>
            <p:grpSp>
              <p:nvGrpSpPr>
                <p:cNvPr id="5" name="Group 231"/>
                <p:cNvGrpSpPr>
                  <a:grpSpLocks/>
                </p:cNvGrpSpPr>
                <p:nvPr/>
              </p:nvGrpSpPr>
              <p:grpSpPr bwMode="auto">
                <a:xfrm>
                  <a:off x="480" y="374"/>
                  <a:ext cx="1056" cy="140"/>
                  <a:chOff x="528" y="1152"/>
                  <a:chExt cx="1056" cy="140"/>
                </a:xfrm>
              </p:grpSpPr>
              <p:sp>
                <p:nvSpPr>
                  <p:cNvPr id="34" name="Freeform 232"/>
                  <p:cNvSpPr>
                    <a:spLocks/>
                  </p:cNvSpPr>
                  <p:nvPr/>
                </p:nvSpPr>
                <p:spPr bwMode="auto">
                  <a:xfrm>
                    <a:off x="528" y="1152"/>
                    <a:ext cx="1006" cy="133"/>
                  </a:xfrm>
                  <a:custGeom>
                    <a:avLst/>
                    <a:gdLst>
                      <a:gd name="T0" fmla="*/ 0 w 1006"/>
                      <a:gd name="T1" fmla="*/ 55 h 133"/>
                      <a:gd name="T2" fmla="*/ 35 w 1006"/>
                      <a:gd name="T3" fmla="*/ 112 h 133"/>
                      <a:gd name="T4" fmla="*/ 146 w 1006"/>
                      <a:gd name="T5" fmla="*/ 1 h 133"/>
                      <a:gd name="T6" fmla="*/ 235 w 1006"/>
                      <a:gd name="T7" fmla="*/ 108 h 133"/>
                      <a:gd name="T8" fmla="*/ 350 w 1006"/>
                      <a:gd name="T9" fmla="*/ 6 h 133"/>
                      <a:gd name="T10" fmla="*/ 472 w 1006"/>
                      <a:gd name="T11" fmla="*/ 124 h 133"/>
                      <a:gd name="T12" fmla="*/ 580 w 1006"/>
                      <a:gd name="T13" fmla="*/ 1 h 133"/>
                      <a:gd name="T14" fmla="*/ 682 w 1006"/>
                      <a:gd name="T15" fmla="*/ 130 h 133"/>
                      <a:gd name="T16" fmla="*/ 797 w 1006"/>
                      <a:gd name="T17" fmla="*/ 17 h 133"/>
                      <a:gd name="T18" fmla="*/ 899 w 1006"/>
                      <a:gd name="T19" fmla="*/ 130 h 133"/>
                      <a:gd name="T20" fmla="*/ 1006 w 1006"/>
                      <a:gd name="T21" fmla="*/ 34 h 1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006" h="133">
                        <a:moveTo>
                          <a:pt x="0" y="55"/>
                        </a:moveTo>
                        <a:cubicBezTo>
                          <a:pt x="9" y="89"/>
                          <a:pt x="10" y="121"/>
                          <a:pt x="35" y="112"/>
                        </a:cubicBezTo>
                        <a:cubicBezTo>
                          <a:pt x="59" y="104"/>
                          <a:pt x="113" y="1"/>
                          <a:pt x="146" y="1"/>
                        </a:cubicBezTo>
                        <a:cubicBezTo>
                          <a:pt x="179" y="0"/>
                          <a:pt x="201" y="107"/>
                          <a:pt x="235" y="108"/>
                        </a:cubicBezTo>
                        <a:cubicBezTo>
                          <a:pt x="269" y="108"/>
                          <a:pt x="310" y="3"/>
                          <a:pt x="350" y="6"/>
                        </a:cubicBezTo>
                        <a:cubicBezTo>
                          <a:pt x="390" y="9"/>
                          <a:pt x="434" y="126"/>
                          <a:pt x="472" y="124"/>
                        </a:cubicBezTo>
                        <a:cubicBezTo>
                          <a:pt x="510" y="123"/>
                          <a:pt x="545" y="0"/>
                          <a:pt x="580" y="1"/>
                        </a:cubicBezTo>
                        <a:cubicBezTo>
                          <a:pt x="616" y="1"/>
                          <a:pt x="646" y="127"/>
                          <a:pt x="682" y="130"/>
                        </a:cubicBezTo>
                        <a:cubicBezTo>
                          <a:pt x="718" y="133"/>
                          <a:pt x="761" y="17"/>
                          <a:pt x="797" y="17"/>
                        </a:cubicBezTo>
                        <a:cubicBezTo>
                          <a:pt x="833" y="17"/>
                          <a:pt x="864" y="127"/>
                          <a:pt x="899" y="130"/>
                        </a:cubicBezTo>
                        <a:cubicBezTo>
                          <a:pt x="934" y="133"/>
                          <a:pt x="984" y="54"/>
                          <a:pt x="1006" y="34"/>
                        </a:cubicBezTo>
                      </a:path>
                    </a:pathLst>
                  </a:custGeom>
                  <a:noFill/>
                  <a:ln w="50800">
                    <a:solidFill>
                      <a:srgbClr val="33CC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" name="Freeform 233"/>
                  <p:cNvSpPr>
                    <a:spLocks/>
                  </p:cNvSpPr>
                  <p:nvPr/>
                </p:nvSpPr>
                <p:spPr bwMode="auto">
                  <a:xfrm>
                    <a:off x="574" y="1152"/>
                    <a:ext cx="1010" cy="140"/>
                  </a:xfrm>
                  <a:custGeom>
                    <a:avLst/>
                    <a:gdLst>
                      <a:gd name="T0" fmla="*/ 0 w 1010"/>
                      <a:gd name="T1" fmla="*/ 6 h 140"/>
                      <a:gd name="T2" fmla="*/ 85 w 1010"/>
                      <a:gd name="T3" fmla="*/ 112 h 140"/>
                      <a:gd name="T4" fmla="*/ 196 w 1010"/>
                      <a:gd name="T5" fmla="*/ 1 h 140"/>
                      <a:gd name="T6" fmla="*/ 285 w 1010"/>
                      <a:gd name="T7" fmla="*/ 108 h 140"/>
                      <a:gd name="T8" fmla="*/ 400 w 1010"/>
                      <a:gd name="T9" fmla="*/ 6 h 140"/>
                      <a:gd name="T10" fmla="*/ 522 w 1010"/>
                      <a:gd name="T11" fmla="*/ 124 h 140"/>
                      <a:gd name="T12" fmla="*/ 630 w 1010"/>
                      <a:gd name="T13" fmla="*/ 1 h 140"/>
                      <a:gd name="T14" fmla="*/ 732 w 1010"/>
                      <a:gd name="T15" fmla="*/ 130 h 140"/>
                      <a:gd name="T16" fmla="*/ 847 w 1010"/>
                      <a:gd name="T17" fmla="*/ 17 h 140"/>
                      <a:gd name="T18" fmla="*/ 949 w 1010"/>
                      <a:gd name="T19" fmla="*/ 130 h 140"/>
                      <a:gd name="T20" fmla="*/ 1010 w 1010"/>
                      <a:gd name="T21" fmla="*/ 79 h 1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010" h="140">
                        <a:moveTo>
                          <a:pt x="0" y="6"/>
                        </a:moveTo>
                        <a:cubicBezTo>
                          <a:pt x="16" y="24"/>
                          <a:pt x="52" y="113"/>
                          <a:pt x="85" y="112"/>
                        </a:cubicBezTo>
                        <a:cubicBezTo>
                          <a:pt x="118" y="111"/>
                          <a:pt x="163" y="1"/>
                          <a:pt x="196" y="1"/>
                        </a:cubicBezTo>
                        <a:cubicBezTo>
                          <a:pt x="229" y="0"/>
                          <a:pt x="251" y="107"/>
                          <a:pt x="285" y="108"/>
                        </a:cubicBezTo>
                        <a:cubicBezTo>
                          <a:pt x="319" y="108"/>
                          <a:pt x="360" y="3"/>
                          <a:pt x="400" y="6"/>
                        </a:cubicBezTo>
                        <a:cubicBezTo>
                          <a:pt x="440" y="9"/>
                          <a:pt x="484" y="126"/>
                          <a:pt x="522" y="124"/>
                        </a:cubicBezTo>
                        <a:cubicBezTo>
                          <a:pt x="560" y="123"/>
                          <a:pt x="595" y="0"/>
                          <a:pt x="630" y="1"/>
                        </a:cubicBezTo>
                        <a:cubicBezTo>
                          <a:pt x="666" y="1"/>
                          <a:pt x="696" y="127"/>
                          <a:pt x="732" y="130"/>
                        </a:cubicBezTo>
                        <a:cubicBezTo>
                          <a:pt x="768" y="133"/>
                          <a:pt x="811" y="17"/>
                          <a:pt x="847" y="17"/>
                        </a:cubicBezTo>
                        <a:cubicBezTo>
                          <a:pt x="883" y="17"/>
                          <a:pt x="921" y="120"/>
                          <a:pt x="949" y="130"/>
                        </a:cubicBezTo>
                        <a:cubicBezTo>
                          <a:pt x="976" y="140"/>
                          <a:pt x="997" y="90"/>
                          <a:pt x="1010" y="79"/>
                        </a:cubicBezTo>
                      </a:path>
                    </a:pathLst>
                  </a:custGeom>
                  <a:noFill/>
                  <a:ln w="50800">
                    <a:solidFill>
                      <a:srgbClr val="FF483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234"/>
                <p:cNvGrpSpPr>
                  <a:grpSpLocks/>
                </p:cNvGrpSpPr>
                <p:nvPr/>
              </p:nvGrpSpPr>
              <p:grpSpPr bwMode="auto">
                <a:xfrm>
                  <a:off x="384" y="902"/>
                  <a:ext cx="1498" cy="192"/>
                  <a:chOff x="384" y="1392"/>
                  <a:chExt cx="1498" cy="192"/>
                </a:xfrm>
              </p:grpSpPr>
              <p:sp>
                <p:nvSpPr>
                  <p:cNvPr id="32" name="Freeform 235"/>
                  <p:cNvSpPr>
                    <a:spLocks/>
                  </p:cNvSpPr>
                  <p:nvPr/>
                </p:nvSpPr>
                <p:spPr bwMode="auto">
                  <a:xfrm>
                    <a:off x="384" y="1440"/>
                    <a:ext cx="864" cy="96"/>
                  </a:xfrm>
                  <a:custGeom>
                    <a:avLst/>
                    <a:gdLst>
                      <a:gd name="T0" fmla="*/ 0 w 1333"/>
                      <a:gd name="T1" fmla="*/ 92 h 234"/>
                      <a:gd name="T2" fmla="*/ 48 w 1333"/>
                      <a:gd name="T3" fmla="*/ 188 h 234"/>
                      <a:gd name="T4" fmla="*/ 203 w 1333"/>
                      <a:gd name="T5" fmla="*/ 1 h 234"/>
                      <a:gd name="T6" fmla="*/ 326 w 1333"/>
                      <a:gd name="T7" fmla="*/ 180 h 234"/>
                      <a:gd name="T8" fmla="*/ 486 w 1333"/>
                      <a:gd name="T9" fmla="*/ 10 h 234"/>
                      <a:gd name="T10" fmla="*/ 655 w 1333"/>
                      <a:gd name="T11" fmla="*/ 208 h 234"/>
                      <a:gd name="T12" fmla="*/ 806 w 1333"/>
                      <a:gd name="T13" fmla="*/ 1 h 234"/>
                      <a:gd name="T14" fmla="*/ 947 w 1333"/>
                      <a:gd name="T15" fmla="*/ 217 h 234"/>
                      <a:gd name="T16" fmla="*/ 1107 w 1333"/>
                      <a:gd name="T17" fmla="*/ 29 h 234"/>
                      <a:gd name="T18" fmla="*/ 1248 w 1333"/>
                      <a:gd name="T19" fmla="*/ 217 h 234"/>
                      <a:gd name="T20" fmla="*/ 1333 w 1333"/>
                      <a:gd name="T21" fmla="*/ 132 h 2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333" h="234">
                        <a:moveTo>
                          <a:pt x="0" y="92"/>
                        </a:moveTo>
                        <a:cubicBezTo>
                          <a:pt x="12" y="148"/>
                          <a:pt x="14" y="203"/>
                          <a:pt x="48" y="188"/>
                        </a:cubicBezTo>
                        <a:cubicBezTo>
                          <a:pt x="82" y="173"/>
                          <a:pt x="157" y="2"/>
                          <a:pt x="203" y="1"/>
                        </a:cubicBezTo>
                        <a:cubicBezTo>
                          <a:pt x="249" y="0"/>
                          <a:pt x="279" y="179"/>
                          <a:pt x="326" y="180"/>
                        </a:cubicBezTo>
                        <a:cubicBezTo>
                          <a:pt x="373" y="181"/>
                          <a:pt x="431" y="5"/>
                          <a:pt x="486" y="10"/>
                        </a:cubicBezTo>
                        <a:cubicBezTo>
                          <a:pt x="541" y="15"/>
                          <a:pt x="602" y="210"/>
                          <a:pt x="655" y="208"/>
                        </a:cubicBezTo>
                        <a:cubicBezTo>
                          <a:pt x="708" y="206"/>
                          <a:pt x="757" y="0"/>
                          <a:pt x="806" y="1"/>
                        </a:cubicBezTo>
                        <a:cubicBezTo>
                          <a:pt x="855" y="2"/>
                          <a:pt x="897" y="212"/>
                          <a:pt x="947" y="217"/>
                        </a:cubicBezTo>
                        <a:cubicBezTo>
                          <a:pt x="997" y="222"/>
                          <a:pt x="1057" y="29"/>
                          <a:pt x="1107" y="29"/>
                        </a:cubicBezTo>
                        <a:cubicBezTo>
                          <a:pt x="1157" y="29"/>
                          <a:pt x="1210" y="200"/>
                          <a:pt x="1248" y="217"/>
                        </a:cubicBezTo>
                        <a:cubicBezTo>
                          <a:pt x="1286" y="234"/>
                          <a:pt x="1315" y="150"/>
                          <a:pt x="1333" y="132"/>
                        </a:cubicBezTo>
                      </a:path>
                    </a:pathLst>
                  </a:custGeom>
                  <a:noFill/>
                  <a:ln w="50800">
                    <a:solidFill>
                      <a:srgbClr val="70C64D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Rectangle 23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392"/>
                    <a:ext cx="682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b="1">
                        <a:solidFill>
                          <a:srgbClr val="70C64D"/>
                        </a:solidFill>
                        <a:latin typeface="Arial" charset="0"/>
                        <a:cs typeface="ＭＳ Ｐゴシック" charset="0"/>
                      </a:rPr>
                      <a:t>AAAAAAA</a:t>
                    </a:r>
                  </a:p>
                </p:txBody>
              </p:sp>
            </p:grpSp>
            <p:sp>
              <p:nvSpPr>
                <p:cNvPr id="7" name="Freeform 237"/>
                <p:cNvSpPr>
                  <a:spLocks/>
                </p:cNvSpPr>
                <p:nvPr/>
              </p:nvSpPr>
              <p:spPr bwMode="auto">
                <a:xfrm>
                  <a:off x="816" y="1382"/>
                  <a:ext cx="240" cy="96"/>
                </a:xfrm>
                <a:custGeom>
                  <a:avLst/>
                  <a:gdLst>
                    <a:gd name="T0" fmla="*/ 0 w 240"/>
                    <a:gd name="T1" fmla="*/ 0 h 96"/>
                    <a:gd name="T2" fmla="*/ 144 w 240"/>
                    <a:gd name="T3" fmla="*/ 96 h 96"/>
                    <a:gd name="T4" fmla="*/ 240 w 240"/>
                    <a:gd name="T5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0" h="96">
                      <a:moveTo>
                        <a:pt x="0" y="0"/>
                      </a:moveTo>
                      <a:cubicBezTo>
                        <a:pt x="52" y="48"/>
                        <a:pt x="104" y="96"/>
                        <a:pt x="144" y="96"/>
                      </a:cubicBezTo>
                      <a:cubicBezTo>
                        <a:pt x="184" y="96"/>
                        <a:pt x="224" y="16"/>
                        <a:pt x="240" y="0"/>
                      </a:cubicBezTo>
                    </a:path>
                  </a:pathLst>
                </a:custGeom>
                <a:noFill/>
                <a:ln w="50800" cap="flat" cmpd="sng">
                  <a:solidFill>
                    <a:srgbClr val="70C64D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" name="Freeform 238"/>
                <p:cNvSpPr>
                  <a:spLocks/>
                </p:cNvSpPr>
                <p:nvPr/>
              </p:nvSpPr>
              <p:spPr bwMode="auto">
                <a:xfrm>
                  <a:off x="1152" y="1334"/>
                  <a:ext cx="288" cy="152"/>
                </a:xfrm>
                <a:custGeom>
                  <a:avLst/>
                  <a:gdLst>
                    <a:gd name="T0" fmla="*/ 0 w 288"/>
                    <a:gd name="T1" fmla="*/ 152 h 152"/>
                    <a:gd name="T2" fmla="*/ 96 w 288"/>
                    <a:gd name="T3" fmla="*/ 8 h 152"/>
                    <a:gd name="T4" fmla="*/ 192 w 288"/>
                    <a:gd name="T5" fmla="*/ 104 h 152"/>
                    <a:gd name="T6" fmla="*/ 288 w 288"/>
                    <a:gd name="T7" fmla="*/ 104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8" h="152">
                      <a:moveTo>
                        <a:pt x="0" y="152"/>
                      </a:moveTo>
                      <a:cubicBezTo>
                        <a:pt x="32" y="84"/>
                        <a:pt x="64" y="16"/>
                        <a:pt x="96" y="8"/>
                      </a:cubicBezTo>
                      <a:cubicBezTo>
                        <a:pt x="128" y="0"/>
                        <a:pt x="160" y="88"/>
                        <a:pt x="192" y="104"/>
                      </a:cubicBezTo>
                      <a:cubicBezTo>
                        <a:pt x="224" y="120"/>
                        <a:pt x="256" y="112"/>
                        <a:pt x="288" y="104"/>
                      </a:cubicBezTo>
                    </a:path>
                  </a:pathLst>
                </a:custGeom>
                <a:noFill/>
                <a:ln w="50800" cap="flat" cmpd="sng">
                  <a:solidFill>
                    <a:srgbClr val="70C64D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" name="Freeform 239"/>
                <p:cNvSpPr>
                  <a:spLocks/>
                </p:cNvSpPr>
                <p:nvPr/>
              </p:nvSpPr>
              <p:spPr bwMode="auto">
                <a:xfrm>
                  <a:off x="432" y="1334"/>
                  <a:ext cx="192" cy="112"/>
                </a:xfrm>
                <a:custGeom>
                  <a:avLst/>
                  <a:gdLst>
                    <a:gd name="T0" fmla="*/ 0 w 192"/>
                    <a:gd name="T1" fmla="*/ 56 h 112"/>
                    <a:gd name="T2" fmla="*/ 48 w 192"/>
                    <a:gd name="T3" fmla="*/ 104 h 112"/>
                    <a:gd name="T4" fmla="*/ 144 w 192"/>
                    <a:gd name="T5" fmla="*/ 8 h 112"/>
                    <a:gd name="T6" fmla="*/ 192 w 192"/>
                    <a:gd name="T7" fmla="*/ 56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2" h="112">
                      <a:moveTo>
                        <a:pt x="0" y="56"/>
                      </a:moveTo>
                      <a:cubicBezTo>
                        <a:pt x="12" y="84"/>
                        <a:pt x="24" y="112"/>
                        <a:pt x="48" y="104"/>
                      </a:cubicBezTo>
                      <a:cubicBezTo>
                        <a:pt x="72" y="96"/>
                        <a:pt x="120" y="16"/>
                        <a:pt x="144" y="8"/>
                      </a:cubicBezTo>
                      <a:cubicBezTo>
                        <a:pt x="168" y="0"/>
                        <a:pt x="184" y="48"/>
                        <a:pt x="192" y="56"/>
                      </a:cubicBezTo>
                    </a:path>
                  </a:pathLst>
                </a:custGeom>
                <a:noFill/>
                <a:ln w="50800" cap="flat" cmpd="sng">
                  <a:solidFill>
                    <a:srgbClr val="70C64D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" name="Freeform 240"/>
                <p:cNvSpPr>
                  <a:spLocks/>
                </p:cNvSpPr>
                <p:nvPr/>
              </p:nvSpPr>
              <p:spPr bwMode="auto">
                <a:xfrm>
                  <a:off x="624" y="1478"/>
                  <a:ext cx="192" cy="96"/>
                </a:xfrm>
                <a:custGeom>
                  <a:avLst/>
                  <a:gdLst>
                    <a:gd name="T0" fmla="*/ 0 w 192"/>
                    <a:gd name="T1" fmla="*/ 96 h 96"/>
                    <a:gd name="T2" fmla="*/ 96 w 192"/>
                    <a:gd name="T3" fmla="*/ 0 h 96"/>
                    <a:gd name="T4" fmla="*/ 192 w 192"/>
                    <a:gd name="T5" fmla="*/ 96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2" h="96">
                      <a:moveTo>
                        <a:pt x="0" y="96"/>
                      </a:moveTo>
                      <a:cubicBezTo>
                        <a:pt x="32" y="48"/>
                        <a:pt x="64" y="0"/>
                        <a:pt x="96" y="0"/>
                      </a:cubicBezTo>
                      <a:cubicBezTo>
                        <a:pt x="128" y="0"/>
                        <a:pt x="168" y="80"/>
                        <a:pt x="192" y="96"/>
                      </a:cubicBezTo>
                    </a:path>
                  </a:pathLst>
                </a:custGeom>
                <a:noFill/>
                <a:ln w="50800" cap="flat" cmpd="sng">
                  <a:solidFill>
                    <a:srgbClr val="70C64D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" name="Rectangle 241"/>
                <p:cNvSpPr>
                  <a:spLocks noChangeArrowheads="1"/>
                </p:cNvSpPr>
                <p:nvPr/>
              </p:nvSpPr>
              <p:spPr bwMode="auto">
                <a:xfrm>
                  <a:off x="1392" y="1334"/>
                  <a:ext cx="528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0800">
                      <a:solidFill>
                        <a:srgbClr val="FF483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sz="1400" b="1">
                      <a:solidFill>
                        <a:srgbClr val="70C64D"/>
                      </a:solidFill>
                      <a:latin typeface="Arial" charset="0"/>
                      <a:cs typeface="ＭＳ Ｐゴシック" charset="0"/>
                    </a:rPr>
                    <a:t>AAAA</a:t>
                  </a:r>
                </a:p>
              </p:txBody>
            </p:sp>
            <p:grpSp>
              <p:nvGrpSpPr>
                <p:cNvPr id="12" name="Group 242"/>
                <p:cNvGrpSpPr>
                  <a:grpSpLocks/>
                </p:cNvGrpSpPr>
                <p:nvPr/>
              </p:nvGrpSpPr>
              <p:grpSpPr bwMode="auto">
                <a:xfrm>
                  <a:off x="432" y="1910"/>
                  <a:ext cx="1488" cy="336"/>
                  <a:chOff x="432" y="2112"/>
                  <a:chExt cx="1488" cy="336"/>
                </a:xfrm>
              </p:grpSpPr>
              <p:sp>
                <p:nvSpPr>
                  <p:cNvPr id="22" name="Freeform 243"/>
                  <p:cNvSpPr>
                    <a:spLocks/>
                  </p:cNvSpPr>
                  <p:nvPr/>
                </p:nvSpPr>
                <p:spPr bwMode="auto">
                  <a:xfrm>
                    <a:off x="816" y="2256"/>
                    <a:ext cx="240" cy="96"/>
                  </a:xfrm>
                  <a:custGeom>
                    <a:avLst/>
                    <a:gdLst>
                      <a:gd name="T0" fmla="*/ 0 w 240"/>
                      <a:gd name="T1" fmla="*/ 0 h 96"/>
                      <a:gd name="T2" fmla="*/ 144 w 240"/>
                      <a:gd name="T3" fmla="*/ 96 h 96"/>
                      <a:gd name="T4" fmla="*/ 240 w 240"/>
                      <a:gd name="T5" fmla="*/ 0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40" h="96">
                        <a:moveTo>
                          <a:pt x="0" y="0"/>
                        </a:moveTo>
                        <a:cubicBezTo>
                          <a:pt x="52" y="48"/>
                          <a:pt x="104" y="96"/>
                          <a:pt x="144" y="96"/>
                        </a:cubicBezTo>
                        <a:cubicBezTo>
                          <a:pt x="184" y="96"/>
                          <a:pt x="224" y="16"/>
                          <a:pt x="240" y="0"/>
                        </a:cubicBezTo>
                      </a:path>
                    </a:pathLst>
                  </a:custGeom>
                  <a:noFill/>
                  <a:ln w="50800" cap="flat" cmpd="sng">
                    <a:solidFill>
                      <a:srgbClr val="FF483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" name="Freeform 244"/>
                  <p:cNvSpPr>
                    <a:spLocks/>
                  </p:cNvSpPr>
                  <p:nvPr/>
                </p:nvSpPr>
                <p:spPr bwMode="auto">
                  <a:xfrm>
                    <a:off x="1152" y="2208"/>
                    <a:ext cx="288" cy="152"/>
                  </a:xfrm>
                  <a:custGeom>
                    <a:avLst/>
                    <a:gdLst>
                      <a:gd name="T0" fmla="*/ 0 w 288"/>
                      <a:gd name="T1" fmla="*/ 152 h 152"/>
                      <a:gd name="T2" fmla="*/ 96 w 288"/>
                      <a:gd name="T3" fmla="*/ 8 h 152"/>
                      <a:gd name="T4" fmla="*/ 192 w 288"/>
                      <a:gd name="T5" fmla="*/ 104 h 152"/>
                      <a:gd name="T6" fmla="*/ 288 w 288"/>
                      <a:gd name="T7" fmla="*/ 104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88" h="152">
                        <a:moveTo>
                          <a:pt x="0" y="152"/>
                        </a:moveTo>
                        <a:cubicBezTo>
                          <a:pt x="32" y="84"/>
                          <a:pt x="64" y="16"/>
                          <a:pt x="96" y="8"/>
                        </a:cubicBezTo>
                        <a:cubicBezTo>
                          <a:pt x="128" y="0"/>
                          <a:pt x="160" y="88"/>
                          <a:pt x="192" y="104"/>
                        </a:cubicBezTo>
                        <a:cubicBezTo>
                          <a:pt x="224" y="120"/>
                          <a:pt x="256" y="112"/>
                          <a:pt x="288" y="104"/>
                        </a:cubicBezTo>
                      </a:path>
                    </a:pathLst>
                  </a:custGeom>
                  <a:noFill/>
                  <a:ln w="50800" cap="flat" cmpd="sng">
                    <a:solidFill>
                      <a:srgbClr val="FF483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" name="Freeform 245"/>
                  <p:cNvSpPr>
                    <a:spLocks/>
                  </p:cNvSpPr>
                  <p:nvPr/>
                </p:nvSpPr>
                <p:spPr bwMode="auto">
                  <a:xfrm>
                    <a:off x="432" y="2208"/>
                    <a:ext cx="192" cy="112"/>
                  </a:xfrm>
                  <a:custGeom>
                    <a:avLst/>
                    <a:gdLst>
                      <a:gd name="T0" fmla="*/ 0 w 192"/>
                      <a:gd name="T1" fmla="*/ 56 h 112"/>
                      <a:gd name="T2" fmla="*/ 48 w 192"/>
                      <a:gd name="T3" fmla="*/ 104 h 112"/>
                      <a:gd name="T4" fmla="*/ 144 w 192"/>
                      <a:gd name="T5" fmla="*/ 8 h 112"/>
                      <a:gd name="T6" fmla="*/ 192 w 192"/>
                      <a:gd name="T7" fmla="*/ 56 h 1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2" h="112">
                        <a:moveTo>
                          <a:pt x="0" y="56"/>
                        </a:moveTo>
                        <a:cubicBezTo>
                          <a:pt x="12" y="84"/>
                          <a:pt x="24" y="112"/>
                          <a:pt x="48" y="104"/>
                        </a:cubicBezTo>
                        <a:cubicBezTo>
                          <a:pt x="72" y="96"/>
                          <a:pt x="120" y="16"/>
                          <a:pt x="144" y="8"/>
                        </a:cubicBezTo>
                        <a:cubicBezTo>
                          <a:pt x="168" y="0"/>
                          <a:pt x="184" y="48"/>
                          <a:pt x="192" y="56"/>
                        </a:cubicBezTo>
                      </a:path>
                    </a:pathLst>
                  </a:custGeom>
                  <a:noFill/>
                  <a:ln w="50800" cap="flat" cmpd="sng">
                    <a:solidFill>
                      <a:srgbClr val="FF483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" name="Freeform 246"/>
                  <p:cNvSpPr>
                    <a:spLocks/>
                  </p:cNvSpPr>
                  <p:nvPr/>
                </p:nvSpPr>
                <p:spPr bwMode="auto">
                  <a:xfrm>
                    <a:off x="624" y="2352"/>
                    <a:ext cx="192" cy="96"/>
                  </a:xfrm>
                  <a:custGeom>
                    <a:avLst/>
                    <a:gdLst>
                      <a:gd name="T0" fmla="*/ 0 w 192"/>
                      <a:gd name="T1" fmla="*/ 96 h 96"/>
                      <a:gd name="T2" fmla="*/ 96 w 192"/>
                      <a:gd name="T3" fmla="*/ 0 h 96"/>
                      <a:gd name="T4" fmla="*/ 192 w 192"/>
                      <a:gd name="T5" fmla="*/ 96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2" h="96">
                        <a:moveTo>
                          <a:pt x="0" y="96"/>
                        </a:moveTo>
                        <a:cubicBezTo>
                          <a:pt x="32" y="48"/>
                          <a:pt x="64" y="0"/>
                          <a:pt x="96" y="0"/>
                        </a:cubicBezTo>
                        <a:cubicBezTo>
                          <a:pt x="128" y="0"/>
                          <a:pt x="168" y="80"/>
                          <a:pt x="192" y="96"/>
                        </a:cubicBezTo>
                      </a:path>
                    </a:pathLst>
                  </a:custGeom>
                  <a:noFill/>
                  <a:ln w="50800" cap="flat" cmpd="sng">
                    <a:solidFill>
                      <a:srgbClr val="FF483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" name="Rectangle 247"/>
                  <p:cNvSpPr>
                    <a:spLocks noChangeArrowheads="1"/>
                  </p:cNvSpPr>
                  <p:nvPr/>
                </p:nvSpPr>
                <p:spPr bwMode="auto">
                  <a:xfrm>
                    <a:off x="1392" y="2208"/>
                    <a:ext cx="528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50800">
                        <a:solidFill>
                          <a:srgbClr val="FF483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r>
                      <a:rPr lang="en-US" sz="1400" b="1">
                        <a:solidFill>
                          <a:srgbClr val="FF483F"/>
                        </a:solidFill>
                        <a:latin typeface="Arial" charset="0"/>
                        <a:cs typeface="ＭＳ Ｐゴシック" charset="0"/>
                      </a:rPr>
                      <a:t>TTTT</a:t>
                    </a:r>
                    <a:endParaRPr lang="en-US" sz="1400" b="1">
                      <a:solidFill>
                        <a:srgbClr val="70C64D"/>
                      </a:solidFill>
                      <a:latin typeface="Arial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27" name="Freeform 248"/>
                  <p:cNvSpPr>
                    <a:spLocks/>
                  </p:cNvSpPr>
                  <p:nvPr/>
                </p:nvSpPr>
                <p:spPr bwMode="auto">
                  <a:xfrm>
                    <a:off x="816" y="2160"/>
                    <a:ext cx="240" cy="96"/>
                  </a:xfrm>
                  <a:custGeom>
                    <a:avLst/>
                    <a:gdLst>
                      <a:gd name="T0" fmla="*/ 0 w 240"/>
                      <a:gd name="T1" fmla="*/ 0 h 96"/>
                      <a:gd name="T2" fmla="*/ 144 w 240"/>
                      <a:gd name="T3" fmla="*/ 96 h 96"/>
                      <a:gd name="T4" fmla="*/ 240 w 240"/>
                      <a:gd name="T5" fmla="*/ 0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40" h="96">
                        <a:moveTo>
                          <a:pt x="0" y="0"/>
                        </a:moveTo>
                        <a:cubicBezTo>
                          <a:pt x="52" y="48"/>
                          <a:pt x="104" y="96"/>
                          <a:pt x="144" y="96"/>
                        </a:cubicBezTo>
                        <a:cubicBezTo>
                          <a:pt x="184" y="96"/>
                          <a:pt x="224" y="16"/>
                          <a:pt x="240" y="0"/>
                        </a:cubicBezTo>
                      </a:path>
                    </a:pathLst>
                  </a:custGeom>
                  <a:noFill/>
                  <a:ln w="50800" cap="flat" cmpd="sng">
                    <a:solidFill>
                      <a:srgbClr val="70C64D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Freeform 249"/>
                  <p:cNvSpPr>
                    <a:spLocks/>
                  </p:cNvSpPr>
                  <p:nvPr/>
                </p:nvSpPr>
                <p:spPr bwMode="auto">
                  <a:xfrm>
                    <a:off x="1152" y="2112"/>
                    <a:ext cx="288" cy="152"/>
                  </a:xfrm>
                  <a:custGeom>
                    <a:avLst/>
                    <a:gdLst>
                      <a:gd name="T0" fmla="*/ 0 w 288"/>
                      <a:gd name="T1" fmla="*/ 152 h 152"/>
                      <a:gd name="T2" fmla="*/ 96 w 288"/>
                      <a:gd name="T3" fmla="*/ 8 h 152"/>
                      <a:gd name="T4" fmla="*/ 192 w 288"/>
                      <a:gd name="T5" fmla="*/ 104 h 152"/>
                      <a:gd name="T6" fmla="*/ 288 w 288"/>
                      <a:gd name="T7" fmla="*/ 104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88" h="152">
                        <a:moveTo>
                          <a:pt x="0" y="152"/>
                        </a:moveTo>
                        <a:cubicBezTo>
                          <a:pt x="32" y="84"/>
                          <a:pt x="64" y="16"/>
                          <a:pt x="96" y="8"/>
                        </a:cubicBezTo>
                        <a:cubicBezTo>
                          <a:pt x="128" y="0"/>
                          <a:pt x="160" y="88"/>
                          <a:pt x="192" y="104"/>
                        </a:cubicBezTo>
                        <a:cubicBezTo>
                          <a:pt x="224" y="120"/>
                          <a:pt x="256" y="112"/>
                          <a:pt x="288" y="104"/>
                        </a:cubicBezTo>
                      </a:path>
                    </a:pathLst>
                  </a:custGeom>
                  <a:noFill/>
                  <a:ln w="50800" cap="flat" cmpd="sng">
                    <a:solidFill>
                      <a:srgbClr val="70C64D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Freeform 250"/>
                  <p:cNvSpPr>
                    <a:spLocks/>
                  </p:cNvSpPr>
                  <p:nvPr/>
                </p:nvSpPr>
                <p:spPr bwMode="auto">
                  <a:xfrm>
                    <a:off x="432" y="2112"/>
                    <a:ext cx="192" cy="112"/>
                  </a:xfrm>
                  <a:custGeom>
                    <a:avLst/>
                    <a:gdLst>
                      <a:gd name="T0" fmla="*/ 0 w 192"/>
                      <a:gd name="T1" fmla="*/ 56 h 112"/>
                      <a:gd name="T2" fmla="*/ 48 w 192"/>
                      <a:gd name="T3" fmla="*/ 104 h 112"/>
                      <a:gd name="T4" fmla="*/ 144 w 192"/>
                      <a:gd name="T5" fmla="*/ 8 h 112"/>
                      <a:gd name="T6" fmla="*/ 192 w 192"/>
                      <a:gd name="T7" fmla="*/ 56 h 1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2" h="112">
                        <a:moveTo>
                          <a:pt x="0" y="56"/>
                        </a:moveTo>
                        <a:cubicBezTo>
                          <a:pt x="12" y="84"/>
                          <a:pt x="24" y="112"/>
                          <a:pt x="48" y="104"/>
                        </a:cubicBezTo>
                        <a:cubicBezTo>
                          <a:pt x="72" y="96"/>
                          <a:pt x="120" y="16"/>
                          <a:pt x="144" y="8"/>
                        </a:cubicBezTo>
                        <a:cubicBezTo>
                          <a:pt x="168" y="0"/>
                          <a:pt x="184" y="48"/>
                          <a:pt x="192" y="56"/>
                        </a:cubicBezTo>
                      </a:path>
                    </a:pathLst>
                  </a:custGeom>
                  <a:noFill/>
                  <a:ln w="50800" cap="flat" cmpd="sng">
                    <a:solidFill>
                      <a:srgbClr val="70C64D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Freeform 251"/>
                  <p:cNvSpPr>
                    <a:spLocks/>
                  </p:cNvSpPr>
                  <p:nvPr/>
                </p:nvSpPr>
                <p:spPr bwMode="auto">
                  <a:xfrm>
                    <a:off x="624" y="2256"/>
                    <a:ext cx="192" cy="96"/>
                  </a:xfrm>
                  <a:custGeom>
                    <a:avLst/>
                    <a:gdLst>
                      <a:gd name="T0" fmla="*/ 0 w 192"/>
                      <a:gd name="T1" fmla="*/ 96 h 96"/>
                      <a:gd name="T2" fmla="*/ 96 w 192"/>
                      <a:gd name="T3" fmla="*/ 0 h 96"/>
                      <a:gd name="T4" fmla="*/ 192 w 192"/>
                      <a:gd name="T5" fmla="*/ 96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2" h="96">
                        <a:moveTo>
                          <a:pt x="0" y="96"/>
                        </a:moveTo>
                        <a:cubicBezTo>
                          <a:pt x="32" y="48"/>
                          <a:pt x="64" y="0"/>
                          <a:pt x="96" y="0"/>
                        </a:cubicBezTo>
                        <a:cubicBezTo>
                          <a:pt x="128" y="0"/>
                          <a:pt x="168" y="80"/>
                          <a:pt x="192" y="96"/>
                        </a:cubicBezTo>
                      </a:path>
                    </a:pathLst>
                  </a:custGeom>
                  <a:noFill/>
                  <a:ln w="50800" cap="flat" cmpd="sng">
                    <a:solidFill>
                      <a:srgbClr val="70C64D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Rectangle 252"/>
                  <p:cNvSpPr>
                    <a:spLocks noChangeArrowheads="1"/>
                  </p:cNvSpPr>
                  <p:nvPr/>
                </p:nvSpPr>
                <p:spPr bwMode="auto">
                  <a:xfrm>
                    <a:off x="1392" y="2112"/>
                    <a:ext cx="528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50800">
                        <a:solidFill>
                          <a:srgbClr val="FF483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r>
                      <a:rPr lang="en-US" sz="1400" b="1">
                        <a:solidFill>
                          <a:srgbClr val="70C64D"/>
                        </a:solidFill>
                        <a:latin typeface="Arial" charset="0"/>
                        <a:cs typeface="ＭＳ Ｐゴシック" charset="0"/>
                      </a:rPr>
                      <a:t>AAAA</a:t>
                    </a:r>
                  </a:p>
                </p:txBody>
              </p:sp>
            </p:grpSp>
            <p:sp>
              <p:nvSpPr>
                <p:cNvPr id="13" name="Line 253"/>
                <p:cNvSpPr>
                  <a:spLocks noChangeShapeType="1"/>
                </p:cNvSpPr>
                <p:nvPr/>
              </p:nvSpPr>
              <p:spPr bwMode="auto">
                <a:xfrm>
                  <a:off x="864" y="56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" name="Line 254"/>
                <p:cNvSpPr>
                  <a:spLocks noChangeShapeType="1"/>
                </p:cNvSpPr>
                <p:nvPr/>
              </p:nvSpPr>
              <p:spPr bwMode="auto">
                <a:xfrm>
                  <a:off x="864" y="1094"/>
                  <a:ext cx="0" cy="1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Line 255"/>
                <p:cNvSpPr>
                  <a:spLocks noChangeShapeType="1"/>
                </p:cNvSpPr>
                <p:nvPr/>
              </p:nvSpPr>
              <p:spPr bwMode="auto">
                <a:xfrm>
                  <a:off x="864" y="1622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Text Box 256"/>
                <p:cNvSpPr txBox="1">
                  <a:spLocks noChangeArrowheads="1"/>
                </p:cNvSpPr>
                <p:nvPr/>
              </p:nvSpPr>
              <p:spPr bwMode="auto">
                <a:xfrm>
                  <a:off x="960" y="566"/>
                  <a:ext cx="1602" cy="3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>
                      <a:latin typeface="Arial" charset="0"/>
                      <a:cs typeface="ＭＳ Ｐゴシック" charset="0"/>
                    </a:rPr>
                    <a:t>RNA synthesis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en-US" sz="1200">
                      <a:latin typeface="Arial" charset="0"/>
                      <a:cs typeface="ＭＳ Ｐゴシック" charset="0"/>
                    </a:rPr>
                    <a:t>Select PolyA+ RNA from total RNA</a:t>
                  </a:r>
                </a:p>
              </p:txBody>
            </p:sp>
            <p:sp>
              <p:nvSpPr>
                <p:cNvPr id="17" name="Text Box 257"/>
                <p:cNvSpPr txBox="1">
                  <a:spLocks noChangeArrowheads="1"/>
                </p:cNvSpPr>
                <p:nvPr/>
              </p:nvSpPr>
              <p:spPr bwMode="auto">
                <a:xfrm>
                  <a:off x="1019" y="1094"/>
                  <a:ext cx="735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>
                      <a:latin typeface="Arial" charset="0"/>
                      <a:cs typeface="ＭＳ Ｐゴシック" charset="0"/>
                    </a:rPr>
                    <a:t>Fragmentation</a:t>
                  </a:r>
                  <a:endParaRPr lang="en-US" sz="2400">
                    <a:latin typeface="Arial" charset="0"/>
                    <a:cs typeface="ＭＳ Ｐゴシック" charset="0"/>
                  </a:endParaRPr>
                </a:p>
              </p:txBody>
            </p:sp>
            <p:sp>
              <p:nvSpPr>
                <p:cNvPr id="18" name="Rectangle 258"/>
                <p:cNvSpPr>
                  <a:spLocks noChangeArrowheads="1"/>
                </p:cNvSpPr>
                <p:nvPr/>
              </p:nvSpPr>
              <p:spPr bwMode="auto">
                <a:xfrm>
                  <a:off x="1824" y="902"/>
                  <a:ext cx="209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sz="1400" b="1">
                      <a:solidFill>
                        <a:srgbClr val="70C64D"/>
                      </a:solidFill>
                      <a:latin typeface="Arial" charset="0"/>
                      <a:cs typeface="ＭＳ Ｐゴシック" charset="0"/>
                    </a:rPr>
                    <a:t>3</a:t>
                  </a:r>
                  <a:r>
                    <a:rPr lang="ja-JP" altLang="en-US" sz="1400" b="1">
                      <a:solidFill>
                        <a:srgbClr val="70C64D"/>
                      </a:solidFill>
                      <a:latin typeface="Arial" charset="0"/>
                      <a:cs typeface="ＭＳ Ｐゴシック" charset="0"/>
                    </a:rPr>
                    <a:t>’</a:t>
                  </a:r>
                  <a:endParaRPr lang="en-US" sz="1400" b="1">
                    <a:solidFill>
                      <a:srgbClr val="70C64D"/>
                    </a:solidFill>
                    <a:latin typeface="Arial" charset="0"/>
                    <a:cs typeface="ＭＳ Ｐゴシック" charset="0"/>
                  </a:endParaRPr>
                </a:p>
              </p:txBody>
            </p:sp>
            <p:sp>
              <p:nvSpPr>
                <p:cNvPr id="19" name="Text Box 259"/>
                <p:cNvSpPr txBox="1">
                  <a:spLocks noChangeArrowheads="1"/>
                </p:cNvSpPr>
                <p:nvPr/>
              </p:nvSpPr>
              <p:spPr bwMode="auto">
                <a:xfrm>
                  <a:off x="912" y="1564"/>
                  <a:ext cx="1248" cy="3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>
                      <a:latin typeface="Arial" charset="0"/>
                      <a:cs typeface="ＭＳ Ｐゴシック" charset="0"/>
                    </a:rPr>
                    <a:t>Reverse transcription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en-US" sz="1200">
                      <a:latin typeface="Arial" charset="0"/>
                      <a:cs typeface="ＭＳ Ｐゴシック" charset="0"/>
                    </a:rPr>
                    <a:t>dATP, dTTP, dGTP, dCTP</a:t>
                  </a:r>
                  <a:endParaRPr lang="en-US" sz="2400">
                    <a:latin typeface="Arial" charset="0"/>
                    <a:cs typeface="ＭＳ Ｐゴシック" charset="0"/>
                  </a:endParaRPr>
                </a:p>
              </p:txBody>
            </p:sp>
            <p:sp>
              <p:nvSpPr>
                <p:cNvPr id="20" name="Rectangle 260"/>
                <p:cNvSpPr>
                  <a:spLocks noChangeArrowheads="1"/>
                </p:cNvSpPr>
                <p:nvPr/>
              </p:nvSpPr>
              <p:spPr bwMode="auto">
                <a:xfrm>
                  <a:off x="1788" y="2006"/>
                  <a:ext cx="87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>
                      <a:latin typeface="Arial" charset="0"/>
                      <a:cs typeface="ＭＳ Ｐゴシック" charset="0"/>
                    </a:rPr>
                    <a:t>First strand cDNA</a:t>
                  </a:r>
                </a:p>
              </p:txBody>
            </p:sp>
            <p:sp>
              <p:nvSpPr>
                <p:cNvPr id="21" name="Rectangle 261"/>
                <p:cNvSpPr>
                  <a:spLocks noChangeArrowheads="1"/>
                </p:cNvSpPr>
                <p:nvPr/>
              </p:nvSpPr>
              <p:spPr bwMode="auto">
                <a:xfrm>
                  <a:off x="192" y="931"/>
                  <a:ext cx="209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sz="1400" b="1">
                      <a:solidFill>
                        <a:srgbClr val="70C64D"/>
                      </a:solidFill>
                      <a:latin typeface="Arial" charset="0"/>
                      <a:cs typeface="ＭＳ Ｐゴシック" charset="0"/>
                    </a:rPr>
                    <a:t>5</a:t>
                  </a:r>
                  <a:r>
                    <a:rPr lang="ja-JP" altLang="en-US" sz="1400" b="1">
                      <a:solidFill>
                        <a:srgbClr val="70C64D"/>
                      </a:solidFill>
                      <a:latin typeface="Arial" charset="0"/>
                      <a:cs typeface="ＭＳ Ｐゴシック" charset="0"/>
                    </a:rPr>
                    <a:t>’</a:t>
                  </a:r>
                  <a:endParaRPr lang="en-US" sz="1400" b="1">
                    <a:solidFill>
                      <a:srgbClr val="70C64D"/>
                    </a:solidFill>
                    <a:latin typeface="Arial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36" name="Text Box 263"/>
              <p:cNvSpPr txBox="1">
                <a:spLocks noChangeArrowheads="1"/>
              </p:cNvSpPr>
              <p:nvPr/>
            </p:nvSpPr>
            <p:spPr bwMode="auto">
              <a:xfrm>
                <a:off x="5945188" y="182563"/>
                <a:ext cx="1674812" cy="274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Arial" charset="0"/>
                    <a:cs typeface="ＭＳ Ｐゴシック" charset="0"/>
                  </a:rPr>
                  <a:t>Double-stranded DNA</a:t>
                </a:r>
              </a:p>
            </p:txBody>
          </p:sp>
        </p:grpSp>
        <p:grpSp>
          <p:nvGrpSpPr>
            <p:cNvPr id="38" name="Group 3"/>
            <p:cNvGrpSpPr>
              <a:grpSpLocks/>
            </p:cNvGrpSpPr>
            <p:nvPr/>
          </p:nvGrpSpPr>
          <p:grpSpPr bwMode="auto">
            <a:xfrm>
              <a:off x="389901" y="5088662"/>
              <a:ext cx="2362200" cy="533400"/>
              <a:chOff x="384" y="2419"/>
              <a:chExt cx="1488" cy="336"/>
            </a:xfrm>
          </p:grpSpPr>
          <p:sp>
            <p:nvSpPr>
              <p:cNvPr id="39" name="Freeform 4"/>
              <p:cNvSpPr>
                <a:spLocks/>
              </p:cNvSpPr>
              <p:nvPr/>
            </p:nvSpPr>
            <p:spPr bwMode="auto">
              <a:xfrm>
                <a:off x="768" y="2467"/>
                <a:ext cx="240" cy="96"/>
              </a:xfrm>
              <a:custGeom>
                <a:avLst/>
                <a:gdLst>
                  <a:gd name="T0" fmla="*/ 0 w 240"/>
                  <a:gd name="T1" fmla="*/ 0 h 96"/>
                  <a:gd name="T2" fmla="*/ 144 w 240"/>
                  <a:gd name="T3" fmla="*/ 96 h 96"/>
                  <a:gd name="T4" fmla="*/ 240 w 240"/>
                  <a:gd name="T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0" h="96">
                    <a:moveTo>
                      <a:pt x="0" y="0"/>
                    </a:moveTo>
                    <a:cubicBezTo>
                      <a:pt x="52" y="48"/>
                      <a:pt x="104" y="96"/>
                      <a:pt x="144" y="96"/>
                    </a:cubicBezTo>
                    <a:cubicBezTo>
                      <a:pt x="184" y="96"/>
                      <a:pt x="224" y="16"/>
                      <a:pt x="240" y="0"/>
                    </a:cubicBezTo>
                  </a:path>
                </a:pathLst>
              </a:custGeom>
              <a:noFill/>
              <a:ln w="50800" cap="flat" cmpd="sng">
                <a:solidFill>
                  <a:srgbClr val="FF483F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Freeform 5"/>
              <p:cNvSpPr>
                <a:spLocks/>
              </p:cNvSpPr>
              <p:nvPr/>
            </p:nvSpPr>
            <p:spPr bwMode="auto">
              <a:xfrm>
                <a:off x="1104" y="2419"/>
                <a:ext cx="288" cy="152"/>
              </a:xfrm>
              <a:custGeom>
                <a:avLst/>
                <a:gdLst>
                  <a:gd name="T0" fmla="*/ 0 w 288"/>
                  <a:gd name="T1" fmla="*/ 152 h 152"/>
                  <a:gd name="T2" fmla="*/ 96 w 288"/>
                  <a:gd name="T3" fmla="*/ 8 h 152"/>
                  <a:gd name="T4" fmla="*/ 192 w 288"/>
                  <a:gd name="T5" fmla="*/ 104 h 152"/>
                  <a:gd name="T6" fmla="*/ 288 w 288"/>
                  <a:gd name="T7" fmla="*/ 10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8" h="152">
                    <a:moveTo>
                      <a:pt x="0" y="152"/>
                    </a:moveTo>
                    <a:cubicBezTo>
                      <a:pt x="32" y="84"/>
                      <a:pt x="64" y="16"/>
                      <a:pt x="96" y="8"/>
                    </a:cubicBezTo>
                    <a:cubicBezTo>
                      <a:pt x="128" y="0"/>
                      <a:pt x="160" y="88"/>
                      <a:pt x="192" y="104"/>
                    </a:cubicBezTo>
                    <a:cubicBezTo>
                      <a:pt x="224" y="120"/>
                      <a:pt x="256" y="112"/>
                      <a:pt x="288" y="104"/>
                    </a:cubicBezTo>
                  </a:path>
                </a:pathLst>
              </a:custGeom>
              <a:noFill/>
              <a:ln w="50800" cap="flat" cmpd="sng">
                <a:solidFill>
                  <a:srgbClr val="FF483F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auto">
              <a:xfrm>
                <a:off x="384" y="2419"/>
                <a:ext cx="192" cy="112"/>
              </a:xfrm>
              <a:custGeom>
                <a:avLst/>
                <a:gdLst>
                  <a:gd name="T0" fmla="*/ 0 w 192"/>
                  <a:gd name="T1" fmla="*/ 56 h 112"/>
                  <a:gd name="T2" fmla="*/ 48 w 192"/>
                  <a:gd name="T3" fmla="*/ 104 h 112"/>
                  <a:gd name="T4" fmla="*/ 144 w 192"/>
                  <a:gd name="T5" fmla="*/ 8 h 112"/>
                  <a:gd name="T6" fmla="*/ 192 w 192"/>
                  <a:gd name="T7" fmla="*/ 5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112">
                    <a:moveTo>
                      <a:pt x="0" y="56"/>
                    </a:moveTo>
                    <a:cubicBezTo>
                      <a:pt x="12" y="84"/>
                      <a:pt x="24" y="112"/>
                      <a:pt x="48" y="104"/>
                    </a:cubicBezTo>
                    <a:cubicBezTo>
                      <a:pt x="72" y="96"/>
                      <a:pt x="120" y="16"/>
                      <a:pt x="144" y="8"/>
                    </a:cubicBezTo>
                    <a:cubicBezTo>
                      <a:pt x="168" y="0"/>
                      <a:pt x="184" y="48"/>
                      <a:pt x="192" y="56"/>
                    </a:cubicBezTo>
                  </a:path>
                </a:pathLst>
              </a:custGeom>
              <a:noFill/>
              <a:ln w="50800" cap="flat" cmpd="sng">
                <a:solidFill>
                  <a:srgbClr val="FF483F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Freeform 7"/>
              <p:cNvSpPr>
                <a:spLocks/>
              </p:cNvSpPr>
              <p:nvPr/>
            </p:nvSpPr>
            <p:spPr bwMode="auto">
              <a:xfrm>
                <a:off x="576" y="2563"/>
                <a:ext cx="192" cy="96"/>
              </a:xfrm>
              <a:custGeom>
                <a:avLst/>
                <a:gdLst>
                  <a:gd name="T0" fmla="*/ 0 w 192"/>
                  <a:gd name="T1" fmla="*/ 96 h 96"/>
                  <a:gd name="T2" fmla="*/ 96 w 192"/>
                  <a:gd name="T3" fmla="*/ 0 h 96"/>
                  <a:gd name="T4" fmla="*/ 192 w 192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" h="96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8" y="80"/>
                      <a:pt x="192" y="96"/>
                    </a:cubicBezTo>
                  </a:path>
                </a:pathLst>
              </a:custGeom>
              <a:noFill/>
              <a:ln w="50800" cap="flat" cmpd="sng">
                <a:solidFill>
                  <a:srgbClr val="FF483F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Rectangle 8"/>
              <p:cNvSpPr>
                <a:spLocks noChangeArrowheads="1"/>
              </p:cNvSpPr>
              <p:nvPr/>
            </p:nvSpPr>
            <p:spPr bwMode="auto">
              <a:xfrm>
                <a:off x="1344" y="2419"/>
                <a:ext cx="52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rgbClr val="FF483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1400" b="1">
                    <a:solidFill>
                      <a:srgbClr val="FF483F"/>
                    </a:solidFill>
                    <a:latin typeface="Arial" charset="0"/>
                    <a:cs typeface="ＭＳ Ｐゴシック" charset="0"/>
                  </a:rPr>
                  <a:t>TTTT</a:t>
                </a:r>
                <a:endParaRPr lang="en-US" sz="1400" b="1">
                  <a:solidFill>
                    <a:srgbClr val="70C64D"/>
                  </a:solidFill>
                  <a:latin typeface="Arial" charset="0"/>
                  <a:cs typeface="ＭＳ Ｐゴシック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/>
            </p:nvSpPr>
            <p:spPr bwMode="auto">
              <a:xfrm>
                <a:off x="768" y="2563"/>
                <a:ext cx="240" cy="96"/>
              </a:xfrm>
              <a:custGeom>
                <a:avLst/>
                <a:gdLst>
                  <a:gd name="T0" fmla="*/ 0 w 240"/>
                  <a:gd name="T1" fmla="*/ 0 h 96"/>
                  <a:gd name="T2" fmla="*/ 144 w 240"/>
                  <a:gd name="T3" fmla="*/ 96 h 96"/>
                  <a:gd name="T4" fmla="*/ 240 w 240"/>
                  <a:gd name="T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0" h="96">
                    <a:moveTo>
                      <a:pt x="0" y="0"/>
                    </a:moveTo>
                    <a:cubicBezTo>
                      <a:pt x="52" y="48"/>
                      <a:pt x="104" y="96"/>
                      <a:pt x="144" y="96"/>
                    </a:cubicBezTo>
                    <a:cubicBezTo>
                      <a:pt x="184" y="96"/>
                      <a:pt x="224" y="16"/>
                      <a:pt x="240" y="0"/>
                    </a:cubicBezTo>
                  </a:path>
                </a:pathLst>
              </a:custGeom>
              <a:noFill/>
              <a:ln w="50800" cap="flat" cmpd="sng">
                <a:solidFill>
                  <a:srgbClr val="33CCCC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auto">
              <a:xfrm>
                <a:off x="1104" y="2515"/>
                <a:ext cx="288" cy="152"/>
              </a:xfrm>
              <a:custGeom>
                <a:avLst/>
                <a:gdLst>
                  <a:gd name="T0" fmla="*/ 0 w 288"/>
                  <a:gd name="T1" fmla="*/ 152 h 152"/>
                  <a:gd name="T2" fmla="*/ 96 w 288"/>
                  <a:gd name="T3" fmla="*/ 8 h 152"/>
                  <a:gd name="T4" fmla="*/ 192 w 288"/>
                  <a:gd name="T5" fmla="*/ 104 h 152"/>
                  <a:gd name="T6" fmla="*/ 288 w 288"/>
                  <a:gd name="T7" fmla="*/ 10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8" h="152">
                    <a:moveTo>
                      <a:pt x="0" y="152"/>
                    </a:moveTo>
                    <a:cubicBezTo>
                      <a:pt x="32" y="84"/>
                      <a:pt x="64" y="16"/>
                      <a:pt x="96" y="8"/>
                    </a:cubicBezTo>
                    <a:cubicBezTo>
                      <a:pt x="128" y="0"/>
                      <a:pt x="160" y="88"/>
                      <a:pt x="192" y="104"/>
                    </a:cubicBezTo>
                    <a:cubicBezTo>
                      <a:pt x="224" y="120"/>
                      <a:pt x="256" y="112"/>
                      <a:pt x="288" y="104"/>
                    </a:cubicBezTo>
                  </a:path>
                </a:pathLst>
              </a:custGeom>
              <a:noFill/>
              <a:ln w="50800" cap="flat" cmpd="sng">
                <a:solidFill>
                  <a:srgbClr val="33CCCC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Freeform 11"/>
              <p:cNvSpPr>
                <a:spLocks/>
              </p:cNvSpPr>
              <p:nvPr/>
            </p:nvSpPr>
            <p:spPr bwMode="auto">
              <a:xfrm>
                <a:off x="384" y="2515"/>
                <a:ext cx="192" cy="112"/>
              </a:xfrm>
              <a:custGeom>
                <a:avLst/>
                <a:gdLst>
                  <a:gd name="T0" fmla="*/ 0 w 192"/>
                  <a:gd name="T1" fmla="*/ 56 h 112"/>
                  <a:gd name="T2" fmla="*/ 48 w 192"/>
                  <a:gd name="T3" fmla="*/ 104 h 112"/>
                  <a:gd name="T4" fmla="*/ 144 w 192"/>
                  <a:gd name="T5" fmla="*/ 8 h 112"/>
                  <a:gd name="T6" fmla="*/ 192 w 192"/>
                  <a:gd name="T7" fmla="*/ 5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112">
                    <a:moveTo>
                      <a:pt x="0" y="56"/>
                    </a:moveTo>
                    <a:cubicBezTo>
                      <a:pt x="12" y="84"/>
                      <a:pt x="24" y="112"/>
                      <a:pt x="48" y="104"/>
                    </a:cubicBezTo>
                    <a:cubicBezTo>
                      <a:pt x="72" y="96"/>
                      <a:pt x="120" y="16"/>
                      <a:pt x="144" y="8"/>
                    </a:cubicBezTo>
                    <a:cubicBezTo>
                      <a:pt x="168" y="0"/>
                      <a:pt x="184" y="48"/>
                      <a:pt x="192" y="56"/>
                    </a:cubicBezTo>
                  </a:path>
                </a:pathLst>
              </a:custGeom>
              <a:noFill/>
              <a:ln w="50800" cap="flat" cmpd="sng">
                <a:solidFill>
                  <a:srgbClr val="33CCCC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auto">
              <a:xfrm>
                <a:off x="576" y="2659"/>
                <a:ext cx="192" cy="96"/>
              </a:xfrm>
              <a:custGeom>
                <a:avLst/>
                <a:gdLst>
                  <a:gd name="T0" fmla="*/ 0 w 192"/>
                  <a:gd name="T1" fmla="*/ 96 h 96"/>
                  <a:gd name="T2" fmla="*/ 96 w 192"/>
                  <a:gd name="T3" fmla="*/ 0 h 96"/>
                  <a:gd name="T4" fmla="*/ 192 w 192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" h="96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8" y="80"/>
                      <a:pt x="192" y="96"/>
                    </a:cubicBezTo>
                  </a:path>
                </a:pathLst>
              </a:custGeom>
              <a:noFill/>
              <a:ln w="50800" cap="flat" cmpd="sng">
                <a:solidFill>
                  <a:srgbClr val="33CCCC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auto">
              <a:xfrm>
                <a:off x="1344" y="2515"/>
                <a:ext cx="52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rgbClr val="33CCCC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1400" b="1">
                    <a:solidFill>
                      <a:srgbClr val="33CCCC"/>
                    </a:solidFill>
                    <a:latin typeface="Arial" charset="0"/>
                    <a:cs typeface="ＭＳ Ｐゴシック" charset="0"/>
                  </a:rPr>
                  <a:t>AAAA</a:t>
                </a:r>
              </a:p>
            </p:txBody>
          </p:sp>
        </p:grpSp>
        <p:sp>
          <p:nvSpPr>
            <p:cNvPr id="49" name="Text Box 15"/>
            <p:cNvSpPr txBox="1">
              <a:spLocks noChangeArrowheads="1"/>
            </p:cNvSpPr>
            <p:nvPr/>
          </p:nvSpPr>
          <p:spPr bwMode="auto">
            <a:xfrm>
              <a:off x="1332569" y="4514854"/>
              <a:ext cx="213360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 err="1">
                  <a:latin typeface="Arial" charset="0"/>
                  <a:cs typeface="ＭＳ Ｐゴシック" charset="0"/>
                </a:rPr>
                <a:t>dATP</a:t>
              </a:r>
              <a:r>
                <a:rPr lang="en-US" sz="1200" dirty="0">
                  <a:latin typeface="Arial" charset="0"/>
                  <a:cs typeface="ＭＳ Ｐゴシック" charset="0"/>
                </a:rPr>
                <a:t>, </a:t>
              </a:r>
              <a:r>
                <a:rPr lang="en-US" sz="1200" dirty="0" err="1">
                  <a:solidFill>
                    <a:srgbClr val="000000"/>
                  </a:solidFill>
                  <a:latin typeface="Arial" charset="0"/>
                  <a:cs typeface="ＭＳ Ｐゴシック" charset="0"/>
                </a:rPr>
                <a:t>dTTP</a:t>
              </a:r>
              <a:r>
                <a:rPr lang="en-US" sz="1200" dirty="0">
                  <a:latin typeface="Arial" charset="0"/>
                  <a:cs typeface="ＭＳ Ｐゴシック" charset="0"/>
                </a:rPr>
                <a:t>, </a:t>
              </a:r>
              <a:r>
                <a:rPr lang="en-US" sz="1200" dirty="0" err="1">
                  <a:latin typeface="Arial" charset="0"/>
                  <a:cs typeface="ＭＳ Ｐゴシック" charset="0"/>
                </a:rPr>
                <a:t>dGTP</a:t>
              </a:r>
              <a:r>
                <a:rPr lang="en-US" sz="1200" dirty="0">
                  <a:latin typeface="Arial" charset="0"/>
                  <a:cs typeface="ＭＳ Ｐゴシック" charset="0"/>
                </a:rPr>
                <a:t>, </a:t>
              </a:r>
              <a:r>
                <a:rPr lang="en-US" sz="1200" dirty="0" err="1">
                  <a:latin typeface="Arial" charset="0"/>
                  <a:cs typeface="ＭＳ Ｐゴシック" charset="0"/>
                </a:rPr>
                <a:t>dCTP</a:t>
              </a:r>
              <a:endParaRPr lang="en-US" sz="2400" dirty="0">
                <a:latin typeface="Arial" charset="0"/>
                <a:cs typeface="ＭＳ Ｐゴシック" charset="0"/>
              </a:endParaRPr>
            </a:p>
          </p:txBody>
        </p:sp>
        <p:sp>
          <p:nvSpPr>
            <p:cNvPr id="50" name="Rectangle 16"/>
            <p:cNvSpPr>
              <a:spLocks noChangeArrowheads="1"/>
            </p:cNvSpPr>
            <p:nvPr/>
          </p:nvSpPr>
          <p:spPr bwMode="auto">
            <a:xfrm>
              <a:off x="612478" y="5793760"/>
              <a:ext cx="176812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>
                  <a:latin typeface="Arial" charset="0"/>
                  <a:cs typeface="ＭＳ Ｐゴシック" charset="0"/>
                </a:rPr>
                <a:t>Double-stranded </a:t>
              </a:r>
              <a:r>
                <a:rPr lang="en-US" sz="1200" dirty="0" err="1" smtClean="0">
                  <a:latin typeface="Arial" charset="0"/>
                  <a:cs typeface="ＭＳ Ｐゴシック" charset="0"/>
                </a:rPr>
                <a:t>cDNA</a:t>
              </a:r>
              <a:endParaRPr lang="en-US" sz="1200" dirty="0">
                <a:latin typeface="Arial" charset="0"/>
                <a:cs typeface="ＭＳ Ｐゴシック" charset="0"/>
              </a:endParaRPr>
            </a:p>
          </p:txBody>
        </p:sp>
        <p:sp>
          <p:nvSpPr>
            <p:cNvPr id="51" name="Text Box 262"/>
            <p:cNvSpPr txBox="1">
              <a:spLocks noChangeArrowheads="1"/>
            </p:cNvSpPr>
            <p:nvPr/>
          </p:nvSpPr>
          <p:spPr bwMode="auto">
            <a:xfrm>
              <a:off x="1332569" y="4273005"/>
              <a:ext cx="186977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Arial" charset="0"/>
                  <a:cs typeface="ＭＳ Ｐゴシック" charset="0"/>
                </a:rPr>
                <a:t>Second-strand synthesis</a:t>
              </a:r>
            </a:p>
          </p:txBody>
        </p:sp>
        <p:sp>
          <p:nvSpPr>
            <p:cNvPr id="53" name="Line 255"/>
            <p:cNvSpPr>
              <a:spLocks noChangeShapeType="1"/>
            </p:cNvSpPr>
            <p:nvPr/>
          </p:nvSpPr>
          <p:spPr bwMode="auto">
            <a:xfrm>
              <a:off x="1209181" y="4277434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" name="Date Placeholder 5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76F1-BDD8-7F41-878F-26DCA87A83FA}" type="datetime1">
              <a:rPr lang="en-US" smtClean="0"/>
              <a:t>3/16/15</a:t>
            </a:fld>
            <a:endParaRPr lang="en-US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57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Assays to determine the </a:t>
            </a:r>
            <a:r>
              <a:rPr lang="en-US" dirty="0" err="1" smtClean="0"/>
              <a:t>transcriptome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680" y="1171363"/>
            <a:ext cx="8453120" cy="1399117"/>
          </a:xfrm>
        </p:spPr>
        <p:txBody>
          <a:bodyPr numCol="2">
            <a:norm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Hybridize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the </a:t>
            </a:r>
            <a:r>
              <a:rPr lang="en-US" sz="2000" dirty="0" err="1" smtClean="0"/>
              <a:t>cDNA</a:t>
            </a:r>
            <a:r>
              <a:rPr lang="en-US" sz="2000" dirty="0" smtClean="0"/>
              <a:t> to microarrays of probes covering</a:t>
            </a:r>
          </a:p>
          <a:p>
            <a:pPr lvl="1"/>
            <a:r>
              <a:rPr lang="en-US" sz="1800" dirty="0" smtClean="0"/>
              <a:t>All protein-coding genes</a:t>
            </a:r>
          </a:p>
          <a:p>
            <a:pPr lvl="1"/>
            <a:r>
              <a:rPr lang="en-US" sz="1800" dirty="0" smtClean="0"/>
              <a:t>Almost all genomic DNA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r>
              <a:rPr lang="en-US" sz="2000" b="1" dirty="0" smtClean="0">
                <a:solidFill>
                  <a:srgbClr val="0000FF"/>
                </a:solidFill>
              </a:rPr>
              <a:t>Sequence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the </a:t>
            </a:r>
            <a:r>
              <a:rPr lang="en-US" sz="2000" dirty="0" err="1" smtClean="0"/>
              <a:t>cDNA</a:t>
            </a:r>
            <a:r>
              <a:rPr lang="en-US" sz="2000" dirty="0" smtClean="0"/>
              <a:t>: RNA-</a:t>
            </a:r>
            <a:r>
              <a:rPr lang="en-US" sz="2000" dirty="0" err="1" smtClean="0"/>
              <a:t>seq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5" descr="Screen shot 2011-10-02 at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400" y="1595120"/>
            <a:ext cx="1748759" cy="495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" y="2570480"/>
            <a:ext cx="3640738" cy="291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52880" y="5799773"/>
            <a:ext cx="457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/>
              <a:t>Two </a:t>
            </a:r>
            <a:r>
              <a:rPr lang="en-US" dirty="0"/>
              <a:t>massively parallel </a:t>
            </a:r>
            <a:r>
              <a:rPr lang="en-US" dirty="0" smtClean="0"/>
              <a:t>analytical methods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72F8-3AE1-5645-972B-CC3F50800127}" type="datetime1">
              <a:rPr lang="en-US" smtClean="0"/>
              <a:t>3/16/15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37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Hybridization to microarrays of 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Mature technology</a:t>
            </a:r>
          </a:p>
          <a:p>
            <a:pPr lvl="1"/>
            <a:r>
              <a:rPr lang="en-US" dirty="0" smtClean="0"/>
              <a:t>Replicates of biological samples</a:t>
            </a:r>
          </a:p>
          <a:p>
            <a:pPr lvl="1"/>
            <a:r>
              <a:rPr lang="en-US" dirty="0" smtClean="0"/>
              <a:t>Well established methods for normalization and statistical analysis</a:t>
            </a:r>
          </a:p>
          <a:p>
            <a:pPr lvl="1"/>
            <a:r>
              <a:rPr lang="en-US" dirty="0" smtClean="0"/>
              <a:t>Consistent quantitation</a:t>
            </a:r>
          </a:p>
          <a:p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Can only ascertain what is on the tiling arrays</a:t>
            </a:r>
          </a:p>
          <a:p>
            <a:pPr lvl="1"/>
            <a:r>
              <a:rPr lang="en-US" dirty="0" smtClean="0"/>
              <a:t>Limit to the dynamic range for quantitation</a:t>
            </a:r>
          </a:p>
          <a:p>
            <a:pPr lvl="2"/>
            <a:r>
              <a:rPr lang="en-US" dirty="0" smtClean="0"/>
              <a:t>Can saturate the fluorescence detector</a:t>
            </a:r>
          </a:p>
          <a:p>
            <a:pPr lvl="2"/>
            <a:r>
              <a:rPr lang="en-US" dirty="0" smtClean="0"/>
              <a:t>Low signals are hard to distinguish from background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4BE9-8DB5-CB4E-AC02-32421F24C805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82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RNA-</a:t>
            </a:r>
            <a:r>
              <a:rPr lang="en-US" dirty="0" err="1" smtClean="0"/>
              <a:t>seq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0082"/>
            <a:ext cx="8229600" cy="5391555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Advantages: little bias</a:t>
            </a:r>
          </a:p>
          <a:p>
            <a:pPr lvl="1"/>
            <a:r>
              <a:rPr lang="en-US" sz="2400" dirty="0" smtClean="0"/>
              <a:t>Can observe previously unknown transcripts</a:t>
            </a:r>
          </a:p>
          <a:p>
            <a:pPr lvl="1"/>
            <a:r>
              <a:rPr lang="en-US" sz="2400" dirty="0" smtClean="0"/>
              <a:t>Can identify novel splicing isoforms</a:t>
            </a:r>
          </a:p>
          <a:p>
            <a:pPr lvl="1"/>
            <a:r>
              <a:rPr lang="en-US" sz="2400" dirty="0" smtClean="0"/>
              <a:t>Very wide dynamic range</a:t>
            </a:r>
          </a:p>
          <a:p>
            <a:pPr lvl="2"/>
            <a:r>
              <a:rPr lang="en-US" sz="2200" dirty="0" smtClean="0"/>
              <a:t>E.g., low end is about one transcript per gene per 10 cells</a:t>
            </a:r>
          </a:p>
          <a:p>
            <a:pPr lvl="2"/>
            <a:r>
              <a:rPr lang="en-US" sz="2200" dirty="0" smtClean="0"/>
              <a:t>High end: hundreds of thousands of transcripts per gene per cell</a:t>
            </a:r>
          </a:p>
          <a:p>
            <a:pPr lvl="1"/>
            <a:r>
              <a:rPr lang="en-US" sz="2400" dirty="0" smtClean="0"/>
              <a:t>Is starting to be applied to to single cell analysis</a:t>
            </a:r>
          </a:p>
          <a:p>
            <a:r>
              <a:rPr lang="en-US" sz="2400" dirty="0" smtClean="0"/>
              <a:t>Disadvantages: new technology, analysis in flux</a:t>
            </a:r>
          </a:p>
          <a:p>
            <a:pPr lvl="1"/>
            <a:r>
              <a:rPr lang="en-US" sz="2400" dirty="0" smtClean="0"/>
              <a:t>Analysis methods are under constant development</a:t>
            </a:r>
          </a:p>
          <a:p>
            <a:pPr lvl="1"/>
            <a:r>
              <a:rPr lang="en-US" sz="2400" dirty="0" smtClean="0"/>
              <a:t>Best methods for quantitation not yet clear</a:t>
            </a:r>
          </a:p>
          <a:p>
            <a:pPr lvl="1"/>
            <a:r>
              <a:rPr lang="en-US" sz="2400" dirty="0" smtClean="0"/>
              <a:t>Methods for statistical analysis, inclusion of replicates, still being developed</a:t>
            </a:r>
          </a:p>
          <a:p>
            <a:pPr lvl="1"/>
            <a:r>
              <a:rPr lang="en-US" sz="2400" i="1" dirty="0" smtClean="0"/>
              <a:t>De novo</a:t>
            </a:r>
            <a:r>
              <a:rPr lang="en-US" sz="2400" dirty="0" smtClean="0"/>
              <a:t> determination of gene models still under development</a:t>
            </a:r>
            <a:endParaRPr lang="en-US" sz="2400" i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BABC-CA51-9646-AFB7-34D3AAA10826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64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Transcriptome</a:t>
            </a:r>
            <a:r>
              <a:rPr lang="en-US" dirty="0" smtClean="0"/>
              <a:t> analysis on microarrays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05D61-A6BE-DA46-88C5-1B98C93ED82D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18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 smtClean="0"/>
              <a:t>Affymetrix</a:t>
            </a:r>
            <a:r>
              <a:rPr lang="en-US" dirty="0" smtClean="0"/>
              <a:t> </a:t>
            </a:r>
            <a:r>
              <a:rPr lang="en-US" dirty="0" err="1" smtClean="0"/>
              <a:t>GeneChips</a:t>
            </a:r>
            <a:endParaRPr lang="en-US" dirty="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769359"/>
            <a:ext cx="8229600" cy="2476077"/>
          </a:xfrm>
        </p:spPr>
        <p:txBody>
          <a:bodyPr>
            <a:noAutofit/>
          </a:bodyPr>
          <a:lstStyle/>
          <a:p>
            <a:r>
              <a:rPr lang="en-US" sz="1800" dirty="0" smtClean="0"/>
              <a:t>Purchase </a:t>
            </a:r>
            <a:r>
              <a:rPr lang="en-US" sz="1800" dirty="0" err="1" smtClean="0"/>
              <a:t>GeneChips</a:t>
            </a:r>
            <a:r>
              <a:rPr lang="en-US" sz="1800" dirty="0" smtClean="0"/>
              <a:t> containing probes for transcripts from organism of interest</a:t>
            </a:r>
            <a:endParaRPr lang="en-US" sz="1800" dirty="0"/>
          </a:p>
          <a:p>
            <a:pPr lvl="1"/>
            <a:r>
              <a:rPr lang="en-US" sz="1800" dirty="0" smtClean="0"/>
              <a:t>Need a well-annotated genome (or at least </a:t>
            </a:r>
            <a:r>
              <a:rPr lang="en-US" sz="1800" dirty="0" err="1" smtClean="0"/>
              <a:t>transcriptome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Make labeled </a:t>
            </a:r>
            <a:r>
              <a:rPr lang="en-US" sz="1800" dirty="0" err="1" smtClean="0"/>
              <a:t>cDNA</a:t>
            </a:r>
            <a:r>
              <a:rPr lang="en-US" sz="1800" dirty="0" smtClean="0"/>
              <a:t> (fluorescent)</a:t>
            </a:r>
          </a:p>
          <a:p>
            <a:r>
              <a:rPr lang="en-US" sz="1800" dirty="0" smtClean="0"/>
              <a:t>Hybridize to </a:t>
            </a:r>
            <a:r>
              <a:rPr lang="en-US" sz="1800" dirty="0" err="1" smtClean="0"/>
              <a:t>GeneChip</a:t>
            </a:r>
            <a:endParaRPr lang="en-US" sz="1800" dirty="0" smtClean="0"/>
          </a:p>
          <a:p>
            <a:r>
              <a:rPr lang="en-US" sz="1800" dirty="0" smtClean="0"/>
              <a:t>Scan to obtain fluorescent intensity at each position</a:t>
            </a:r>
          </a:p>
          <a:p>
            <a:r>
              <a:rPr lang="en-US" sz="1800" dirty="0" smtClean="0"/>
              <a:t>Convert to measurement of RNA levels</a:t>
            </a:r>
          </a:p>
          <a:p>
            <a:pPr marL="342900" lvl="1" indent="-342900">
              <a:buFont typeface="Arial"/>
              <a:buChar char="•"/>
            </a:pPr>
            <a:r>
              <a:rPr lang="en-US" sz="1800" dirty="0" smtClean="0"/>
              <a:t>Can use similar technology for discovery IF employ a tiling array of probes across an entire genome rather than </a:t>
            </a:r>
            <a:r>
              <a:rPr lang="en-US" sz="1800" dirty="0" err="1" smtClean="0"/>
              <a:t>probesets</a:t>
            </a:r>
            <a:r>
              <a:rPr lang="en-US" sz="1800" dirty="0" smtClean="0"/>
              <a:t> based on gene sequences</a:t>
            </a:r>
          </a:p>
          <a:p>
            <a:endParaRPr lang="en-US" sz="1800" dirty="0"/>
          </a:p>
        </p:txBody>
      </p:sp>
      <p:pic>
        <p:nvPicPr>
          <p:cNvPr id="2" name="Picture 1" descr="genechiptechnolog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1135381"/>
            <a:ext cx="4460240" cy="247083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2334-DC80-B746-8ED5-3E31C86F1C70}" type="datetime1">
              <a:rPr lang="en-US" smtClean="0"/>
              <a:t>3/16/15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25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296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Hybridization of </a:t>
            </a:r>
            <a:r>
              <a:rPr lang="en-US" dirty="0" err="1" smtClean="0"/>
              <a:t>cDNA</a:t>
            </a:r>
            <a:r>
              <a:rPr lang="en-US" dirty="0" smtClean="0"/>
              <a:t> to ca. 500K probes </a:t>
            </a:r>
            <a:endParaRPr lang="en-US" dirty="0"/>
          </a:p>
        </p:txBody>
      </p:sp>
      <p:pic>
        <p:nvPicPr>
          <p:cNvPr id="3" name="Picture 2" descr="single_fea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64" y="1055370"/>
            <a:ext cx="3614315" cy="2853407"/>
          </a:xfrm>
          <a:prstGeom prst="rect">
            <a:avLst/>
          </a:prstGeom>
        </p:spPr>
      </p:pic>
      <p:pic>
        <p:nvPicPr>
          <p:cNvPr id="4" name="Picture 3" descr="hybridization_of_tagged_prob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285" y="1127706"/>
            <a:ext cx="3741355" cy="2853407"/>
          </a:xfrm>
          <a:prstGeom prst="rect">
            <a:avLst/>
          </a:prstGeom>
        </p:spPr>
      </p:pic>
      <p:pic>
        <p:nvPicPr>
          <p:cNvPr id="5" name="Picture 4" descr="tagged_and_untagg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909" y="3970953"/>
            <a:ext cx="3493967" cy="2853407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9FD7-CF2C-BA44-8DC9-0A92B7E9B274}" type="datetime1">
              <a:rPr lang="en-US" smtClean="0"/>
              <a:t>3/16/15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68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762000"/>
          </a:xfrm>
          <a:ln/>
        </p:spPr>
        <p:txBody>
          <a:bodyPr/>
          <a:lstStyle/>
          <a:p>
            <a:r>
              <a:rPr lang="en-US" sz="2800"/>
              <a:t>Multiple probes per gene on high density microarrays</a:t>
            </a:r>
          </a:p>
        </p:txBody>
      </p:sp>
      <p:grpSp>
        <p:nvGrpSpPr>
          <p:cNvPr id="154627" name="Group 3"/>
          <p:cNvGrpSpPr>
            <a:grpSpLocks/>
          </p:cNvGrpSpPr>
          <p:nvPr/>
        </p:nvGrpSpPr>
        <p:grpSpPr bwMode="auto">
          <a:xfrm>
            <a:off x="212725" y="1295400"/>
            <a:ext cx="8126413" cy="762000"/>
            <a:chOff x="134" y="816"/>
            <a:chExt cx="5119" cy="480"/>
          </a:xfrm>
        </p:grpSpPr>
        <p:sp>
          <p:nvSpPr>
            <p:cNvPr id="154628" name="Text Box 4"/>
            <p:cNvSpPr txBox="1">
              <a:spLocks noChangeArrowheads="1"/>
            </p:cNvSpPr>
            <p:nvPr/>
          </p:nvSpPr>
          <p:spPr bwMode="auto">
            <a:xfrm>
              <a:off x="144" y="1046"/>
              <a:ext cx="51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latin typeface="Courier" charset="0"/>
                </a:rPr>
                <a:t>CAGGCACCCAGAGTAGTAGGTCTTTGGCATTAGGAGCTTGAGCCCAGACG..</a:t>
              </a:r>
            </a:p>
          </p:txBody>
        </p:sp>
        <p:sp>
          <p:nvSpPr>
            <p:cNvPr id="154629" name="Text Box 5"/>
            <p:cNvSpPr txBox="1">
              <a:spLocks noChangeArrowheads="1"/>
            </p:cNvSpPr>
            <p:nvPr/>
          </p:nvSpPr>
          <p:spPr bwMode="auto">
            <a:xfrm>
              <a:off x="134" y="816"/>
              <a:ext cx="449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/>
                <a:t>Consider a  DNA copy of mRNA (</a:t>
              </a:r>
              <a:r>
                <a:rPr lang="en-US" sz="1800" i="1" dirty="0"/>
                <a:t>CFTR</a:t>
              </a:r>
              <a:r>
                <a:rPr lang="en-US" sz="1800" dirty="0"/>
                <a:t>), small part of the sequence:</a:t>
              </a:r>
            </a:p>
          </p:txBody>
        </p:sp>
      </p:grpSp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136525" y="5698490"/>
            <a:ext cx="845056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After hybridization, compute the signal from the exact match </a:t>
            </a:r>
            <a:r>
              <a:rPr lang="en-US" sz="1800" dirty="0" err="1"/>
              <a:t>oligonts</a:t>
            </a:r>
            <a:r>
              <a:rPr lang="en-US" sz="1800" dirty="0"/>
              <a:t> and the mismatch</a:t>
            </a:r>
          </a:p>
          <a:p>
            <a:r>
              <a:rPr lang="en-US" sz="1800" dirty="0" err="1"/>
              <a:t>oligonts</a:t>
            </a:r>
            <a:r>
              <a:rPr lang="en-US" sz="1800" dirty="0"/>
              <a:t>. This </a:t>
            </a:r>
            <a:r>
              <a:rPr lang="en-US" sz="1800" b="1" dirty="0">
                <a:solidFill>
                  <a:srgbClr val="FF0000"/>
                </a:solidFill>
              </a:rPr>
              <a:t>average difference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is the value that is related to the expression level</a:t>
            </a:r>
            <a:r>
              <a:rPr lang="en-US" sz="1800" dirty="0" smtClean="0"/>
              <a:t>.</a:t>
            </a:r>
          </a:p>
          <a:p>
            <a:r>
              <a:rPr lang="en-US" dirty="0" smtClean="0"/>
              <a:t>More recently, </a:t>
            </a:r>
            <a:r>
              <a:rPr lang="en-US" dirty="0" err="1" smtClean="0"/>
              <a:t>Affy</a:t>
            </a:r>
            <a:r>
              <a:rPr lang="en-US" dirty="0" smtClean="0"/>
              <a:t> has opted for </a:t>
            </a:r>
            <a:r>
              <a:rPr lang="en-US" b="1" i="1" dirty="0" smtClean="0"/>
              <a:t>perfect match only</a:t>
            </a:r>
            <a:r>
              <a:rPr lang="en-US" dirty="0" smtClean="0"/>
              <a:t> probes.</a:t>
            </a:r>
            <a:endParaRPr lang="en-US" sz="1800" dirty="0"/>
          </a:p>
        </p:txBody>
      </p:sp>
      <p:grpSp>
        <p:nvGrpSpPr>
          <p:cNvPr id="154631" name="Group 7"/>
          <p:cNvGrpSpPr>
            <a:grpSpLocks/>
          </p:cNvGrpSpPr>
          <p:nvPr/>
        </p:nvGrpSpPr>
        <p:grpSpPr bwMode="auto">
          <a:xfrm>
            <a:off x="136525" y="2115185"/>
            <a:ext cx="8401050" cy="1323975"/>
            <a:chOff x="86" y="1422"/>
            <a:chExt cx="5292" cy="834"/>
          </a:xfrm>
        </p:grpSpPr>
        <p:sp>
          <p:nvSpPr>
            <p:cNvPr id="154632" name="Text Box 8"/>
            <p:cNvSpPr txBox="1">
              <a:spLocks noChangeArrowheads="1"/>
            </p:cNvSpPr>
            <p:nvPr/>
          </p:nvSpPr>
          <p:spPr bwMode="auto">
            <a:xfrm>
              <a:off x="86" y="1670"/>
              <a:ext cx="2516" cy="2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latin typeface="Courier" charset="0"/>
                </a:rPr>
                <a:t>CAGGCACCCAGAGTAGTAGGTCTTT</a:t>
              </a:r>
            </a:p>
          </p:txBody>
        </p:sp>
        <p:sp>
          <p:nvSpPr>
            <p:cNvPr id="154633" name="Text Box 9"/>
            <p:cNvSpPr txBox="1">
              <a:spLocks noChangeArrowheads="1"/>
            </p:cNvSpPr>
            <p:nvPr/>
          </p:nvSpPr>
          <p:spPr bwMode="auto">
            <a:xfrm>
              <a:off x="2572" y="2006"/>
              <a:ext cx="2516" cy="2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Courier" charset="0"/>
                </a:rPr>
                <a:t>GGCATTAGGAGCTTGAGCCCAGACG</a:t>
              </a:r>
            </a:p>
          </p:txBody>
        </p:sp>
        <p:sp>
          <p:nvSpPr>
            <p:cNvPr id="154634" name="Text Box 10"/>
            <p:cNvSpPr txBox="1">
              <a:spLocks noChangeArrowheads="1"/>
            </p:cNvSpPr>
            <p:nvPr/>
          </p:nvSpPr>
          <p:spPr bwMode="auto">
            <a:xfrm>
              <a:off x="134" y="1422"/>
              <a:ext cx="394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/>
                <a:t>For each gene, design </a:t>
              </a:r>
              <a:r>
                <a:rPr lang="en-US" sz="1800" dirty="0" smtClean="0"/>
                <a:t>11 oligonucleotides </a:t>
              </a:r>
              <a:r>
                <a:rPr lang="en-US" sz="1800" dirty="0"/>
                <a:t>(25-mers), exact match</a:t>
              </a:r>
            </a:p>
          </p:txBody>
        </p:sp>
        <p:sp>
          <p:nvSpPr>
            <p:cNvPr id="154635" name="Text Box 11"/>
            <p:cNvSpPr txBox="1">
              <a:spLocks noChangeArrowheads="1"/>
            </p:cNvSpPr>
            <p:nvPr/>
          </p:nvSpPr>
          <p:spPr bwMode="auto">
            <a:xfrm>
              <a:off x="5030" y="1710"/>
              <a:ext cx="3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etc.</a:t>
              </a:r>
            </a:p>
          </p:txBody>
        </p:sp>
      </p:grpSp>
      <p:grpSp>
        <p:nvGrpSpPr>
          <p:cNvPr id="154636" name="Group 12"/>
          <p:cNvGrpSpPr>
            <a:grpSpLocks/>
          </p:cNvGrpSpPr>
          <p:nvPr/>
        </p:nvGrpSpPr>
        <p:grpSpPr bwMode="auto">
          <a:xfrm>
            <a:off x="228600" y="3820160"/>
            <a:ext cx="8324850" cy="1752600"/>
            <a:chOff x="144" y="2496"/>
            <a:chExt cx="5244" cy="1104"/>
          </a:xfrm>
        </p:grpSpPr>
        <p:sp>
          <p:nvSpPr>
            <p:cNvPr id="154637" name="Text Box 13"/>
            <p:cNvSpPr txBox="1">
              <a:spLocks noChangeArrowheads="1"/>
            </p:cNvSpPr>
            <p:nvPr/>
          </p:nvSpPr>
          <p:spPr bwMode="auto">
            <a:xfrm>
              <a:off x="144" y="2496"/>
              <a:ext cx="317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/>
                <a:t>Plus </a:t>
              </a:r>
              <a:r>
                <a:rPr lang="en-US" sz="1800" dirty="0" smtClean="0"/>
                <a:t>11 oligonucleotides </a:t>
              </a:r>
              <a:r>
                <a:rPr lang="en-US" sz="1800" dirty="0"/>
                <a:t>(25-mers), single mismatch</a:t>
              </a:r>
            </a:p>
          </p:txBody>
        </p:sp>
        <p:sp>
          <p:nvSpPr>
            <p:cNvPr id="154638" name="Text Box 14"/>
            <p:cNvSpPr txBox="1">
              <a:spLocks noChangeArrowheads="1"/>
            </p:cNvSpPr>
            <p:nvPr/>
          </p:nvSpPr>
          <p:spPr bwMode="auto">
            <a:xfrm>
              <a:off x="154" y="2832"/>
              <a:ext cx="2516" cy="2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latin typeface="Courier" charset="0"/>
                </a:rPr>
                <a:t>CAGGCACCCAGACTAGTAGGTCTTT</a:t>
              </a:r>
            </a:p>
          </p:txBody>
        </p:sp>
        <p:sp>
          <p:nvSpPr>
            <p:cNvPr id="154639" name="Text Box 15"/>
            <p:cNvSpPr txBox="1">
              <a:spLocks noChangeArrowheads="1"/>
            </p:cNvSpPr>
            <p:nvPr/>
          </p:nvSpPr>
          <p:spPr bwMode="auto">
            <a:xfrm>
              <a:off x="2640" y="3168"/>
              <a:ext cx="2516" cy="2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latin typeface="Courier" charset="0"/>
                </a:rPr>
                <a:t>GGCATTAGGAGCTAGAGCCCAGACG</a:t>
              </a:r>
            </a:p>
          </p:txBody>
        </p:sp>
        <p:sp>
          <p:nvSpPr>
            <p:cNvPr id="154640" name="Rectangle 16"/>
            <p:cNvSpPr>
              <a:spLocks noChangeArrowheads="1"/>
            </p:cNvSpPr>
            <p:nvPr/>
          </p:nvSpPr>
          <p:spPr bwMode="auto">
            <a:xfrm>
              <a:off x="1236" y="2688"/>
              <a:ext cx="144" cy="576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41" name="Rectangle 17"/>
            <p:cNvSpPr>
              <a:spLocks noChangeArrowheads="1"/>
            </p:cNvSpPr>
            <p:nvPr/>
          </p:nvSpPr>
          <p:spPr bwMode="auto">
            <a:xfrm>
              <a:off x="3798" y="3024"/>
              <a:ext cx="144" cy="576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42" name="Text Box 18"/>
            <p:cNvSpPr txBox="1">
              <a:spLocks noChangeArrowheads="1"/>
            </p:cNvSpPr>
            <p:nvPr/>
          </p:nvSpPr>
          <p:spPr bwMode="auto">
            <a:xfrm>
              <a:off x="5040" y="2832"/>
              <a:ext cx="3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etc.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48D5-2E56-6045-B910-45D227FA0E2B}" type="datetime1">
              <a:rPr lang="en-US" smtClean="0"/>
              <a:t>3/16/15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44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1290321" y="6126480"/>
            <a:ext cx="7091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Genomics Institute of the Novartis Foundation: </a:t>
            </a:r>
            <a:r>
              <a:rPr lang="en-US" sz="1400" dirty="0"/>
              <a:t>Su, A.I. et al. (2004) A gene atlas of the mouse and </a:t>
            </a:r>
            <a:r>
              <a:rPr lang="en-US" sz="1400" dirty="0" smtClean="0"/>
              <a:t>human </a:t>
            </a:r>
            <a:r>
              <a:rPr lang="en-US" sz="1400" dirty="0"/>
              <a:t>protein-encoding transcriptomes. PNAS 101, 6062-6067</a:t>
            </a:r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136525" y="5821680"/>
            <a:ext cx="5856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biogps.gnf.org</a:t>
            </a:r>
            <a:r>
              <a:rPr lang="en-US" sz="1400" dirty="0"/>
              <a:t>/?</a:t>
            </a:r>
            <a:r>
              <a:rPr lang="en-US" sz="1400" dirty="0" err="1"/>
              <a:t>symatlas</a:t>
            </a:r>
            <a:r>
              <a:rPr lang="en-US" sz="1400" dirty="0"/>
              <a:t>=/</a:t>
            </a:r>
            <a:r>
              <a:rPr lang="en-US" sz="1400" dirty="0" err="1"/>
              <a:t>SymAtlas</a:t>
            </a:r>
            <a:r>
              <a:rPr lang="en-US" sz="1400" dirty="0"/>
              <a:t>/symform%3F#goto=welcome</a:t>
            </a:r>
          </a:p>
        </p:txBody>
      </p:sp>
      <p:pic>
        <p:nvPicPr>
          <p:cNvPr id="156678" name="Picture 6" descr="Screen shot 2010-10-17 at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6840"/>
            <a:ext cx="5867400" cy="570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304800" y="1752600"/>
            <a:ext cx="2438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Transcript levels for human and mouse genes, scores of tissues</a:t>
            </a:r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2743200" cy="1447800"/>
          </a:xfrm>
          <a:ln/>
        </p:spPr>
        <p:txBody>
          <a:bodyPr/>
          <a:lstStyle/>
          <a:p>
            <a:r>
              <a:rPr lang="en-US" sz="2800"/>
              <a:t>BioGPS (formerly GNF SymAtlas)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1D9B-0DB7-D547-ADFC-DD3E0C02C8BB}" type="datetime1">
              <a:rPr lang="en-US" smtClean="0"/>
              <a:t>3/16/15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65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of novel transcripts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DA046-E312-2545-8113-D20BF64C5226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50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transcriptomes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100F-BDCD-2E43-9367-4BFD5DE40A3A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7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sz="3200"/>
              <a:t>Microarrays of genome sequences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Can spot or synthesize short segments at high density so that the entire (</a:t>
            </a:r>
            <a:r>
              <a:rPr lang="en-US" sz="2800" dirty="0" err="1"/>
              <a:t>nonrepetitive</a:t>
            </a:r>
            <a:r>
              <a:rPr lang="en-US" sz="2800" dirty="0"/>
              <a:t>) sequence from a human chromosome or smaller genome are on a microarray chip.</a:t>
            </a:r>
          </a:p>
          <a:p>
            <a:r>
              <a:rPr lang="en-US" sz="2800" dirty="0"/>
              <a:t>Can interrogate ALL the (</a:t>
            </a:r>
            <a:r>
              <a:rPr lang="en-US" sz="2800" dirty="0" err="1"/>
              <a:t>nonrepetitive</a:t>
            </a:r>
            <a:r>
              <a:rPr lang="en-US" sz="2800" dirty="0"/>
              <a:t>) sequences for</a:t>
            </a:r>
          </a:p>
          <a:p>
            <a:pPr lvl="1"/>
            <a:r>
              <a:rPr lang="en-US" sz="2400" dirty="0"/>
              <a:t>Transcription</a:t>
            </a:r>
          </a:p>
          <a:p>
            <a:pPr lvl="1"/>
            <a:r>
              <a:rPr lang="en-US" sz="2400" dirty="0"/>
              <a:t>Presence RNA polymerase</a:t>
            </a:r>
          </a:p>
          <a:p>
            <a:pPr lvl="1"/>
            <a:r>
              <a:rPr lang="en-US" sz="2400" dirty="0"/>
              <a:t>Presence of a transcription pre-initiation complex</a:t>
            </a:r>
          </a:p>
          <a:p>
            <a:pPr lvl="1"/>
            <a:r>
              <a:rPr lang="en-US" sz="2400" dirty="0"/>
              <a:t>Evidence of replication</a:t>
            </a:r>
          </a:p>
          <a:p>
            <a:pPr lvl="1"/>
            <a:r>
              <a:rPr lang="en-US" sz="2400" dirty="0" err="1"/>
              <a:t>Etc</a:t>
            </a:r>
            <a:r>
              <a:rPr lang="en-US" sz="2400" dirty="0"/>
              <a:t> </a:t>
            </a:r>
            <a:r>
              <a:rPr lang="en-US" sz="2400" dirty="0" err="1"/>
              <a:t>etc</a:t>
            </a:r>
            <a:r>
              <a:rPr lang="en-US" sz="2400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AFF6-CB98-5F49-859D-FB0877D6F948}" type="datetime1">
              <a:rPr lang="en-US" smtClean="0"/>
              <a:t>3/16/15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57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  <a:ln/>
        </p:spPr>
        <p:txBody>
          <a:bodyPr>
            <a:noAutofit/>
          </a:bodyPr>
          <a:lstStyle/>
          <a:p>
            <a:r>
              <a:rPr lang="en-US" sz="2800"/>
              <a:t>High density tiling arrays to examine events at all nonrepetitive DNA</a:t>
            </a:r>
          </a:p>
        </p:txBody>
      </p:sp>
      <p:pic>
        <p:nvPicPr>
          <p:cNvPr id="116739" name="Picture 3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382000" cy="348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DF700-38BB-8C4F-B9C3-BC4C358BFD29}" type="datetime1">
              <a:rPr lang="en-US" smtClean="0"/>
              <a:t>3/16/15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8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120"/>
            <a:ext cx="8305800" cy="970280"/>
          </a:xfrm>
          <a:ln/>
        </p:spPr>
        <p:txBody>
          <a:bodyPr/>
          <a:lstStyle/>
          <a:p>
            <a:r>
              <a:rPr lang="en-US" sz="2800"/>
              <a:t>Much more of human genome is present as stable polyA+ RNA in cytoplasm than previously thought</a:t>
            </a:r>
          </a:p>
        </p:txBody>
      </p:sp>
      <p:pic>
        <p:nvPicPr>
          <p:cNvPr id="53251" name="Picture 3" descr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17800"/>
            <a:ext cx="7086600" cy="25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72" b="23421"/>
          <a:stretch>
            <a:fillRect/>
          </a:stretch>
        </p:blipFill>
        <p:spPr bwMode="auto">
          <a:xfrm>
            <a:off x="1752600" y="1264920"/>
            <a:ext cx="5638800" cy="13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46872" b="23421"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139700" y="5911422"/>
            <a:ext cx="39624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200" dirty="0">
                <a:latin typeface="sans-serif" charset="0"/>
              </a:rPr>
              <a:t> P.  </a:t>
            </a:r>
            <a:r>
              <a:rPr lang="en-GB" sz="1200" dirty="0" err="1">
                <a:latin typeface="sans-serif" charset="0"/>
              </a:rPr>
              <a:t>Kapranov</a:t>
            </a:r>
            <a:r>
              <a:rPr lang="en-GB" sz="1200" dirty="0">
                <a:latin typeface="sans-serif" charset="0"/>
              </a:rPr>
              <a:t> et al.,  Science  296, 916 -919 (2002)    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1676400" y="5433060"/>
            <a:ext cx="2797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% of the 213k total NR bases 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4953000" y="5433060"/>
            <a:ext cx="297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% of the positive NR bases (col 3)</a:t>
            </a:r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 flipV="1">
            <a:off x="3657600" y="524256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 flipV="1">
            <a:off x="7239000" y="524256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 flipH="1" flipV="1">
            <a:off x="5867400" y="5242560"/>
            <a:ext cx="3810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5105400" y="4937760"/>
            <a:ext cx="1143000" cy="228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6781800" y="4937760"/>
            <a:ext cx="1143000" cy="228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055519" y="5695522"/>
            <a:ext cx="297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Previously annotated as coding</a:t>
            </a:r>
            <a:endParaRPr lang="en-US" sz="1400" dirty="0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395658" y="5874164"/>
            <a:ext cx="15400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Much of this is noncoding RNA</a:t>
            </a:r>
            <a:endParaRPr lang="en-US" sz="1400" dirty="0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H="1" flipV="1">
            <a:off x="7619999" y="5325110"/>
            <a:ext cx="304799" cy="53551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flipV="1">
            <a:off x="4625973" y="5166360"/>
            <a:ext cx="538693" cy="529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26704"/>
            <a:ext cx="2133600" cy="365125"/>
          </a:xfrm>
        </p:spPr>
        <p:txBody>
          <a:bodyPr/>
          <a:lstStyle/>
          <a:p>
            <a:fld id="{F160209E-FF7F-4140-A8D5-671EA40A4418}" type="datetime1">
              <a:rPr lang="en-US" smtClean="0"/>
              <a:t>3/16/15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83680" y="6498590"/>
            <a:ext cx="2133600" cy="365125"/>
          </a:xfrm>
        </p:spPr>
        <p:txBody>
          <a:bodyPr/>
          <a:lstStyle/>
          <a:p>
            <a:fld id="{F647AD37-B7A2-E240-BA55-5E689600284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984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7960"/>
            <a:ext cx="8534400" cy="685800"/>
          </a:xfrm>
          <a:ln/>
        </p:spPr>
        <p:txBody>
          <a:bodyPr/>
          <a:lstStyle/>
          <a:p>
            <a:r>
              <a:rPr lang="en-US" sz="2800"/>
              <a:t>Major conclusions from ENCODE Genes and Transcripts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3441700" y="1163320"/>
            <a:ext cx="5397500" cy="5105400"/>
          </a:xfrm>
        </p:spPr>
        <p:txBody>
          <a:bodyPr>
            <a:normAutofit/>
          </a:bodyPr>
          <a:lstStyle/>
          <a:p>
            <a:r>
              <a:rPr lang="ja-JP" altLang="en-US" sz="2000" dirty="0"/>
              <a:t>“</a:t>
            </a:r>
            <a:r>
              <a:rPr lang="en-US" sz="2000" dirty="0"/>
              <a:t>The human genome is pervasively transcribed, such that the majority of its bases are associated with at least one primary transcript and many transcripts link distal regions to established protein-coding loci.</a:t>
            </a:r>
            <a:r>
              <a:rPr lang="ja-JP" altLang="en-US" sz="2000" dirty="0"/>
              <a:t>”</a:t>
            </a:r>
            <a:endParaRPr lang="en-US" sz="2000" dirty="0">
              <a:ea typeface="ヒラギノ角ゴ Pro W3" charset="0"/>
              <a:cs typeface="ヒラギノ角ゴ Pro W3" charset="0"/>
            </a:endParaRPr>
          </a:p>
          <a:p>
            <a:r>
              <a:rPr lang="en-US" sz="2000" dirty="0"/>
              <a:t>“Many novel non-protein-coding transcripts have been identified, with many of these overlapping protein-coding loci and others located in regions of the genome previously thought to be transcriptionally silent.</a:t>
            </a:r>
            <a:r>
              <a:rPr lang="ja-JP" altLang="en-US" sz="2000" dirty="0" smtClean="0"/>
              <a:t>”</a:t>
            </a:r>
            <a:endParaRPr lang="en-US" altLang="ja-JP" sz="2000" dirty="0" smtClean="0"/>
          </a:p>
          <a:p>
            <a:endParaRPr lang="en-US" altLang="ja-JP" sz="2000" dirty="0" smtClean="0"/>
          </a:p>
          <a:p>
            <a:r>
              <a:rPr lang="en-US" sz="2000" dirty="0" smtClean="0"/>
              <a:t>“The </a:t>
            </a:r>
            <a:r>
              <a:rPr lang="en-US" sz="2000" dirty="0"/>
              <a:t>vast majority (80.4%) of the human genome participates in at least one biochemical RNA- and/or chromatin-associated event in at least one cell type</a:t>
            </a:r>
            <a:r>
              <a:rPr lang="en-US" sz="2000" dirty="0" smtClean="0"/>
              <a:t>.”</a:t>
            </a:r>
            <a:endParaRPr lang="en-US" sz="2000" dirty="0"/>
          </a:p>
          <a:p>
            <a:endParaRPr lang="en-US" sz="2000" dirty="0">
              <a:ea typeface="ヒラギノ角ゴ Pro W3" charset="0"/>
              <a:cs typeface="ヒラギノ角ゴ Pro W3" charset="0"/>
            </a:endParaRPr>
          </a:p>
          <a:p>
            <a:endParaRPr lang="en-US" sz="2000" dirty="0"/>
          </a:p>
        </p:txBody>
      </p:sp>
      <p:pic>
        <p:nvPicPr>
          <p:cNvPr id="98309" name="Picture 5" descr="NatureEncode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04278"/>
            <a:ext cx="1474481" cy="196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241300" y="3180715"/>
            <a:ext cx="3048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/>
              <a:t>June 14, 2007: ENCODE </a:t>
            </a:r>
            <a:r>
              <a:rPr lang="en-US" sz="1400" dirty="0" smtClean="0"/>
              <a:t>Consortium, Functional regions in 1% of the human genome. </a:t>
            </a:r>
            <a:r>
              <a:rPr lang="en-US" sz="1400" b="1" dirty="0" smtClean="0"/>
              <a:t>Nature</a:t>
            </a:r>
            <a:endParaRPr lang="en-US" sz="1400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41300" y="5847715"/>
            <a:ext cx="3492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 smtClean="0"/>
              <a:t>Sept 2012: ENCODE Consortium: Integrated Encyclopedia of DNA Elements, </a:t>
            </a:r>
            <a:r>
              <a:rPr lang="en-US" sz="1400" b="1" dirty="0"/>
              <a:t>Nature</a:t>
            </a:r>
            <a:endParaRPr lang="en-US" sz="1400" dirty="0"/>
          </a:p>
        </p:txBody>
      </p:sp>
      <p:pic>
        <p:nvPicPr>
          <p:cNvPr id="2" name="Picture 1" descr="ENCODE_coverMed_natu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916" y="3922078"/>
            <a:ext cx="1496338" cy="196056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2CCC-E605-914F-ADC8-E0F7E5B8E0E5}" type="datetime1">
              <a:rPr lang="en-US" smtClean="0"/>
              <a:t>3/16/15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2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</p:spPr>
        <p:txBody>
          <a:bodyPr>
            <a:noAutofit/>
          </a:bodyPr>
          <a:lstStyle/>
          <a:p>
            <a:r>
              <a:rPr lang="en-US" sz="2800" dirty="0"/>
              <a:t>GENCODE: the comprehensive catalogue of protein-coding, non-coding genes and </a:t>
            </a:r>
            <a:r>
              <a:rPr lang="en-US" sz="2800" dirty="0" err="1"/>
              <a:t>pseudogenes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2BD6-9DC4-BB49-B1B9-A1CE7C08C4CE}" type="datetime1">
              <a:rPr lang="en-US" smtClean="0"/>
              <a:t>3/16/15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 descr="Screen Shot 2015-03-16 at 5.24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5670550"/>
            <a:ext cx="1371600" cy="5207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1600" y="1402080"/>
            <a:ext cx="9144000" cy="3594693"/>
            <a:chOff x="101600" y="1219200"/>
            <a:chExt cx="9144000" cy="3594693"/>
          </a:xfrm>
        </p:grpSpPr>
        <p:pic>
          <p:nvPicPr>
            <p:cNvPr id="6" name="Picture 5" descr="Screen Shot 2015-03-16 at 5.25.08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00" y="1219200"/>
              <a:ext cx="9144000" cy="3594693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180340" y="1920240"/>
              <a:ext cx="3863340" cy="1137920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723130" y="3834736"/>
              <a:ext cx="3863340" cy="618435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09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RNA-</a:t>
            </a:r>
            <a:r>
              <a:rPr lang="en-US" dirty="0" err="1" smtClean="0"/>
              <a:t>seq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525F-E192-5848-9C2A-C8CAD1AE2275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63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762000"/>
          </a:xfrm>
          <a:ln/>
        </p:spPr>
        <p:txBody>
          <a:bodyPr>
            <a:normAutofit fontScale="90000"/>
          </a:bodyPr>
          <a:lstStyle/>
          <a:p>
            <a:r>
              <a:rPr lang="en-US"/>
              <a:t>Enrichment of sequence tags reveals function</a:t>
            </a: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330200" y="5932170"/>
            <a:ext cx="71767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Barbara Wold &amp; Richard M Myers (2008) </a:t>
            </a:r>
            <a:r>
              <a:rPr lang="ja-JP" altLang="en-US" sz="1400" dirty="0"/>
              <a:t>“</a:t>
            </a:r>
            <a:r>
              <a:rPr lang="en-US" sz="1400" dirty="0"/>
              <a:t>Sequence Census Methods</a:t>
            </a:r>
            <a:r>
              <a:rPr lang="ja-JP" altLang="en-US" sz="1400" dirty="0"/>
              <a:t>”</a:t>
            </a:r>
            <a:r>
              <a:rPr lang="en-US" sz="1400" dirty="0"/>
              <a:t> Nature Methods 5:19-21</a:t>
            </a:r>
          </a:p>
        </p:txBody>
      </p:sp>
      <p:pic>
        <p:nvPicPr>
          <p:cNvPr id="128004" name="Picture 4" descr="nmeth1157-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859838" cy="43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B212-464E-E840-9F85-3BF00AECE3CC}" type="datetime1">
              <a:rPr lang="en-US" smtClean="0"/>
              <a:t>3/16/15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25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2362200" cy="990600"/>
          </a:xfrm>
          <a:ln/>
        </p:spPr>
        <p:txBody>
          <a:bodyPr>
            <a:normAutofit/>
          </a:bodyPr>
          <a:lstStyle/>
          <a:p>
            <a:r>
              <a:rPr lang="en-US" sz="2000"/>
              <a:t>Strand-specific vs. both strand RNA-seq</a:t>
            </a:r>
            <a:endParaRPr lang="en-US" sz="4000"/>
          </a:p>
        </p:txBody>
      </p:sp>
      <p:grpSp>
        <p:nvGrpSpPr>
          <p:cNvPr id="185347" name="Group 3"/>
          <p:cNvGrpSpPr>
            <a:grpSpLocks/>
          </p:cNvGrpSpPr>
          <p:nvPr/>
        </p:nvGrpSpPr>
        <p:grpSpPr bwMode="auto">
          <a:xfrm>
            <a:off x="1752600" y="3810000"/>
            <a:ext cx="2362200" cy="533400"/>
            <a:chOff x="384" y="2419"/>
            <a:chExt cx="1488" cy="336"/>
          </a:xfrm>
        </p:grpSpPr>
        <p:sp>
          <p:nvSpPr>
            <p:cNvPr id="185348" name="Freeform 4"/>
            <p:cNvSpPr>
              <a:spLocks/>
            </p:cNvSpPr>
            <p:nvPr/>
          </p:nvSpPr>
          <p:spPr bwMode="auto">
            <a:xfrm>
              <a:off x="768" y="2467"/>
              <a:ext cx="240" cy="96"/>
            </a:xfrm>
            <a:custGeom>
              <a:avLst/>
              <a:gdLst>
                <a:gd name="T0" fmla="*/ 0 w 240"/>
                <a:gd name="T1" fmla="*/ 0 h 96"/>
                <a:gd name="T2" fmla="*/ 144 w 240"/>
                <a:gd name="T3" fmla="*/ 96 h 96"/>
                <a:gd name="T4" fmla="*/ 240 w 240"/>
                <a:gd name="T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96">
                  <a:moveTo>
                    <a:pt x="0" y="0"/>
                  </a:moveTo>
                  <a:cubicBezTo>
                    <a:pt x="52" y="48"/>
                    <a:pt x="104" y="96"/>
                    <a:pt x="144" y="96"/>
                  </a:cubicBezTo>
                  <a:cubicBezTo>
                    <a:pt x="184" y="96"/>
                    <a:pt x="224" y="16"/>
                    <a:pt x="240" y="0"/>
                  </a:cubicBezTo>
                </a:path>
              </a:pathLst>
            </a:custGeom>
            <a:noFill/>
            <a:ln w="50800" cap="flat" cmpd="sng">
              <a:solidFill>
                <a:srgbClr val="FF483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49" name="Freeform 5"/>
            <p:cNvSpPr>
              <a:spLocks/>
            </p:cNvSpPr>
            <p:nvPr/>
          </p:nvSpPr>
          <p:spPr bwMode="auto">
            <a:xfrm>
              <a:off x="1104" y="2419"/>
              <a:ext cx="288" cy="152"/>
            </a:xfrm>
            <a:custGeom>
              <a:avLst/>
              <a:gdLst>
                <a:gd name="T0" fmla="*/ 0 w 288"/>
                <a:gd name="T1" fmla="*/ 152 h 152"/>
                <a:gd name="T2" fmla="*/ 96 w 288"/>
                <a:gd name="T3" fmla="*/ 8 h 152"/>
                <a:gd name="T4" fmla="*/ 192 w 288"/>
                <a:gd name="T5" fmla="*/ 104 h 152"/>
                <a:gd name="T6" fmla="*/ 288 w 288"/>
                <a:gd name="T7" fmla="*/ 10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152">
                  <a:moveTo>
                    <a:pt x="0" y="152"/>
                  </a:moveTo>
                  <a:cubicBezTo>
                    <a:pt x="32" y="84"/>
                    <a:pt x="64" y="16"/>
                    <a:pt x="96" y="8"/>
                  </a:cubicBezTo>
                  <a:cubicBezTo>
                    <a:pt x="128" y="0"/>
                    <a:pt x="160" y="88"/>
                    <a:pt x="192" y="104"/>
                  </a:cubicBezTo>
                  <a:cubicBezTo>
                    <a:pt x="224" y="120"/>
                    <a:pt x="256" y="112"/>
                    <a:pt x="288" y="104"/>
                  </a:cubicBezTo>
                </a:path>
              </a:pathLst>
            </a:custGeom>
            <a:noFill/>
            <a:ln w="50800" cap="flat" cmpd="sng">
              <a:solidFill>
                <a:srgbClr val="FF483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50" name="Freeform 6"/>
            <p:cNvSpPr>
              <a:spLocks/>
            </p:cNvSpPr>
            <p:nvPr/>
          </p:nvSpPr>
          <p:spPr bwMode="auto">
            <a:xfrm>
              <a:off x="384" y="2419"/>
              <a:ext cx="192" cy="112"/>
            </a:xfrm>
            <a:custGeom>
              <a:avLst/>
              <a:gdLst>
                <a:gd name="T0" fmla="*/ 0 w 192"/>
                <a:gd name="T1" fmla="*/ 56 h 112"/>
                <a:gd name="T2" fmla="*/ 48 w 192"/>
                <a:gd name="T3" fmla="*/ 104 h 112"/>
                <a:gd name="T4" fmla="*/ 144 w 192"/>
                <a:gd name="T5" fmla="*/ 8 h 112"/>
                <a:gd name="T6" fmla="*/ 192 w 192"/>
                <a:gd name="T7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112">
                  <a:moveTo>
                    <a:pt x="0" y="56"/>
                  </a:moveTo>
                  <a:cubicBezTo>
                    <a:pt x="12" y="84"/>
                    <a:pt x="24" y="112"/>
                    <a:pt x="48" y="104"/>
                  </a:cubicBezTo>
                  <a:cubicBezTo>
                    <a:pt x="72" y="96"/>
                    <a:pt x="120" y="16"/>
                    <a:pt x="144" y="8"/>
                  </a:cubicBezTo>
                  <a:cubicBezTo>
                    <a:pt x="168" y="0"/>
                    <a:pt x="184" y="48"/>
                    <a:pt x="192" y="56"/>
                  </a:cubicBezTo>
                </a:path>
              </a:pathLst>
            </a:custGeom>
            <a:noFill/>
            <a:ln w="50800" cap="flat" cmpd="sng">
              <a:solidFill>
                <a:srgbClr val="FF483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51" name="Freeform 7"/>
            <p:cNvSpPr>
              <a:spLocks/>
            </p:cNvSpPr>
            <p:nvPr/>
          </p:nvSpPr>
          <p:spPr bwMode="auto">
            <a:xfrm>
              <a:off x="576" y="2563"/>
              <a:ext cx="192" cy="96"/>
            </a:xfrm>
            <a:custGeom>
              <a:avLst/>
              <a:gdLst>
                <a:gd name="T0" fmla="*/ 0 w 192"/>
                <a:gd name="T1" fmla="*/ 96 h 96"/>
                <a:gd name="T2" fmla="*/ 96 w 192"/>
                <a:gd name="T3" fmla="*/ 0 h 96"/>
                <a:gd name="T4" fmla="*/ 192 w 192"/>
                <a:gd name="T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8" y="80"/>
                    <a:pt x="192" y="96"/>
                  </a:cubicBezTo>
                </a:path>
              </a:pathLst>
            </a:custGeom>
            <a:noFill/>
            <a:ln w="50800" cap="flat" cmpd="sng">
              <a:solidFill>
                <a:srgbClr val="FF483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52" name="Rectangle 8"/>
            <p:cNvSpPr>
              <a:spLocks noChangeArrowheads="1"/>
            </p:cNvSpPr>
            <p:nvPr/>
          </p:nvSpPr>
          <p:spPr bwMode="auto">
            <a:xfrm>
              <a:off x="1344" y="2419"/>
              <a:ext cx="5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FF483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rgbClr val="FF483F"/>
                  </a:solidFill>
                  <a:latin typeface="Arial" charset="0"/>
                  <a:cs typeface="ＭＳ Ｐゴシック" charset="0"/>
                </a:rPr>
                <a:t>TTTT</a:t>
              </a:r>
              <a:endParaRPr lang="en-US" sz="1400" b="1">
                <a:solidFill>
                  <a:srgbClr val="70C64D"/>
                </a:solidFill>
                <a:latin typeface="Arial" charset="0"/>
                <a:cs typeface="ＭＳ Ｐゴシック" charset="0"/>
              </a:endParaRPr>
            </a:p>
          </p:txBody>
        </p:sp>
        <p:sp>
          <p:nvSpPr>
            <p:cNvPr id="185353" name="Freeform 9"/>
            <p:cNvSpPr>
              <a:spLocks/>
            </p:cNvSpPr>
            <p:nvPr/>
          </p:nvSpPr>
          <p:spPr bwMode="auto">
            <a:xfrm>
              <a:off x="768" y="2563"/>
              <a:ext cx="240" cy="96"/>
            </a:xfrm>
            <a:custGeom>
              <a:avLst/>
              <a:gdLst>
                <a:gd name="T0" fmla="*/ 0 w 240"/>
                <a:gd name="T1" fmla="*/ 0 h 96"/>
                <a:gd name="T2" fmla="*/ 144 w 240"/>
                <a:gd name="T3" fmla="*/ 96 h 96"/>
                <a:gd name="T4" fmla="*/ 240 w 240"/>
                <a:gd name="T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96">
                  <a:moveTo>
                    <a:pt x="0" y="0"/>
                  </a:moveTo>
                  <a:cubicBezTo>
                    <a:pt x="52" y="48"/>
                    <a:pt x="104" y="96"/>
                    <a:pt x="144" y="96"/>
                  </a:cubicBezTo>
                  <a:cubicBezTo>
                    <a:pt x="184" y="96"/>
                    <a:pt x="224" y="16"/>
                    <a:pt x="240" y="0"/>
                  </a:cubicBezTo>
                </a:path>
              </a:pathLst>
            </a:custGeom>
            <a:noFill/>
            <a:ln w="50800" cap="flat" cmpd="sng">
              <a:solidFill>
                <a:srgbClr val="33CCCC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54" name="Freeform 10"/>
            <p:cNvSpPr>
              <a:spLocks/>
            </p:cNvSpPr>
            <p:nvPr/>
          </p:nvSpPr>
          <p:spPr bwMode="auto">
            <a:xfrm>
              <a:off x="1104" y="2515"/>
              <a:ext cx="288" cy="152"/>
            </a:xfrm>
            <a:custGeom>
              <a:avLst/>
              <a:gdLst>
                <a:gd name="T0" fmla="*/ 0 w 288"/>
                <a:gd name="T1" fmla="*/ 152 h 152"/>
                <a:gd name="T2" fmla="*/ 96 w 288"/>
                <a:gd name="T3" fmla="*/ 8 h 152"/>
                <a:gd name="T4" fmla="*/ 192 w 288"/>
                <a:gd name="T5" fmla="*/ 104 h 152"/>
                <a:gd name="T6" fmla="*/ 288 w 288"/>
                <a:gd name="T7" fmla="*/ 10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152">
                  <a:moveTo>
                    <a:pt x="0" y="152"/>
                  </a:moveTo>
                  <a:cubicBezTo>
                    <a:pt x="32" y="84"/>
                    <a:pt x="64" y="16"/>
                    <a:pt x="96" y="8"/>
                  </a:cubicBezTo>
                  <a:cubicBezTo>
                    <a:pt x="128" y="0"/>
                    <a:pt x="160" y="88"/>
                    <a:pt x="192" y="104"/>
                  </a:cubicBezTo>
                  <a:cubicBezTo>
                    <a:pt x="224" y="120"/>
                    <a:pt x="256" y="112"/>
                    <a:pt x="288" y="104"/>
                  </a:cubicBezTo>
                </a:path>
              </a:pathLst>
            </a:custGeom>
            <a:noFill/>
            <a:ln w="50800" cap="flat" cmpd="sng">
              <a:solidFill>
                <a:srgbClr val="33CCCC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55" name="Freeform 11"/>
            <p:cNvSpPr>
              <a:spLocks/>
            </p:cNvSpPr>
            <p:nvPr/>
          </p:nvSpPr>
          <p:spPr bwMode="auto">
            <a:xfrm>
              <a:off x="384" y="2515"/>
              <a:ext cx="192" cy="112"/>
            </a:xfrm>
            <a:custGeom>
              <a:avLst/>
              <a:gdLst>
                <a:gd name="T0" fmla="*/ 0 w 192"/>
                <a:gd name="T1" fmla="*/ 56 h 112"/>
                <a:gd name="T2" fmla="*/ 48 w 192"/>
                <a:gd name="T3" fmla="*/ 104 h 112"/>
                <a:gd name="T4" fmla="*/ 144 w 192"/>
                <a:gd name="T5" fmla="*/ 8 h 112"/>
                <a:gd name="T6" fmla="*/ 192 w 192"/>
                <a:gd name="T7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112">
                  <a:moveTo>
                    <a:pt x="0" y="56"/>
                  </a:moveTo>
                  <a:cubicBezTo>
                    <a:pt x="12" y="84"/>
                    <a:pt x="24" y="112"/>
                    <a:pt x="48" y="104"/>
                  </a:cubicBezTo>
                  <a:cubicBezTo>
                    <a:pt x="72" y="96"/>
                    <a:pt x="120" y="16"/>
                    <a:pt x="144" y="8"/>
                  </a:cubicBezTo>
                  <a:cubicBezTo>
                    <a:pt x="168" y="0"/>
                    <a:pt x="184" y="48"/>
                    <a:pt x="192" y="56"/>
                  </a:cubicBezTo>
                </a:path>
              </a:pathLst>
            </a:custGeom>
            <a:noFill/>
            <a:ln w="50800" cap="flat" cmpd="sng">
              <a:solidFill>
                <a:srgbClr val="33CCCC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56" name="Freeform 12"/>
            <p:cNvSpPr>
              <a:spLocks/>
            </p:cNvSpPr>
            <p:nvPr/>
          </p:nvSpPr>
          <p:spPr bwMode="auto">
            <a:xfrm>
              <a:off x="576" y="2659"/>
              <a:ext cx="192" cy="96"/>
            </a:xfrm>
            <a:custGeom>
              <a:avLst/>
              <a:gdLst>
                <a:gd name="T0" fmla="*/ 0 w 192"/>
                <a:gd name="T1" fmla="*/ 96 h 96"/>
                <a:gd name="T2" fmla="*/ 96 w 192"/>
                <a:gd name="T3" fmla="*/ 0 h 96"/>
                <a:gd name="T4" fmla="*/ 192 w 192"/>
                <a:gd name="T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8" y="80"/>
                    <a:pt x="192" y="96"/>
                  </a:cubicBezTo>
                </a:path>
              </a:pathLst>
            </a:custGeom>
            <a:noFill/>
            <a:ln w="50800" cap="flat" cmpd="sng">
              <a:solidFill>
                <a:srgbClr val="33CCCC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57" name="Rectangle 13"/>
            <p:cNvSpPr>
              <a:spLocks noChangeArrowheads="1"/>
            </p:cNvSpPr>
            <p:nvPr/>
          </p:nvSpPr>
          <p:spPr bwMode="auto">
            <a:xfrm>
              <a:off x="1344" y="2515"/>
              <a:ext cx="5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33CC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rgbClr val="33CCCC"/>
                  </a:solidFill>
                  <a:latin typeface="Arial" charset="0"/>
                  <a:cs typeface="ＭＳ Ｐゴシック" charset="0"/>
                </a:rPr>
                <a:t>AAAA</a:t>
              </a:r>
            </a:p>
          </p:txBody>
        </p:sp>
      </p:grpSp>
      <p:sp>
        <p:nvSpPr>
          <p:cNvPr id="185358" name="Line 14"/>
          <p:cNvSpPr>
            <a:spLocks noChangeShapeType="1"/>
          </p:cNvSpPr>
          <p:nvPr/>
        </p:nvSpPr>
        <p:spPr bwMode="auto">
          <a:xfrm flipH="1">
            <a:off x="4114800" y="32004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9" name="Text Box 15"/>
          <p:cNvSpPr txBox="1">
            <a:spLocks noChangeArrowheads="1"/>
          </p:cNvSpPr>
          <p:nvPr/>
        </p:nvSpPr>
        <p:spPr bwMode="auto">
          <a:xfrm>
            <a:off x="2362200" y="32766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  <a:cs typeface="ＭＳ Ｐゴシック" charset="0"/>
              </a:rPr>
              <a:t>dATP, </a:t>
            </a:r>
            <a:r>
              <a:rPr lang="en-US" sz="1400" b="1">
                <a:solidFill>
                  <a:srgbClr val="0000FF"/>
                </a:solidFill>
                <a:latin typeface="Arial" charset="0"/>
                <a:cs typeface="ＭＳ Ｐゴシック" charset="0"/>
              </a:rPr>
              <a:t>dTTP</a:t>
            </a:r>
            <a:r>
              <a:rPr lang="en-US" sz="1200">
                <a:latin typeface="Arial" charset="0"/>
                <a:cs typeface="ＭＳ Ｐゴシック" charset="0"/>
              </a:rPr>
              <a:t>, dGTP, dCTP</a:t>
            </a:r>
            <a:endParaRPr lang="en-US" sz="2400">
              <a:latin typeface="Arial" charset="0"/>
              <a:cs typeface="ＭＳ Ｐゴシック" charset="0"/>
            </a:endParaRPr>
          </a:p>
        </p:txBody>
      </p:sp>
      <p:sp>
        <p:nvSpPr>
          <p:cNvPr id="185360" name="Rectangle 16"/>
          <p:cNvSpPr>
            <a:spLocks noChangeArrowheads="1"/>
          </p:cNvSpPr>
          <p:nvPr/>
        </p:nvSpPr>
        <p:spPr bwMode="auto">
          <a:xfrm>
            <a:off x="228600" y="3733800"/>
            <a:ext cx="13525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Arial" charset="0"/>
                <a:cs typeface="ＭＳ Ｐゴシック" charset="0"/>
              </a:rPr>
              <a:t>Double-stranded </a:t>
            </a:r>
          </a:p>
          <a:p>
            <a:pPr algn="ctr">
              <a:spcBef>
                <a:spcPct val="50000"/>
              </a:spcBef>
            </a:pPr>
            <a:r>
              <a:rPr lang="en-US" sz="1200">
                <a:latin typeface="Arial" charset="0"/>
                <a:cs typeface="ＭＳ Ｐゴシック" charset="0"/>
              </a:rPr>
              <a:t>cDNA</a:t>
            </a:r>
          </a:p>
        </p:txBody>
      </p:sp>
      <p:grpSp>
        <p:nvGrpSpPr>
          <p:cNvPr id="185361" name="Group 17"/>
          <p:cNvGrpSpPr>
            <a:grpSpLocks/>
          </p:cNvGrpSpPr>
          <p:nvPr/>
        </p:nvGrpSpPr>
        <p:grpSpPr bwMode="auto">
          <a:xfrm>
            <a:off x="4800600" y="3810000"/>
            <a:ext cx="2362200" cy="533400"/>
            <a:chOff x="384" y="2880"/>
            <a:chExt cx="1488" cy="336"/>
          </a:xfrm>
        </p:grpSpPr>
        <p:sp>
          <p:nvSpPr>
            <p:cNvPr id="185362" name="Freeform 18"/>
            <p:cNvSpPr>
              <a:spLocks/>
            </p:cNvSpPr>
            <p:nvPr/>
          </p:nvSpPr>
          <p:spPr bwMode="auto">
            <a:xfrm>
              <a:off x="768" y="2928"/>
              <a:ext cx="240" cy="96"/>
            </a:xfrm>
            <a:custGeom>
              <a:avLst/>
              <a:gdLst>
                <a:gd name="T0" fmla="*/ 0 w 240"/>
                <a:gd name="T1" fmla="*/ 0 h 96"/>
                <a:gd name="T2" fmla="*/ 144 w 240"/>
                <a:gd name="T3" fmla="*/ 96 h 96"/>
                <a:gd name="T4" fmla="*/ 240 w 240"/>
                <a:gd name="T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96">
                  <a:moveTo>
                    <a:pt x="0" y="0"/>
                  </a:moveTo>
                  <a:cubicBezTo>
                    <a:pt x="52" y="48"/>
                    <a:pt x="104" y="96"/>
                    <a:pt x="144" y="96"/>
                  </a:cubicBezTo>
                  <a:cubicBezTo>
                    <a:pt x="184" y="96"/>
                    <a:pt x="224" y="16"/>
                    <a:pt x="240" y="0"/>
                  </a:cubicBezTo>
                </a:path>
              </a:pathLst>
            </a:custGeom>
            <a:noFill/>
            <a:ln w="50800" cap="flat" cmpd="sng">
              <a:solidFill>
                <a:srgbClr val="FF483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63" name="Freeform 19"/>
            <p:cNvSpPr>
              <a:spLocks/>
            </p:cNvSpPr>
            <p:nvPr/>
          </p:nvSpPr>
          <p:spPr bwMode="auto">
            <a:xfrm>
              <a:off x="1104" y="2880"/>
              <a:ext cx="288" cy="152"/>
            </a:xfrm>
            <a:custGeom>
              <a:avLst/>
              <a:gdLst>
                <a:gd name="T0" fmla="*/ 0 w 288"/>
                <a:gd name="T1" fmla="*/ 152 h 152"/>
                <a:gd name="T2" fmla="*/ 96 w 288"/>
                <a:gd name="T3" fmla="*/ 8 h 152"/>
                <a:gd name="T4" fmla="*/ 192 w 288"/>
                <a:gd name="T5" fmla="*/ 104 h 152"/>
                <a:gd name="T6" fmla="*/ 288 w 288"/>
                <a:gd name="T7" fmla="*/ 10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152">
                  <a:moveTo>
                    <a:pt x="0" y="152"/>
                  </a:moveTo>
                  <a:cubicBezTo>
                    <a:pt x="32" y="84"/>
                    <a:pt x="64" y="16"/>
                    <a:pt x="96" y="8"/>
                  </a:cubicBezTo>
                  <a:cubicBezTo>
                    <a:pt x="128" y="0"/>
                    <a:pt x="160" y="88"/>
                    <a:pt x="192" y="104"/>
                  </a:cubicBezTo>
                  <a:cubicBezTo>
                    <a:pt x="224" y="120"/>
                    <a:pt x="256" y="112"/>
                    <a:pt x="288" y="104"/>
                  </a:cubicBezTo>
                </a:path>
              </a:pathLst>
            </a:custGeom>
            <a:noFill/>
            <a:ln w="50800" cap="flat" cmpd="sng">
              <a:solidFill>
                <a:srgbClr val="FF483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64" name="Freeform 20"/>
            <p:cNvSpPr>
              <a:spLocks/>
            </p:cNvSpPr>
            <p:nvPr/>
          </p:nvSpPr>
          <p:spPr bwMode="auto">
            <a:xfrm>
              <a:off x="384" y="2880"/>
              <a:ext cx="192" cy="112"/>
            </a:xfrm>
            <a:custGeom>
              <a:avLst/>
              <a:gdLst>
                <a:gd name="T0" fmla="*/ 0 w 192"/>
                <a:gd name="T1" fmla="*/ 56 h 112"/>
                <a:gd name="T2" fmla="*/ 48 w 192"/>
                <a:gd name="T3" fmla="*/ 104 h 112"/>
                <a:gd name="T4" fmla="*/ 144 w 192"/>
                <a:gd name="T5" fmla="*/ 8 h 112"/>
                <a:gd name="T6" fmla="*/ 192 w 192"/>
                <a:gd name="T7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112">
                  <a:moveTo>
                    <a:pt x="0" y="56"/>
                  </a:moveTo>
                  <a:cubicBezTo>
                    <a:pt x="12" y="84"/>
                    <a:pt x="24" y="112"/>
                    <a:pt x="48" y="104"/>
                  </a:cubicBezTo>
                  <a:cubicBezTo>
                    <a:pt x="72" y="96"/>
                    <a:pt x="120" y="16"/>
                    <a:pt x="144" y="8"/>
                  </a:cubicBezTo>
                  <a:cubicBezTo>
                    <a:pt x="168" y="0"/>
                    <a:pt x="184" y="48"/>
                    <a:pt x="192" y="56"/>
                  </a:cubicBezTo>
                </a:path>
              </a:pathLst>
            </a:custGeom>
            <a:noFill/>
            <a:ln w="50800" cap="flat" cmpd="sng">
              <a:solidFill>
                <a:srgbClr val="FF483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65" name="Freeform 21"/>
            <p:cNvSpPr>
              <a:spLocks/>
            </p:cNvSpPr>
            <p:nvPr/>
          </p:nvSpPr>
          <p:spPr bwMode="auto">
            <a:xfrm>
              <a:off x="576" y="3024"/>
              <a:ext cx="192" cy="96"/>
            </a:xfrm>
            <a:custGeom>
              <a:avLst/>
              <a:gdLst>
                <a:gd name="T0" fmla="*/ 0 w 192"/>
                <a:gd name="T1" fmla="*/ 96 h 96"/>
                <a:gd name="T2" fmla="*/ 96 w 192"/>
                <a:gd name="T3" fmla="*/ 0 h 96"/>
                <a:gd name="T4" fmla="*/ 192 w 192"/>
                <a:gd name="T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8" y="80"/>
                    <a:pt x="192" y="96"/>
                  </a:cubicBezTo>
                </a:path>
              </a:pathLst>
            </a:custGeom>
            <a:noFill/>
            <a:ln w="50800" cap="flat" cmpd="sng">
              <a:solidFill>
                <a:srgbClr val="FF483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66" name="Rectangle 22"/>
            <p:cNvSpPr>
              <a:spLocks noChangeArrowheads="1"/>
            </p:cNvSpPr>
            <p:nvPr/>
          </p:nvSpPr>
          <p:spPr bwMode="auto">
            <a:xfrm>
              <a:off x="1344" y="2880"/>
              <a:ext cx="5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FF483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rgbClr val="FF483F"/>
                  </a:solidFill>
                  <a:latin typeface="Arial" charset="0"/>
                  <a:cs typeface="ＭＳ Ｐゴシック" charset="0"/>
                </a:rPr>
                <a:t>TTTT</a:t>
              </a:r>
              <a:endParaRPr lang="en-US" sz="1400" b="1">
                <a:solidFill>
                  <a:srgbClr val="70C64D"/>
                </a:solidFill>
                <a:latin typeface="Arial" charset="0"/>
                <a:cs typeface="ＭＳ Ｐゴシック" charset="0"/>
              </a:endParaRPr>
            </a:p>
          </p:txBody>
        </p:sp>
        <p:sp>
          <p:nvSpPr>
            <p:cNvPr id="185367" name="Freeform 23"/>
            <p:cNvSpPr>
              <a:spLocks/>
            </p:cNvSpPr>
            <p:nvPr/>
          </p:nvSpPr>
          <p:spPr bwMode="auto">
            <a:xfrm>
              <a:off x="768" y="3024"/>
              <a:ext cx="240" cy="96"/>
            </a:xfrm>
            <a:custGeom>
              <a:avLst/>
              <a:gdLst>
                <a:gd name="T0" fmla="*/ 0 w 240"/>
                <a:gd name="T1" fmla="*/ 0 h 96"/>
                <a:gd name="T2" fmla="*/ 144 w 240"/>
                <a:gd name="T3" fmla="*/ 96 h 96"/>
                <a:gd name="T4" fmla="*/ 240 w 240"/>
                <a:gd name="T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96">
                  <a:moveTo>
                    <a:pt x="0" y="0"/>
                  </a:moveTo>
                  <a:cubicBezTo>
                    <a:pt x="52" y="48"/>
                    <a:pt x="104" y="96"/>
                    <a:pt x="144" y="96"/>
                  </a:cubicBezTo>
                  <a:cubicBezTo>
                    <a:pt x="184" y="96"/>
                    <a:pt x="224" y="16"/>
                    <a:pt x="240" y="0"/>
                  </a:cubicBezTo>
                </a:path>
              </a:pathLst>
            </a:custGeom>
            <a:noFill/>
            <a:ln w="50800" cap="flat" cmpd="sng">
              <a:solidFill>
                <a:srgbClr val="33CCCC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68" name="Freeform 24"/>
            <p:cNvSpPr>
              <a:spLocks/>
            </p:cNvSpPr>
            <p:nvPr/>
          </p:nvSpPr>
          <p:spPr bwMode="auto">
            <a:xfrm>
              <a:off x="1104" y="2976"/>
              <a:ext cx="288" cy="152"/>
            </a:xfrm>
            <a:custGeom>
              <a:avLst/>
              <a:gdLst>
                <a:gd name="T0" fmla="*/ 0 w 288"/>
                <a:gd name="T1" fmla="*/ 152 h 152"/>
                <a:gd name="T2" fmla="*/ 96 w 288"/>
                <a:gd name="T3" fmla="*/ 8 h 152"/>
                <a:gd name="T4" fmla="*/ 192 w 288"/>
                <a:gd name="T5" fmla="*/ 104 h 152"/>
                <a:gd name="T6" fmla="*/ 288 w 288"/>
                <a:gd name="T7" fmla="*/ 10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152">
                  <a:moveTo>
                    <a:pt x="0" y="152"/>
                  </a:moveTo>
                  <a:cubicBezTo>
                    <a:pt x="32" y="84"/>
                    <a:pt x="64" y="16"/>
                    <a:pt x="96" y="8"/>
                  </a:cubicBezTo>
                  <a:cubicBezTo>
                    <a:pt x="128" y="0"/>
                    <a:pt x="160" y="88"/>
                    <a:pt x="192" y="104"/>
                  </a:cubicBezTo>
                  <a:cubicBezTo>
                    <a:pt x="224" y="120"/>
                    <a:pt x="256" y="112"/>
                    <a:pt x="288" y="104"/>
                  </a:cubicBezTo>
                </a:path>
              </a:pathLst>
            </a:custGeom>
            <a:noFill/>
            <a:ln w="50800" cap="flat" cmpd="sng">
              <a:solidFill>
                <a:srgbClr val="33CCCC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69" name="Freeform 25"/>
            <p:cNvSpPr>
              <a:spLocks/>
            </p:cNvSpPr>
            <p:nvPr/>
          </p:nvSpPr>
          <p:spPr bwMode="auto">
            <a:xfrm>
              <a:off x="384" y="2976"/>
              <a:ext cx="192" cy="112"/>
            </a:xfrm>
            <a:custGeom>
              <a:avLst/>
              <a:gdLst>
                <a:gd name="T0" fmla="*/ 0 w 192"/>
                <a:gd name="T1" fmla="*/ 56 h 112"/>
                <a:gd name="T2" fmla="*/ 48 w 192"/>
                <a:gd name="T3" fmla="*/ 104 h 112"/>
                <a:gd name="T4" fmla="*/ 144 w 192"/>
                <a:gd name="T5" fmla="*/ 8 h 112"/>
                <a:gd name="T6" fmla="*/ 192 w 192"/>
                <a:gd name="T7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112">
                  <a:moveTo>
                    <a:pt x="0" y="56"/>
                  </a:moveTo>
                  <a:cubicBezTo>
                    <a:pt x="12" y="84"/>
                    <a:pt x="24" y="112"/>
                    <a:pt x="48" y="104"/>
                  </a:cubicBezTo>
                  <a:cubicBezTo>
                    <a:pt x="72" y="96"/>
                    <a:pt x="120" y="16"/>
                    <a:pt x="144" y="8"/>
                  </a:cubicBezTo>
                  <a:cubicBezTo>
                    <a:pt x="168" y="0"/>
                    <a:pt x="184" y="48"/>
                    <a:pt x="192" y="56"/>
                  </a:cubicBezTo>
                </a:path>
              </a:pathLst>
            </a:custGeom>
            <a:noFill/>
            <a:ln w="50800" cap="flat" cmpd="sng">
              <a:solidFill>
                <a:srgbClr val="33CCCC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70" name="Freeform 26"/>
            <p:cNvSpPr>
              <a:spLocks/>
            </p:cNvSpPr>
            <p:nvPr/>
          </p:nvSpPr>
          <p:spPr bwMode="auto">
            <a:xfrm>
              <a:off x="576" y="3120"/>
              <a:ext cx="192" cy="96"/>
            </a:xfrm>
            <a:custGeom>
              <a:avLst/>
              <a:gdLst>
                <a:gd name="T0" fmla="*/ 0 w 192"/>
                <a:gd name="T1" fmla="*/ 96 h 96"/>
                <a:gd name="T2" fmla="*/ 96 w 192"/>
                <a:gd name="T3" fmla="*/ 0 h 96"/>
                <a:gd name="T4" fmla="*/ 192 w 192"/>
                <a:gd name="T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8" y="80"/>
                    <a:pt x="192" y="96"/>
                  </a:cubicBezTo>
                </a:path>
              </a:pathLst>
            </a:custGeom>
            <a:noFill/>
            <a:ln w="50800" cap="flat" cmpd="sng">
              <a:solidFill>
                <a:srgbClr val="33CCCC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71" name="Rectangle 27"/>
            <p:cNvSpPr>
              <a:spLocks noChangeArrowheads="1"/>
            </p:cNvSpPr>
            <p:nvPr/>
          </p:nvSpPr>
          <p:spPr bwMode="auto">
            <a:xfrm>
              <a:off x="1344" y="2976"/>
              <a:ext cx="5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33CC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rgbClr val="33CCCC"/>
                  </a:solidFill>
                  <a:latin typeface="Arial" charset="0"/>
                  <a:cs typeface="ＭＳ Ｐゴシック" charset="0"/>
                </a:rPr>
                <a:t>AAAA</a:t>
              </a:r>
            </a:p>
          </p:txBody>
        </p:sp>
      </p:grpSp>
      <p:sp>
        <p:nvSpPr>
          <p:cNvPr id="185372" name="Line 28"/>
          <p:cNvSpPr>
            <a:spLocks noChangeShapeType="1"/>
          </p:cNvSpPr>
          <p:nvPr/>
        </p:nvSpPr>
        <p:spPr bwMode="auto">
          <a:xfrm>
            <a:off x="5029200" y="32004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73" name="Text Box 29"/>
          <p:cNvSpPr txBox="1">
            <a:spLocks noChangeArrowheads="1"/>
          </p:cNvSpPr>
          <p:nvPr/>
        </p:nvSpPr>
        <p:spPr bwMode="auto">
          <a:xfrm>
            <a:off x="5334000" y="32766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  <a:cs typeface="ＭＳ Ｐゴシック" charset="0"/>
              </a:rPr>
              <a:t>dATP, </a:t>
            </a:r>
            <a:r>
              <a:rPr lang="en-US" sz="1400" b="1">
                <a:solidFill>
                  <a:srgbClr val="0000FF"/>
                </a:solidFill>
                <a:latin typeface="Arial" charset="0"/>
                <a:cs typeface="ＭＳ Ｐゴシック" charset="0"/>
              </a:rPr>
              <a:t>dUTP</a:t>
            </a:r>
            <a:r>
              <a:rPr lang="en-US" sz="1200">
                <a:latin typeface="Arial" charset="0"/>
                <a:cs typeface="ＭＳ Ｐゴシック" charset="0"/>
              </a:rPr>
              <a:t>, dGTP, dCTP</a:t>
            </a:r>
            <a:endParaRPr lang="en-US" sz="2400">
              <a:latin typeface="Arial" charset="0"/>
              <a:cs typeface="ＭＳ Ｐゴシック" charset="0"/>
            </a:endParaRPr>
          </a:p>
        </p:txBody>
      </p:sp>
      <p:sp>
        <p:nvSpPr>
          <p:cNvPr id="185374" name="Rectangle 30"/>
          <p:cNvSpPr>
            <a:spLocks noChangeArrowheads="1"/>
          </p:cNvSpPr>
          <p:nvPr/>
        </p:nvSpPr>
        <p:spPr bwMode="auto">
          <a:xfrm>
            <a:off x="4267200" y="4648200"/>
            <a:ext cx="1003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483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483F"/>
                </a:solidFill>
                <a:latin typeface="Arial" charset="0"/>
                <a:cs typeface="ＭＳ Ｐゴシック" charset="0"/>
              </a:rPr>
              <a:t>AnAnnnA</a:t>
            </a:r>
            <a:endParaRPr lang="en-US" sz="1400" b="1">
              <a:solidFill>
                <a:srgbClr val="70C64D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185375" name="Line 31"/>
          <p:cNvSpPr>
            <a:spLocks noChangeShapeType="1"/>
          </p:cNvSpPr>
          <p:nvPr/>
        </p:nvSpPr>
        <p:spPr bwMode="auto">
          <a:xfrm>
            <a:off x="3962400" y="4876800"/>
            <a:ext cx="381000" cy="0"/>
          </a:xfrm>
          <a:prstGeom prst="line">
            <a:avLst/>
          </a:prstGeom>
          <a:noFill/>
          <a:ln w="50800">
            <a:solidFill>
              <a:srgbClr val="FF483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76" name="Line 32"/>
          <p:cNvSpPr>
            <a:spLocks noChangeShapeType="1"/>
          </p:cNvSpPr>
          <p:nvPr/>
        </p:nvSpPr>
        <p:spPr bwMode="auto">
          <a:xfrm>
            <a:off x="3962400" y="5029200"/>
            <a:ext cx="381000" cy="0"/>
          </a:xfrm>
          <a:prstGeom prst="line">
            <a:avLst/>
          </a:prstGeom>
          <a:noFill/>
          <a:ln w="50800">
            <a:solidFill>
              <a:srgbClr val="33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77" name="Rectangle 33"/>
          <p:cNvSpPr>
            <a:spLocks noChangeArrowheads="1"/>
          </p:cNvSpPr>
          <p:nvPr/>
        </p:nvSpPr>
        <p:spPr bwMode="auto">
          <a:xfrm>
            <a:off x="4267200" y="4953000"/>
            <a:ext cx="1003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483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33CCCC"/>
                </a:solidFill>
                <a:latin typeface="Arial" charset="0"/>
                <a:cs typeface="ＭＳ Ｐゴシック" charset="0"/>
              </a:rPr>
              <a:t>UnUnnnU</a:t>
            </a:r>
          </a:p>
        </p:txBody>
      </p:sp>
      <p:sp>
        <p:nvSpPr>
          <p:cNvPr id="185378" name="Line 34"/>
          <p:cNvSpPr>
            <a:spLocks noChangeShapeType="1"/>
          </p:cNvSpPr>
          <p:nvPr/>
        </p:nvSpPr>
        <p:spPr bwMode="auto">
          <a:xfrm>
            <a:off x="5181600" y="5029200"/>
            <a:ext cx="609600" cy="0"/>
          </a:xfrm>
          <a:prstGeom prst="line">
            <a:avLst/>
          </a:prstGeom>
          <a:noFill/>
          <a:ln w="50800">
            <a:solidFill>
              <a:srgbClr val="33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79" name="Line 35"/>
          <p:cNvSpPr>
            <a:spLocks noChangeShapeType="1"/>
          </p:cNvSpPr>
          <p:nvPr/>
        </p:nvSpPr>
        <p:spPr bwMode="auto">
          <a:xfrm>
            <a:off x="5181600" y="4876800"/>
            <a:ext cx="609600" cy="0"/>
          </a:xfrm>
          <a:prstGeom prst="line">
            <a:avLst/>
          </a:prstGeom>
          <a:noFill/>
          <a:ln w="50800">
            <a:solidFill>
              <a:srgbClr val="FF483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5380" name="Group 36"/>
          <p:cNvGrpSpPr>
            <a:grpSpLocks/>
          </p:cNvGrpSpPr>
          <p:nvPr/>
        </p:nvGrpSpPr>
        <p:grpSpPr bwMode="auto">
          <a:xfrm>
            <a:off x="4419600" y="4876800"/>
            <a:ext cx="685800" cy="152400"/>
            <a:chOff x="1728" y="3360"/>
            <a:chExt cx="288" cy="96"/>
          </a:xfrm>
        </p:grpSpPr>
        <p:sp>
          <p:nvSpPr>
            <p:cNvPr id="185381" name="Line 37"/>
            <p:cNvSpPr>
              <a:spLocks noChangeShapeType="1"/>
            </p:cNvSpPr>
            <p:nvPr/>
          </p:nvSpPr>
          <p:spPr bwMode="auto">
            <a:xfrm>
              <a:off x="1728" y="336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82" name="Line 38"/>
            <p:cNvSpPr>
              <a:spLocks noChangeShapeType="1"/>
            </p:cNvSpPr>
            <p:nvPr/>
          </p:nvSpPr>
          <p:spPr bwMode="auto">
            <a:xfrm>
              <a:off x="1776" y="336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83" name="Line 39"/>
            <p:cNvSpPr>
              <a:spLocks noChangeShapeType="1"/>
            </p:cNvSpPr>
            <p:nvPr/>
          </p:nvSpPr>
          <p:spPr bwMode="auto">
            <a:xfrm>
              <a:off x="1824" y="336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84" name="Line 40"/>
            <p:cNvSpPr>
              <a:spLocks noChangeShapeType="1"/>
            </p:cNvSpPr>
            <p:nvPr/>
          </p:nvSpPr>
          <p:spPr bwMode="auto">
            <a:xfrm>
              <a:off x="1872" y="336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85" name="Line 41"/>
            <p:cNvSpPr>
              <a:spLocks noChangeShapeType="1"/>
            </p:cNvSpPr>
            <p:nvPr/>
          </p:nvSpPr>
          <p:spPr bwMode="auto">
            <a:xfrm>
              <a:off x="2016" y="336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86" name="Line 42"/>
            <p:cNvSpPr>
              <a:spLocks noChangeShapeType="1"/>
            </p:cNvSpPr>
            <p:nvPr/>
          </p:nvSpPr>
          <p:spPr bwMode="auto">
            <a:xfrm>
              <a:off x="1920" y="336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87" name="Line 43"/>
            <p:cNvSpPr>
              <a:spLocks noChangeShapeType="1"/>
            </p:cNvSpPr>
            <p:nvPr/>
          </p:nvSpPr>
          <p:spPr bwMode="auto">
            <a:xfrm>
              <a:off x="1968" y="336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5388" name="Group 44"/>
          <p:cNvGrpSpPr>
            <a:grpSpLocks/>
          </p:cNvGrpSpPr>
          <p:nvPr/>
        </p:nvGrpSpPr>
        <p:grpSpPr bwMode="auto">
          <a:xfrm>
            <a:off x="5257800" y="4876800"/>
            <a:ext cx="457200" cy="152400"/>
            <a:chOff x="2064" y="3792"/>
            <a:chExt cx="288" cy="96"/>
          </a:xfrm>
        </p:grpSpPr>
        <p:sp>
          <p:nvSpPr>
            <p:cNvPr id="185389" name="Line 45"/>
            <p:cNvSpPr>
              <a:spLocks noChangeShapeType="1"/>
            </p:cNvSpPr>
            <p:nvPr/>
          </p:nvSpPr>
          <p:spPr bwMode="auto">
            <a:xfrm>
              <a:off x="2064" y="3792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90" name="Line 46"/>
            <p:cNvSpPr>
              <a:spLocks noChangeShapeType="1"/>
            </p:cNvSpPr>
            <p:nvPr/>
          </p:nvSpPr>
          <p:spPr bwMode="auto">
            <a:xfrm>
              <a:off x="2112" y="3792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91" name="Line 47"/>
            <p:cNvSpPr>
              <a:spLocks noChangeShapeType="1"/>
            </p:cNvSpPr>
            <p:nvPr/>
          </p:nvSpPr>
          <p:spPr bwMode="auto">
            <a:xfrm>
              <a:off x="2160" y="3792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92" name="Line 48"/>
            <p:cNvSpPr>
              <a:spLocks noChangeShapeType="1"/>
            </p:cNvSpPr>
            <p:nvPr/>
          </p:nvSpPr>
          <p:spPr bwMode="auto">
            <a:xfrm>
              <a:off x="2208" y="3792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93" name="Line 49"/>
            <p:cNvSpPr>
              <a:spLocks noChangeShapeType="1"/>
            </p:cNvSpPr>
            <p:nvPr/>
          </p:nvSpPr>
          <p:spPr bwMode="auto">
            <a:xfrm>
              <a:off x="2352" y="3792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94" name="Line 50"/>
            <p:cNvSpPr>
              <a:spLocks noChangeShapeType="1"/>
            </p:cNvSpPr>
            <p:nvPr/>
          </p:nvSpPr>
          <p:spPr bwMode="auto">
            <a:xfrm>
              <a:off x="2256" y="3792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95" name="Line 51"/>
            <p:cNvSpPr>
              <a:spLocks noChangeShapeType="1"/>
            </p:cNvSpPr>
            <p:nvPr/>
          </p:nvSpPr>
          <p:spPr bwMode="auto">
            <a:xfrm>
              <a:off x="2304" y="3792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5396" name="Group 52"/>
          <p:cNvGrpSpPr>
            <a:grpSpLocks/>
          </p:cNvGrpSpPr>
          <p:nvPr/>
        </p:nvGrpSpPr>
        <p:grpSpPr bwMode="auto">
          <a:xfrm>
            <a:off x="4038600" y="4876800"/>
            <a:ext cx="304800" cy="152400"/>
            <a:chOff x="2496" y="3360"/>
            <a:chExt cx="192" cy="96"/>
          </a:xfrm>
        </p:grpSpPr>
        <p:sp>
          <p:nvSpPr>
            <p:cNvPr id="185397" name="Line 53"/>
            <p:cNvSpPr>
              <a:spLocks noChangeShapeType="1"/>
            </p:cNvSpPr>
            <p:nvPr/>
          </p:nvSpPr>
          <p:spPr bwMode="auto">
            <a:xfrm>
              <a:off x="2496" y="336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98" name="Line 54"/>
            <p:cNvSpPr>
              <a:spLocks noChangeShapeType="1"/>
            </p:cNvSpPr>
            <p:nvPr/>
          </p:nvSpPr>
          <p:spPr bwMode="auto">
            <a:xfrm>
              <a:off x="2544" y="336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99" name="Line 55"/>
            <p:cNvSpPr>
              <a:spLocks noChangeShapeType="1"/>
            </p:cNvSpPr>
            <p:nvPr/>
          </p:nvSpPr>
          <p:spPr bwMode="auto">
            <a:xfrm>
              <a:off x="2688" y="336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00" name="Line 56"/>
            <p:cNvSpPr>
              <a:spLocks noChangeShapeType="1"/>
            </p:cNvSpPr>
            <p:nvPr/>
          </p:nvSpPr>
          <p:spPr bwMode="auto">
            <a:xfrm>
              <a:off x="2592" y="336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01" name="Line 57"/>
            <p:cNvSpPr>
              <a:spLocks noChangeShapeType="1"/>
            </p:cNvSpPr>
            <p:nvPr/>
          </p:nvSpPr>
          <p:spPr bwMode="auto">
            <a:xfrm>
              <a:off x="2640" y="336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5402" name="Rectangle 58"/>
          <p:cNvSpPr>
            <a:spLocks noChangeArrowheads="1"/>
          </p:cNvSpPr>
          <p:nvPr/>
        </p:nvSpPr>
        <p:spPr bwMode="auto">
          <a:xfrm>
            <a:off x="3733800" y="464820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solidFill>
                  <a:srgbClr val="FF483F"/>
                </a:solidFill>
                <a:latin typeface="Arial" charset="0"/>
                <a:cs typeface="ＭＳ Ｐゴシック" charset="0"/>
              </a:rPr>
              <a:t>3</a:t>
            </a:r>
            <a:r>
              <a:rPr lang="ja-JP" altLang="en-US" sz="1400" b="1">
                <a:solidFill>
                  <a:srgbClr val="FF483F"/>
                </a:solidFill>
                <a:latin typeface="Arial" charset="0"/>
                <a:cs typeface="ＭＳ Ｐゴシック" charset="0"/>
              </a:rPr>
              <a:t>’</a:t>
            </a:r>
            <a:endParaRPr lang="en-US" sz="1400" b="1">
              <a:solidFill>
                <a:srgbClr val="70C64D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185403" name="Rectangle 59"/>
          <p:cNvSpPr>
            <a:spLocks noChangeArrowheads="1"/>
          </p:cNvSpPr>
          <p:nvPr/>
        </p:nvSpPr>
        <p:spPr bwMode="auto">
          <a:xfrm>
            <a:off x="5715000" y="487680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solidFill>
                  <a:srgbClr val="33CCCC"/>
                </a:solidFill>
                <a:latin typeface="Arial" charset="0"/>
                <a:cs typeface="ＭＳ Ｐゴシック" charset="0"/>
              </a:rPr>
              <a:t>3</a:t>
            </a:r>
            <a:r>
              <a:rPr lang="ja-JP" altLang="en-US" sz="1400" b="1">
                <a:solidFill>
                  <a:srgbClr val="33CCCC"/>
                </a:solidFill>
                <a:latin typeface="Arial" charset="0"/>
                <a:cs typeface="ＭＳ Ｐゴシック" charset="0"/>
              </a:rPr>
              <a:t>’</a:t>
            </a:r>
            <a:endParaRPr lang="en-US" sz="1400" b="1">
              <a:solidFill>
                <a:srgbClr val="70C64D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185404" name="Rectangle 60"/>
          <p:cNvSpPr>
            <a:spLocks noChangeArrowheads="1"/>
          </p:cNvSpPr>
          <p:nvPr/>
        </p:nvSpPr>
        <p:spPr bwMode="auto">
          <a:xfrm>
            <a:off x="5715000" y="464820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solidFill>
                  <a:srgbClr val="FF483F"/>
                </a:solidFill>
                <a:latin typeface="Arial" charset="0"/>
                <a:cs typeface="ＭＳ Ｐゴシック" charset="0"/>
              </a:rPr>
              <a:t>5</a:t>
            </a:r>
            <a:r>
              <a:rPr lang="ja-JP" altLang="en-US" sz="1400" b="1">
                <a:solidFill>
                  <a:srgbClr val="FF483F"/>
                </a:solidFill>
                <a:latin typeface="Arial" charset="0"/>
                <a:cs typeface="ＭＳ Ｐゴシック" charset="0"/>
              </a:rPr>
              <a:t>’</a:t>
            </a:r>
            <a:endParaRPr lang="en-US" sz="1400" b="1">
              <a:solidFill>
                <a:srgbClr val="70C64D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185405" name="Rectangle 61"/>
          <p:cNvSpPr>
            <a:spLocks noChangeArrowheads="1"/>
          </p:cNvSpPr>
          <p:nvPr/>
        </p:nvSpPr>
        <p:spPr bwMode="auto">
          <a:xfrm>
            <a:off x="3733800" y="487680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solidFill>
                  <a:srgbClr val="33CCCC"/>
                </a:solidFill>
                <a:latin typeface="Arial" charset="0"/>
                <a:cs typeface="ＭＳ Ｐゴシック" charset="0"/>
              </a:rPr>
              <a:t>5</a:t>
            </a:r>
            <a:r>
              <a:rPr lang="ja-JP" altLang="en-US" sz="1400" b="1">
                <a:solidFill>
                  <a:srgbClr val="33CCCC"/>
                </a:solidFill>
                <a:latin typeface="Arial" charset="0"/>
                <a:cs typeface="ＭＳ Ｐゴシック" charset="0"/>
              </a:rPr>
              <a:t>’</a:t>
            </a:r>
            <a:endParaRPr lang="en-US" sz="1400" b="1">
              <a:solidFill>
                <a:srgbClr val="70C64D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185406" name="Line 62"/>
          <p:cNvSpPr>
            <a:spLocks noChangeShapeType="1"/>
          </p:cNvSpPr>
          <p:nvPr/>
        </p:nvSpPr>
        <p:spPr bwMode="auto">
          <a:xfrm flipH="1">
            <a:off x="4038600" y="44196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407" name="Line 63"/>
          <p:cNvSpPr>
            <a:spLocks noChangeShapeType="1"/>
          </p:cNvSpPr>
          <p:nvPr/>
        </p:nvSpPr>
        <p:spPr bwMode="auto">
          <a:xfrm>
            <a:off x="4953000" y="44196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408" name="Line 64"/>
          <p:cNvSpPr>
            <a:spLocks noChangeShapeType="1"/>
          </p:cNvSpPr>
          <p:nvPr/>
        </p:nvSpPr>
        <p:spPr bwMode="auto">
          <a:xfrm>
            <a:off x="4800600" y="4343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409" name="Line 65"/>
          <p:cNvSpPr>
            <a:spLocks noChangeShapeType="1"/>
          </p:cNvSpPr>
          <p:nvPr/>
        </p:nvSpPr>
        <p:spPr bwMode="auto">
          <a:xfrm>
            <a:off x="4953000" y="4343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410" name="Text Box 66"/>
          <p:cNvSpPr txBox="1">
            <a:spLocks noChangeArrowheads="1"/>
          </p:cNvSpPr>
          <p:nvPr/>
        </p:nvSpPr>
        <p:spPr bwMode="auto">
          <a:xfrm>
            <a:off x="6562725" y="5165725"/>
            <a:ext cx="2352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  <a:cs typeface="ＭＳ Ｐゴシック" charset="0"/>
              </a:rPr>
              <a:t>Remove U, uracil-</a:t>
            </a:r>
            <a:r>
              <a:rPr lang="en-US" sz="1200" i="1">
                <a:latin typeface="Arial" charset="0"/>
                <a:cs typeface="ＭＳ Ｐゴシック" charset="0"/>
              </a:rPr>
              <a:t>N</a:t>
            </a:r>
            <a:r>
              <a:rPr lang="en-US" sz="1200">
                <a:latin typeface="Arial" charset="0"/>
                <a:cs typeface="ＭＳ Ｐゴシック" charset="0"/>
              </a:rPr>
              <a:t>-glycosylase</a:t>
            </a:r>
          </a:p>
        </p:txBody>
      </p:sp>
      <p:grpSp>
        <p:nvGrpSpPr>
          <p:cNvPr id="185411" name="Group 67"/>
          <p:cNvGrpSpPr>
            <a:grpSpLocks/>
          </p:cNvGrpSpPr>
          <p:nvPr/>
        </p:nvGrpSpPr>
        <p:grpSpPr bwMode="auto">
          <a:xfrm>
            <a:off x="533400" y="4297363"/>
            <a:ext cx="2846388" cy="1874837"/>
            <a:chOff x="144" y="3014"/>
            <a:chExt cx="1793" cy="1181"/>
          </a:xfrm>
        </p:grpSpPr>
        <p:sp>
          <p:nvSpPr>
            <p:cNvPr id="185412" name="Rectangle 68"/>
            <p:cNvSpPr>
              <a:spLocks noChangeArrowheads="1"/>
            </p:cNvSpPr>
            <p:nvPr/>
          </p:nvSpPr>
          <p:spPr bwMode="auto">
            <a:xfrm>
              <a:off x="624" y="3206"/>
              <a:ext cx="6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FF483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483F"/>
                  </a:solidFill>
                  <a:latin typeface="Arial" charset="0"/>
                  <a:cs typeface="ＭＳ Ｐゴシック" charset="0"/>
                </a:rPr>
                <a:t>AnAnnnA</a:t>
              </a:r>
              <a:endParaRPr lang="en-US" sz="1400" b="1">
                <a:solidFill>
                  <a:srgbClr val="70C64D"/>
                </a:solidFill>
                <a:latin typeface="Arial" charset="0"/>
                <a:cs typeface="ＭＳ Ｐゴシック" charset="0"/>
              </a:endParaRPr>
            </a:p>
          </p:txBody>
        </p:sp>
        <p:sp>
          <p:nvSpPr>
            <p:cNvPr id="185413" name="Line 69"/>
            <p:cNvSpPr>
              <a:spLocks noChangeShapeType="1"/>
            </p:cNvSpPr>
            <p:nvPr/>
          </p:nvSpPr>
          <p:spPr bwMode="auto">
            <a:xfrm>
              <a:off x="432" y="3350"/>
              <a:ext cx="240" cy="0"/>
            </a:xfrm>
            <a:prstGeom prst="line">
              <a:avLst/>
            </a:prstGeom>
            <a:noFill/>
            <a:ln w="50800">
              <a:solidFill>
                <a:srgbClr val="FF483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14" name="Line 70"/>
            <p:cNvSpPr>
              <a:spLocks noChangeShapeType="1"/>
            </p:cNvSpPr>
            <p:nvPr/>
          </p:nvSpPr>
          <p:spPr bwMode="auto">
            <a:xfrm>
              <a:off x="432" y="3446"/>
              <a:ext cx="240" cy="0"/>
            </a:xfrm>
            <a:prstGeom prst="line">
              <a:avLst/>
            </a:prstGeom>
            <a:noFill/>
            <a:ln w="50800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15" name="Rectangle 71"/>
            <p:cNvSpPr>
              <a:spLocks noChangeArrowheads="1"/>
            </p:cNvSpPr>
            <p:nvPr/>
          </p:nvSpPr>
          <p:spPr bwMode="auto">
            <a:xfrm>
              <a:off x="624" y="3398"/>
              <a:ext cx="5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FF483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33CCCC"/>
                  </a:solidFill>
                  <a:latin typeface="Arial" charset="0"/>
                  <a:cs typeface="ＭＳ Ｐゴシック" charset="0"/>
                </a:rPr>
                <a:t>TnTnnnT</a:t>
              </a:r>
            </a:p>
          </p:txBody>
        </p:sp>
        <p:sp>
          <p:nvSpPr>
            <p:cNvPr id="185416" name="Line 72"/>
            <p:cNvSpPr>
              <a:spLocks noChangeShapeType="1"/>
            </p:cNvSpPr>
            <p:nvPr/>
          </p:nvSpPr>
          <p:spPr bwMode="auto">
            <a:xfrm>
              <a:off x="1200" y="3446"/>
              <a:ext cx="384" cy="0"/>
            </a:xfrm>
            <a:prstGeom prst="line">
              <a:avLst/>
            </a:prstGeom>
            <a:noFill/>
            <a:ln w="50800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17" name="Line 73"/>
            <p:cNvSpPr>
              <a:spLocks noChangeShapeType="1"/>
            </p:cNvSpPr>
            <p:nvPr/>
          </p:nvSpPr>
          <p:spPr bwMode="auto">
            <a:xfrm>
              <a:off x="1200" y="3350"/>
              <a:ext cx="384" cy="0"/>
            </a:xfrm>
            <a:prstGeom prst="line">
              <a:avLst/>
            </a:prstGeom>
            <a:noFill/>
            <a:ln w="50800">
              <a:solidFill>
                <a:srgbClr val="FF483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5418" name="Group 74"/>
            <p:cNvGrpSpPr>
              <a:grpSpLocks/>
            </p:cNvGrpSpPr>
            <p:nvPr/>
          </p:nvGrpSpPr>
          <p:grpSpPr bwMode="auto">
            <a:xfrm>
              <a:off x="720" y="3350"/>
              <a:ext cx="432" cy="96"/>
              <a:chOff x="1728" y="3360"/>
              <a:chExt cx="288" cy="96"/>
            </a:xfrm>
          </p:grpSpPr>
          <p:sp>
            <p:nvSpPr>
              <p:cNvPr id="185419" name="Line 75"/>
              <p:cNvSpPr>
                <a:spLocks noChangeShapeType="1"/>
              </p:cNvSpPr>
              <p:nvPr/>
            </p:nvSpPr>
            <p:spPr bwMode="auto">
              <a:xfrm>
                <a:off x="1728" y="336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20" name="Line 76"/>
              <p:cNvSpPr>
                <a:spLocks noChangeShapeType="1"/>
              </p:cNvSpPr>
              <p:nvPr/>
            </p:nvSpPr>
            <p:spPr bwMode="auto">
              <a:xfrm>
                <a:off x="1776" y="336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21" name="Line 77"/>
              <p:cNvSpPr>
                <a:spLocks noChangeShapeType="1"/>
              </p:cNvSpPr>
              <p:nvPr/>
            </p:nvSpPr>
            <p:spPr bwMode="auto">
              <a:xfrm>
                <a:off x="1824" y="336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22" name="Line 78"/>
              <p:cNvSpPr>
                <a:spLocks noChangeShapeType="1"/>
              </p:cNvSpPr>
              <p:nvPr/>
            </p:nvSpPr>
            <p:spPr bwMode="auto">
              <a:xfrm>
                <a:off x="1872" y="336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23" name="Line 79"/>
              <p:cNvSpPr>
                <a:spLocks noChangeShapeType="1"/>
              </p:cNvSpPr>
              <p:nvPr/>
            </p:nvSpPr>
            <p:spPr bwMode="auto">
              <a:xfrm>
                <a:off x="2016" y="336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24" name="Line 80"/>
              <p:cNvSpPr>
                <a:spLocks noChangeShapeType="1"/>
              </p:cNvSpPr>
              <p:nvPr/>
            </p:nvSpPr>
            <p:spPr bwMode="auto">
              <a:xfrm>
                <a:off x="1920" y="336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25" name="Line 81"/>
              <p:cNvSpPr>
                <a:spLocks noChangeShapeType="1"/>
              </p:cNvSpPr>
              <p:nvPr/>
            </p:nvSpPr>
            <p:spPr bwMode="auto">
              <a:xfrm>
                <a:off x="1968" y="336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5426" name="Group 82"/>
            <p:cNvGrpSpPr>
              <a:grpSpLocks/>
            </p:cNvGrpSpPr>
            <p:nvPr/>
          </p:nvGrpSpPr>
          <p:grpSpPr bwMode="auto">
            <a:xfrm>
              <a:off x="1248" y="3350"/>
              <a:ext cx="288" cy="96"/>
              <a:chOff x="2064" y="3792"/>
              <a:chExt cx="288" cy="96"/>
            </a:xfrm>
          </p:grpSpPr>
          <p:sp>
            <p:nvSpPr>
              <p:cNvPr id="185427" name="Line 83"/>
              <p:cNvSpPr>
                <a:spLocks noChangeShapeType="1"/>
              </p:cNvSpPr>
              <p:nvPr/>
            </p:nvSpPr>
            <p:spPr bwMode="auto">
              <a:xfrm>
                <a:off x="2064" y="3792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28" name="Line 84"/>
              <p:cNvSpPr>
                <a:spLocks noChangeShapeType="1"/>
              </p:cNvSpPr>
              <p:nvPr/>
            </p:nvSpPr>
            <p:spPr bwMode="auto">
              <a:xfrm>
                <a:off x="2112" y="3792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29" name="Line 85"/>
              <p:cNvSpPr>
                <a:spLocks noChangeShapeType="1"/>
              </p:cNvSpPr>
              <p:nvPr/>
            </p:nvSpPr>
            <p:spPr bwMode="auto">
              <a:xfrm>
                <a:off x="2160" y="3792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30" name="Line 86"/>
              <p:cNvSpPr>
                <a:spLocks noChangeShapeType="1"/>
              </p:cNvSpPr>
              <p:nvPr/>
            </p:nvSpPr>
            <p:spPr bwMode="auto">
              <a:xfrm>
                <a:off x="2208" y="3792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31" name="Line 87"/>
              <p:cNvSpPr>
                <a:spLocks noChangeShapeType="1"/>
              </p:cNvSpPr>
              <p:nvPr/>
            </p:nvSpPr>
            <p:spPr bwMode="auto">
              <a:xfrm>
                <a:off x="2352" y="3792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32" name="Line 88"/>
              <p:cNvSpPr>
                <a:spLocks noChangeShapeType="1"/>
              </p:cNvSpPr>
              <p:nvPr/>
            </p:nvSpPr>
            <p:spPr bwMode="auto">
              <a:xfrm>
                <a:off x="2256" y="3792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33" name="Line 89"/>
              <p:cNvSpPr>
                <a:spLocks noChangeShapeType="1"/>
              </p:cNvSpPr>
              <p:nvPr/>
            </p:nvSpPr>
            <p:spPr bwMode="auto">
              <a:xfrm>
                <a:off x="2304" y="3792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5434" name="Group 90"/>
            <p:cNvGrpSpPr>
              <a:grpSpLocks/>
            </p:cNvGrpSpPr>
            <p:nvPr/>
          </p:nvGrpSpPr>
          <p:grpSpPr bwMode="auto">
            <a:xfrm>
              <a:off x="480" y="3350"/>
              <a:ext cx="192" cy="96"/>
              <a:chOff x="2496" y="3360"/>
              <a:chExt cx="192" cy="96"/>
            </a:xfrm>
          </p:grpSpPr>
          <p:sp>
            <p:nvSpPr>
              <p:cNvPr id="185435" name="Line 91"/>
              <p:cNvSpPr>
                <a:spLocks noChangeShapeType="1"/>
              </p:cNvSpPr>
              <p:nvPr/>
            </p:nvSpPr>
            <p:spPr bwMode="auto">
              <a:xfrm>
                <a:off x="2496" y="336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36" name="Line 92"/>
              <p:cNvSpPr>
                <a:spLocks noChangeShapeType="1"/>
              </p:cNvSpPr>
              <p:nvPr/>
            </p:nvSpPr>
            <p:spPr bwMode="auto">
              <a:xfrm>
                <a:off x="2544" y="336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37" name="Line 93"/>
              <p:cNvSpPr>
                <a:spLocks noChangeShapeType="1"/>
              </p:cNvSpPr>
              <p:nvPr/>
            </p:nvSpPr>
            <p:spPr bwMode="auto">
              <a:xfrm>
                <a:off x="2688" y="336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38" name="Line 94"/>
              <p:cNvSpPr>
                <a:spLocks noChangeShapeType="1"/>
              </p:cNvSpPr>
              <p:nvPr/>
            </p:nvSpPr>
            <p:spPr bwMode="auto">
              <a:xfrm>
                <a:off x="2592" y="336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39" name="Line 95"/>
              <p:cNvSpPr>
                <a:spLocks noChangeShapeType="1"/>
              </p:cNvSpPr>
              <p:nvPr/>
            </p:nvSpPr>
            <p:spPr bwMode="auto">
              <a:xfrm>
                <a:off x="2640" y="336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5440" name="Rectangle 96"/>
            <p:cNvSpPr>
              <a:spLocks noChangeArrowheads="1"/>
            </p:cNvSpPr>
            <p:nvPr/>
          </p:nvSpPr>
          <p:spPr bwMode="auto">
            <a:xfrm>
              <a:off x="288" y="3206"/>
              <a:ext cx="2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>
                  <a:solidFill>
                    <a:srgbClr val="FF483F"/>
                  </a:solidFill>
                  <a:latin typeface="Arial" charset="0"/>
                  <a:cs typeface="ＭＳ Ｐゴシック" charset="0"/>
                </a:rPr>
                <a:t>3</a:t>
              </a:r>
              <a:r>
                <a:rPr lang="ja-JP" altLang="en-US" sz="1400" b="1">
                  <a:solidFill>
                    <a:srgbClr val="FF483F"/>
                  </a:solidFill>
                  <a:latin typeface="Arial" charset="0"/>
                  <a:cs typeface="ＭＳ Ｐゴシック" charset="0"/>
                </a:rPr>
                <a:t>’</a:t>
              </a:r>
              <a:endParaRPr lang="en-US" sz="1400" b="1">
                <a:solidFill>
                  <a:srgbClr val="70C64D"/>
                </a:solidFill>
                <a:latin typeface="Arial" charset="0"/>
                <a:cs typeface="ＭＳ Ｐゴシック" charset="0"/>
              </a:endParaRPr>
            </a:p>
          </p:txBody>
        </p:sp>
        <p:sp>
          <p:nvSpPr>
            <p:cNvPr id="185441" name="Rectangle 97"/>
            <p:cNvSpPr>
              <a:spLocks noChangeArrowheads="1"/>
            </p:cNvSpPr>
            <p:nvPr/>
          </p:nvSpPr>
          <p:spPr bwMode="auto">
            <a:xfrm>
              <a:off x="1536" y="3350"/>
              <a:ext cx="2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>
                  <a:solidFill>
                    <a:srgbClr val="33CCCC"/>
                  </a:solidFill>
                  <a:latin typeface="Arial" charset="0"/>
                  <a:cs typeface="ＭＳ Ｐゴシック" charset="0"/>
                </a:rPr>
                <a:t>3</a:t>
              </a:r>
              <a:r>
                <a:rPr lang="ja-JP" altLang="en-US" sz="1400" b="1">
                  <a:solidFill>
                    <a:srgbClr val="33CCCC"/>
                  </a:solidFill>
                  <a:latin typeface="Arial" charset="0"/>
                  <a:cs typeface="ＭＳ Ｐゴシック" charset="0"/>
                </a:rPr>
                <a:t>’</a:t>
              </a:r>
              <a:endParaRPr lang="en-US" sz="1400" b="1">
                <a:solidFill>
                  <a:srgbClr val="70C64D"/>
                </a:solidFill>
                <a:latin typeface="Arial" charset="0"/>
                <a:cs typeface="ＭＳ Ｐゴシック" charset="0"/>
              </a:endParaRPr>
            </a:p>
          </p:txBody>
        </p:sp>
        <p:sp>
          <p:nvSpPr>
            <p:cNvPr id="185442" name="Rectangle 98"/>
            <p:cNvSpPr>
              <a:spLocks noChangeArrowheads="1"/>
            </p:cNvSpPr>
            <p:nvPr/>
          </p:nvSpPr>
          <p:spPr bwMode="auto">
            <a:xfrm>
              <a:off x="1536" y="3206"/>
              <a:ext cx="2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>
                  <a:solidFill>
                    <a:srgbClr val="FF483F"/>
                  </a:solidFill>
                  <a:latin typeface="Arial" charset="0"/>
                  <a:cs typeface="ＭＳ Ｐゴシック" charset="0"/>
                </a:rPr>
                <a:t>5</a:t>
              </a:r>
              <a:r>
                <a:rPr lang="ja-JP" altLang="en-US" sz="1400" b="1">
                  <a:solidFill>
                    <a:srgbClr val="FF483F"/>
                  </a:solidFill>
                  <a:latin typeface="Arial" charset="0"/>
                  <a:cs typeface="ＭＳ Ｐゴシック" charset="0"/>
                </a:rPr>
                <a:t>’</a:t>
              </a:r>
              <a:endParaRPr lang="en-US" sz="1400" b="1">
                <a:solidFill>
                  <a:srgbClr val="70C64D"/>
                </a:solidFill>
                <a:latin typeface="Arial" charset="0"/>
                <a:cs typeface="ＭＳ Ｐゴシック" charset="0"/>
              </a:endParaRPr>
            </a:p>
          </p:txBody>
        </p:sp>
        <p:sp>
          <p:nvSpPr>
            <p:cNvPr id="185443" name="Rectangle 99"/>
            <p:cNvSpPr>
              <a:spLocks noChangeArrowheads="1"/>
            </p:cNvSpPr>
            <p:nvPr/>
          </p:nvSpPr>
          <p:spPr bwMode="auto">
            <a:xfrm>
              <a:off x="288" y="3350"/>
              <a:ext cx="2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>
                  <a:solidFill>
                    <a:srgbClr val="33CCCC"/>
                  </a:solidFill>
                  <a:latin typeface="Arial" charset="0"/>
                  <a:cs typeface="ＭＳ Ｐゴシック" charset="0"/>
                </a:rPr>
                <a:t>5</a:t>
              </a:r>
              <a:r>
                <a:rPr lang="ja-JP" altLang="en-US" sz="1400" b="1">
                  <a:solidFill>
                    <a:srgbClr val="33CCCC"/>
                  </a:solidFill>
                  <a:latin typeface="Arial" charset="0"/>
                  <a:cs typeface="ＭＳ Ｐゴシック" charset="0"/>
                </a:rPr>
                <a:t>’</a:t>
              </a:r>
              <a:endParaRPr lang="en-US" sz="1400" b="1">
                <a:solidFill>
                  <a:srgbClr val="70C64D"/>
                </a:solidFill>
                <a:latin typeface="Arial" charset="0"/>
                <a:cs typeface="ＭＳ Ｐゴシック" charset="0"/>
              </a:endParaRPr>
            </a:p>
          </p:txBody>
        </p:sp>
        <p:sp>
          <p:nvSpPr>
            <p:cNvPr id="185444" name="Line 100"/>
            <p:cNvSpPr>
              <a:spLocks noChangeShapeType="1"/>
            </p:cNvSpPr>
            <p:nvPr/>
          </p:nvSpPr>
          <p:spPr bwMode="auto">
            <a:xfrm flipH="1">
              <a:off x="480" y="3062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45" name="Line 101"/>
            <p:cNvSpPr>
              <a:spLocks noChangeShapeType="1"/>
            </p:cNvSpPr>
            <p:nvPr/>
          </p:nvSpPr>
          <p:spPr bwMode="auto">
            <a:xfrm>
              <a:off x="1056" y="3062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46" name="Line 102"/>
            <p:cNvSpPr>
              <a:spLocks noChangeShapeType="1"/>
            </p:cNvSpPr>
            <p:nvPr/>
          </p:nvSpPr>
          <p:spPr bwMode="auto">
            <a:xfrm>
              <a:off x="960" y="301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47" name="Line 103"/>
            <p:cNvSpPr>
              <a:spLocks noChangeShapeType="1"/>
            </p:cNvSpPr>
            <p:nvPr/>
          </p:nvSpPr>
          <p:spPr bwMode="auto">
            <a:xfrm>
              <a:off x="1056" y="301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48" name="Line 104"/>
            <p:cNvSpPr>
              <a:spLocks noChangeShapeType="1"/>
            </p:cNvSpPr>
            <p:nvPr/>
          </p:nvSpPr>
          <p:spPr bwMode="auto">
            <a:xfrm>
              <a:off x="816" y="3619"/>
              <a:ext cx="0" cy="1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49" name="Text Box 105"/>
            <p:cNvSpPr txBox="1">
              <a:spLocks noChangeArrowheads="1"/>
            </p:cNvSpPr>
            <p:nvPr/>
          </p:nvSpPr>
          <p:spPr bwMode="auto">
            <a:xfrm>
              <a:off x="864" y="3609"/>
              <a:ext cx="78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" charset="0"/>
                  <a:cs typeface="ＭＳ Ｐゴシック" charset="0"/>
                </a:rPr>
                <a:t>Adapter ligation</a:t>
              </a:r>
              <a:endParaRPr lang="en-US" sz="2400">
                <a:latin typeface="Arial" charset="0"/>
                <a:cs typeface="ＭＳ Ｐゴシック" charset="0"/>
              </a:endParaRPr>
            </a:p>
          </p:txBody>
        </p:sp>
        <p:sp>
          <p:nvSpPr>
            <p:cNvPr id="185450" name="Rectangle 106"/>
            <p:cNvSpPr>
              <a:spLocks noChangeArrowheads="1"/>
            </p:cNvSpPr>
            <p:nvPr/>
          </p:nvSpPr>
          <p:spPr bwMode="auto">
            <a:xfrm>
              <a:off x="672" y="3763"/>
              <a:ext cx="6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FF483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483F"/>
                  </a:solidFill>
                  <a:latin typeface="Arial" charset="0"/>
                  <a:cs typeface="ＭＳ Ｐゴシック" charset="0"/>
                </a:rPr>
                <a:t>AnAnnnA</a:t>
              </a:r>
              <a:endParaRPr lang="en-US" sz="1400" b="1">
                <a:solidFill>
                  <a:srgbClr val="70C64D"/>
                </a:solidFill>
                <a:latin typeface="Arial" charset="0"/>
                <a:cs typeface="ＭＳ Ｐゴシック" charset="0"/>
              </a:endParaRPr>
            </a:p>
          </p:txBody>
        </p:sp>
        <p:sp>
          <p:nvSpPr>
            <p:cNvPr id="185451" name="Line 107"/>
            <p:cNvSpPr>
              <a:spLocks noChangeShapeType="1"/>
            </p:cNvSpPr>
            <p:nvPr/>
          </p:nvSpPr>
          <p:spPr bwMode="auto">
            <a:xfrm>
              <a:off x="480" y="3907"/>
              <a:ext cx="240" cy="1"/>
            </a:xfrm>
            <a:prstGeom prst="line">
              <a:avLst/>
            </a:prstGeom>
            <a:noFill/>
            <a:ln w="50800">
              <a:solidFill>
                <a:srgbClr val="FF483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52" name="Line 108"/>
            <p:cNvSpPr>
              <a:spLocks noChangeShapeType="1"/>
            </p:cNvSpPr>
            <p:nvPr/>
          </p:nvSpPr>
          <p:spPr bwMode="auto">
            <a:xfrm>
              <a:off x="480" y="4003"/>
              <a:ext cx="240" cy="1"/>
            </a:xfrm>
            <a:prstGeom prst="line">
              <a:avLst/>
            </a:prstGeom>
            <a:noFill/>
            <a:ln w="50800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53" name="Rectangle 109"/>
            <p:cNvSpPr>
              <a:spLocks noChangeArrowheads="1"/>
            </p:cNvSpPr>
            <p:nvPr/>
          </p:nvSpPr>
          <p:spPr bwMode="auto">
            <a:xfrm>
              <a:off x="672" y="3955"/>
              <a:ext cx="5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FF483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33CCCC"/>
                  </a:solidFill>
                  <a:latin typeface="Arial" charset="0"/>
                  <a:cs typeface="ＭＳ Ｐゴシック" charset="0"/>
                </a:rPr>
                <a:t>TnTnnnT</a:t>
              </a:r>
            </a:p>
          </p:txBody>
        </p:sp>
        <p:sp>
          <p:nvSpPr>
            <p:cNvPr id="185454" name="Line 110"/>
            <p:cNvSpPr>
              <a:spLocks noChangeShapeType="1"/>
            </p:cNvSpPr>
            <p:nvPr/>
          </p:nvSpPr>
          <p:spPr bwMode="auto">
            <a:xfrm>
              <a:off x="1248" y="4003"/>
              <a:ext cx="384" cy="1"/>
            </a:xfrm>
            <a:prstGeom prst="line">
              <a:avLst/>
            </a:prstGeom>
            <a:noFill/>
            <a:ln w="50800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55" name="Line 111"/>
            <p:cNvSpPr>
              <a:spLocks noChangeShapeType="1"/>
            </p:cNvSpPr>
            <p:nvPr/>
          </p:nvSpPr>
          <p:spPr bwMode="auto">
            <a:xfrm>
              <a:off x="1248" y="3907"/>
              <a:ext cx="384" cy="1"/>
            </a:xfrm>
            <a:prstGeom prst="line">
              <a:avLst/>
            </a:prstGeom>
            <a:noFill/>
            <a:ln w="50800">
              <a:solidFill>
                <a:srgbClr val="FF483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5456" name="Group 112"/>
            <p:cNvGrpSpPr>
              <a:grpSpLocks/>
            </p:cNvGrpSpPr>
            <p:nvPr/>
          </p:nvGrpSpPr>
          <p:grpSpPr bwMode="auto">
            <a:xfrm>
              <a:off x="768" y="3907"/>
              <a:ext cx="432" cy="96"/>
              <a:chOff x="1728" y="3360"/>
              <a:chExt cx="288" cy="96"/>
            </a:xfrm>
          </p:grpSpPr>
          <p:sp>
            <p:nvSpPr>
              <p:cNvPr id="185457" name="Line 113"/>
              <p:cNvSpPr>
                <a:spLocks noChangeShapeType="1"/>
              </p:cNvSpPr>
              <p:nvPr/>
            </p:nvSpPr>
            <p:spPr bwMode="auto">
              <a:xfrm>
                <a:off x="1728" y="336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58" name="Line 114"/>
              <p:cNvSpPr>
                <a:spLocks noChangeShapeType="1"/>
              </p:cNvSpPr>
              <p:nvPr/>
            </p:nvSpPr>
            <p:spPr bwMode="auto">
              <a:xfrm>
                <a:off x="1776" y="336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59" name="Line 115"/>
              <p:cNvSpPr>
                <a:spLocks noChangeShapeType="1"/>
              </p:cNvSpPr>
              <p:nvPr/>
            </p:nvSpPr>
            <p:spPr bwMode="auto">
              <a:xfrm>
                <a:off x="1824" y="336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60" name="Line 116"/>
              <p:cNvSpPr>
                <a:spLocks noChangeShapeType="1"/>
              </p:cNvSpPr>
              <p:nvPr/>
            </p:nvSpPr>
            <p:spPr bwMode="auto">
              <a:xfrm>
                <a:off x="1872" y="336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61" name="Line 117"/>
              <p:cNvSpPr>
                <a:spLocks noChangeShapeType="1"/>
              </p:cNvSpPr>
              <p:nvPr/>
            </p:nvSpPr>
            <p:spPr bwMode="auto">
              <a:xfrm>
                <a:off x="2016" y="336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62" name="Line 118"/>
              <p:cNvSpPr>
                <a:spLocks noChangeShapeType="1"/>
              </p:cNvSpPr>
              <p:nvPr/>
            </p:nvSpPr>
            <p:spPr bwMode="auto">
              <a:xfrm>
                <a:off x="1920" y="336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63" name="Line 119"/>
              <p:cNvSpPr>
                <a:spLocks noChangeShapeType="1"/>
              </p:cNvSpPr>
              <p:nvPr/>
            </p:nvSpPr>
            <p:spPr bwMode="auto">
              <a:xfrm>
                <a:off x="1968" y="336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5464" name="Group 120"/>
            <p:cNvGrpSpPr>
              <a:grpSpLocks/>
            </p:cNvGrpSpPr>
            <p:nvPr/>
          </p:nvGrpSpPr>
          <p:grpSpPr bwMode="auto">
            <a:xfrm>
              <a:off x="1296" y="3907"/>
              <a:ext cx="288" cy="96"/>
              <a:chOff x="2064" y="3792"/>
              <a:chExt cx="288" cy="96"/>
            </a:xfrm>
          </p:grpSpPr>
          <p:sp>
            <p:nvSpPr>
              <p:cNvPr id="185465" name="Line 121"/>
              <p:cNvSpPr>
                <a:spLocks noChangeShapeType="1"/>
              </p:cNvSpPr>
              <p:nvPr/>
            </p:nvSpPr>
            <p:spPr bwMode="auto">
              <a:xfrm>
                <a:off x="2064" y="3792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66" name="Line 122"/>
              <p:cNvSpPr>
                <a:spLocks noChangeShapeType="1"/>
              </p:cNvSpPr>
              <p:nvPr/>
            </p:nvSpPr>
            <p:spPr bwMode="auto">
              <a:xfrm>
                <a:off x="2112" y="3792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67" name="Line 123"/>
              <p:cNvSpPr>
                <a:spLocks noChangeShapeType="1"/>
              </p:cNvSpPr>
              <p:nvPr/>
            </p:nvSpPr>
            <p:spPr bwMode="auto">
              <a:xfrm>
                <a:off x="2160" y="3792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68" name="Line 124"/>
              <p:cNvSpPr>
                <a:spLocks noChangeShapeType="1"/>
              </p:cNvSpPr>
              <p:nvPr/>
            </p:nvSpPr>
            <p:spPr bwMode="auto">
              <a:xfrm>
                <a:off x="2208" y="3792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69" name="Line 125"/>
              <p:cNvSpPr>
                <a:spLocks noChangeShapeType="1"/>
              </p:cNvSpPr>
              <p:nvPr/>
            </p:nvSpPr>
            <p:spPr bwMode="auto">
              <a:xfrm>
                <a:off x="2352" y="3792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70" name="Line 126"/>
              <p:cNvSpPr>
                <a:spLocks noChangeShapeType="1"/>
              </p:cNvSpPr>
              <p:nvPr/>
            </p:nvSpPr>
            <p:spPr bwMode="auto">
              <a:xfrm>
                <a:off x="2256" y="3792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71" name="Line 127"/>
              <p:cNvSpPr>
                <a:spLocks noChangeShapeType="1"/>
              </p:cNvSpPr>
              <p:nvPr/>
            </p:nvSpPr>
            <p:spPr bwMode="auto">
              <a:xfrm>
                <a:off x="2304" y="3792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5472" name="Group 128"/>
            <p:cNvGrpSpPr>
              <a:grpSpLocks/>
            </p:cNvGrpSpPr>
            <p:nvPr/>
          </p:nvGrpSpPr>
          <p:grpSpPr bwMode="auto">
            <a:xfrm>
              <a:off x="528" y="3907"/>
              <a:ext cx="192" cy="96"/>
              <a:chOff x="2496" y="3360"/>
              <a:chExt cx="192" cy="96"/>
            </a:xfrm>
          </p:grpSpPr>
          <p:sp>
            <p:nvSpPr>
              <p:cNvPr id="185473" name="Line 129"/>
              <p:cNvSpPr>
                <a:spLocks noChangeShapeType="1"/>
              </p:cNvSpPr>
              <p:nvPr/>
            </p:nvSpPr>
            <p:spPr bwMode="auto">
              <a:xfrm>
                <a:off x="2496" y="336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74" name="Line 130"/>
              <p:cNvSpPr>
                <a:spLocks noChangeShapeType="1"/>
              </p:cNvSpPr>
              <p:nvPr/>
            </p:nvSpPr>
            <p:spPr bwMode="auto">
              <a:xfrm>
                <a:off x="2544" y="336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75" name="Line 131"/>
              <p:cNvSpPr>
                <a:spLocks noChangeShapeType="1"/>
              </p:cNvSpPr>
              <p:nvPr/>
            </p:nvSpPr>
            <p:spPr bwMode="auto">
              <a:xfrm>
                <a:off x="2688" y="336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76" name="Line 132"/>
              <p:cNvSpPr>
                <a:spLocks noChangeShapeType="1"/>
              </p:cNvSpPr>
              <p:nvPr/>
            </p:nvSpPr>
            <p:spPr bwMode="auto">
              <a:xfrm>
                <a:off x="2592" y="336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77" name="Line 133"/>
              <p:cNvSpPr>
                <a:spLocks noChangeShapeType="1"/>
              </p:cNvSpPr>
              <p:nvPr/>
            </p:nvSpPr>
            <p:spPr bwMode="auto">
              <a:xfrm>
                <a:off x="2640" y="336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5478" name="Rectangle 134"/>
            <p:cNvSpPr>
              <a:spLocks noChangeArrowheads="1"/>
            </p:cNvSpPr>
            <p:nvPr/>
          </p:nvSpPr>
          <p:spPr bwMode="auto">
            <a:xfrm>
              <a:off x="144" y="3763"/>
              <a:ext cx="2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>
                  <a:solidFill>
                    <a:srgbClr val="FF483F"/>
                  </a:solidFill>
                  <a:latin typeface="Arial" charset="0"/>
                  <a:cs typeface="ＭＳ Ｐゴシック" charset="0"/>
                </a:rPr>
                <a:t>3</a:t>
              </a:r>
              <a:r>
                <a:rPr lang="ja-JP" altLang="en-US" sz="1400" b="1">
                  <a:solidFill>
                    <a:srgbClr val="FF483F"/>
                  </a:solidFill>
                  <a:latin typeface="Arial" charset="0"/>
                  <a:cs typeface="ＭＳ Ｐゴシック" charset="0"/>
                </a:rPr>
                <a:t>’</a:t>
              </a:r>
              <a:endParaRPr lang="en-US" sz="1400" b="1">
                <a:solidFill>
                  <a:srgbClr val="70C64D"/>
                </a:solidFill>
                <a:latin typeface="Arial" charset="0"/>
                <a:cs typeface="ＭＳ Ｐゴシック" charset="0"/>
              </a:endParaRPr>
            </a:p>
          </p:txBody>
        </p:sp>
        <p:sp>
          <p:nvSpPr>
            <p:cNvPr id="185479" name="Rectangle 135"/>
            <p:cNvSpPr>
              <a:spLocks noChangeArrowheads="1"/>
            </p:cNvSpPr>
            <p:nvPr/>
          </p:nvSpPr>
          <p:spPr bwMode="auto">
            <a:xfrm>
              <a:off x="1728" y="4003"/>
              <a:ext cx="2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>
                  <a:solidFill>
                    <a:srgbClr val="33CCCC"/>
                  </a:solidFill>
                  <a:latin typeface="Arial" charset="0"/>
                  <a:cs typeface="ＭＳ Ｐゴシック" charset="0"/>
                </a:rPr>
                <a:t>3</a:t>
              </a:r>
              <a:r>
                <a:rPr lang="ja-JP" altLang="en-US" sz="1400" b="1">
                  <a:solidFill>
                    <a:srgbClr val="33CCCC"/>
                  </a:solidFill>
                  <a:latin typeface="Arial" charset="0"/>
                  <a:cs typeface="ＭＳ Ｐゴシック" charset="0"/>
                </a:rPr>
                <a:t>’</a:t>
              </a:r>
              <a:endParaRPr lang="en-US" sz="1400" b="1">
                <a:solidFill>
                  <a:srgbClr val="70C64D"/>
                </a:solidFill>
                <a:latin typeface="Arial" charset="0"/>
                <a:cs typeface="ＭＳ Ｐゴシック" charset="0"/>
              </a:endParaRPr>
            </a:p>
          </p:txBody>
        </p:sp>
        <p:sp>
          <p:nvSpPr>
            <p:cNvPr id="185480" name="Rectangle 136"/>
            <p:cNvSpPr>
              <a:spLocks noChangeArrowheads="1"/>
            </p:cNvSpPr>
            <p:nvPr/>
          </p:nvSpPr>
          <p:spPr bwMode="auto">
            <a:xfrm>
              <a:off x="1728" y="3715"/>
              <a:ext cx="2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>
                  <a:solidFill>
                    <a:srgbClr val="FF483F"/>
                  </a:solidFill>
                  <a:latin typeface="Arial" charset="0"/>
                  <a:cs typeface="ＭＳ Ｐゴシック" charset="0"/>
                </a:rPr>
                <a:t>5</a:t>
              </a:r>
              <a:r>
                <a:rPr lang="ja-JP" altLang="en-US" sz="1400" b="1">
                  <a:solidFill>
                    <a:srgbClr val="FF483F"/>
                  </a:solidFill>
                  <a:latin typeface="Arial" charset="0"/>
                  <a:cs typeface="ＭＳ Ｐゴシック" charset="0"/>
                </a:rPr>
                <a:t>’</a:t>
              </a:r>
              <a:endParaRPr lang="en-US" sz="1400" b="1">
                <a:solidFill>
                  <a:srgbClr val="70C64D"/>
                </a:solidFill>
                <a:latin typeface="Arial" charset="0"/>
                <a:cs typeface="ＭＳ Ｐゴシック" charset="0"/>
              </a:endParaRPr>
            </a:p>
          </p:txBody>
        </p:sp>
        <p:sp>
          <p:nvSpPr>
            <p:cNvPr id="185481" name="Rectangle 137"/>
            <p:cNvSpPr>
              <a:spLocks noChangeArrowheads="1"/>
            </p:cNvSpPr>
            <p:nvPr/>
          </p:nvSpPr>
          <p:spPr bwMode="auto">
            <a:xfrm>
              <a:off x="144" y="4003"/>
              <a:ext cx="2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>
                  <a:solidFill>
                    <a:srgbClr val="33CCCC"/>
                  </a:solidFill>
                  <a:latin typeface="Arial" charset="0"/>
                  <a:cs typeface="ＭＳ Ｐゴシック" charset="0"/>
                </a:rPr>
                <a:t>5</a:t>
              </a:r>
              <a:r>
                <a:rPr lang="ja-JP" altLang="en-US" sz="1400" b="1">
                  <a:solidFill>
                    <a:srgbClr val="33CCCC"/>
                  </a:solidFill>
                  <a:latin typeface="Arial" charset="0"/>
                  <a:cs typeface="ＭＳ Ｐゴシック" charset="0"/>
                </a:rPr>
                <a:t>’</a:t>
              </a:r>
              <a:endParaRPr lang="en-US" sz="1400" b="1">
                <a:solidFill>
                  <a:srgbClr val="70C64D"/>
                </a:solidFill>
                <a:latin typeface="Arial" charset="0"/>
                <a:cs typeface="ＭＳ Ｐゴシック" charset="0"/>
              </a:endParaRPr>
            </a:p>
          </p:txBody>
        </p:sp>
        <p:sp>
          <p:nvSpPr>
            <p:cNvPr id="185482" name="Rectangle 138"/>
            <p:cNvSpPr>
              <a:spLocks noChangeArrowheads="1"/>
            </p:cNvSpPr>
            <p:nvPr/>
          </p:nvSpPr>
          <p:spPr bwMode="auto">
            <a:xfrm>
              <a:off x="1632" y="3859"/>
              <a:ext cx="192" cy="48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83" name="Rectangle 139"/>
            <p:cNvSpPr>
              <a:spLocks noChangeArrowheads="1"/>
            </p:cNvSpPr>
            <p:nvPr/>
          </p:nvSpPr>
          <p:spPr bwMode="auto">
            <a:xfrm>
              <a:off x="288" y="4003"/>
              <a:ext cx="192" cy="48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84" name="Rectangle 140"/>
            <p:cNvSpPr>
              <a:spLocks noChangeArrowheads="1"/>
            </p:cNvSpPr>
            <p:nvPr/>
          </p:nvSpPr>
          <p:spPr bwMode="auto">
            <a:xfrm>
              <a:off x="288" y="3859"/>
              <a:ext cx="192" cy="4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85" name="Rectangle 141"/>
            <p:cNvSpPr>
              <a:spLocks noChangeArrowheads="1"/>
            </p:cNvSpPr>
            <p:nvPr/>
          </p:nvSpPr>
          <p:spPr bwMode="auto">
            <a:xfrm>
              <a:off x="1632" y="4003"/>
              <a:ext cx="192" cy="4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5486" name="Rectangle 142"/>
          <p:cNvSpPr>
            <a:spLocks noChangeArrowheads="1"/>
          </p:cNvSpPr>
          <p:nvPr/>
        </p:nvSpPr>
        <p:spPr bwMode="auto">
          <a:xfrm>
            <a:off x="6983413" y="4419600"/>
            <a:ext cx="1003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483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483F"/>
                </a:solidFill>
                <a:latin typeface="Arial" charset="0"/>
                <a:cs typeface="ＭＳ Ｐゴシック" charset="0"/>
              </a:rPr>
              <a:t>AnAnnnA</a:t>
            </a:r>
            <a:endParaRPr lang="en-US" sz="1400" b="1">
              <a:solidFill>
                <a:srgbClr val="70C64D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185487" name="Line 143"/>
          <p:cNvSpPr>
            <a:spLocks noChangeShapeType="1"/>
          </p:cNvSpPr>
          <p:nvPr/>
        </p:nvSpPr>
        <p:spPr bwMode="auto">
          <a:xfrm>
            <a:off x="6678613" y="4648200"/>
            <a:ext cx="381000" cy="1588"/>
          </a:xfrm>
          <a:prstGeom prst="line">
            <a:avLst/>
          </a:prstGeom>
          <a:noFill/>
          <a:ln w="50800">
            <a:solidFill>
              <a:srgbClr val="FF483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488" name="Line 144"/>
          <p:cNvSpPr>
            <a:spLocks noChangeShapeType="1"/>
          </p:cNvSpPr>
          <p:nvPr/>
        </p:nvSpPr>
        <p:spPr bwMode="auto">
          <a:xfrm>
            <a:off x="6678613" y="4800600"/>
            <a:ext cx="381000" cy="1588"/>
          </a:xfrm>
          <a:prstGeom prst="line">
            <a:avLst/>
          </a:prstGeom>
          <a:noFill/>
          <a:ln w="50800">
            <a:solidFill>
              <a:srgbClr val="33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489" name="Rectangle 145"/>
          <p:cNvSpPr>
            <a:spLocks noChangeArrowheads="1"/>
          </p:cNvSpPr>
          <p:nvPr/>
        </p:nvSpPr>
        <p:spPr bwMode="auto">
          <a:xfrm>
            <a:off x="6983413" y="4724400"/>
            <a:ext cx="1003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483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33CCCC"/>
                </a:solidFill>
                <a:latin typeface="Arial" charset="0"/>
                <a:cs typeface="ＭＳ Ｐゴシック" charset="0"/>
              </a:rPr>
              <a:t>UnUnnnU</a:t>
            </a:r>
          </a:p>
        </p:txBody>
      </p:sp>
      <p:sp>
        <p:nvSpPr>
          <p:cNvPr id="185490" name="Line 146"/>
          <p:cNvSpPr>
            <a:spLocks noChangeShapeType="1"/>
          </p:cNvSpPr>
          <p:nvPr/>
        </p:nvSpPr>
        <p:spPr bwMode="auto">
          <a:xfrm>
            <a:off x="7897813" y="4800600"/>
            <a:ext cx="609600" cy="1588"/>
          </a:xfrm>
          <a:prstGeom prst="line">
            <a:avLst/>
          </a:prstGeom>
          <a:noFill/>
          <a:ln w="50800">
            <a:solidFill>
              <a:srgbClr val="33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491" name="Line 147"/>
          <p:cNvSpPr>
            <a:spLocks noChangeShapeType="1"/>
          </p:cNvSpPr>
          <p:nvPr/>
        </p:nvSpPr>
        <p:spPr bwMode="auto">
          <a:xfrm>
            <a:off x="7897813" y="4648200"/>
            <a:ext cx="609600" cy="1588"/>
          </a:xfrm>
          <a:prstGeom prst="line">
            <a:avLst/>
          </a:prstGeom>
          <a:noFill/>
          <a:ln w="50800">
            <a:solidFill>
              <a:srgbClr val="FF483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5492" name="Group 148"/>
          <p:cNvGrpSpPr>
            <a:grpSpLocks/>
          </p:cNvGrpSpPr>
          <p:nvPr/>
        </p:nvGrpSpPr>
        <p:grpSpPr bwMode="auto">
          <a:xfrm>
            <a:off x="7135813" y="4648200"/>
            <a:ext cx="685800" cy="152400"/>
            <a:chOff x="1728" y="3360"/>
            <a:chExt cx="288" cy="96"/>
          </a:xfrm>
        </p:grpSpPr>
        <p:sp>
          <p:nvSpPr>
            <p:cNvPr id="185493" name="Line 149"/>
            <p:cNvSpPr>
              <a:spLocks noChangeShapeType="1"/>
            </p:cNvSpPr>
            <p:nvPr/>
          </p:nvSpPr>
          <p:spPr bwMode="auto">
            <a:xfrm>
              <a:off x="1728" y="336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94" name="Line 150"/>
            <p:cNvSpPr>
              <a:spLocks noChangeShapeType="1"/>
            </p:cNvSpPr>
            <p:nvPr/>
          </p:nvSpPr>
          <p:spPr bwMode="auto">
            <a:xfrm>
              <a:off x="1776" y="336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95" name="Line 151"/>
            <p:cNvSpPr>
              <a:spLocks noChangeShapeType="1"/>
            </p:cNvSpPr>
            <p:nvPr/>
          </p:nvSpPr>
          <p:spPr bwMode="auto">
            <a:xfrm>
              <a:off x="1824" y="336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96" name="Line 152"/>
            <p:cNvSpPr>
              <a:spLocks noChangeShapeType="1"/>
            </p:cNvSpPr>
            <p:nvPr/>
          </p:nvSpPr>
          <p:spPr bwMode="auto">
            <a:xfrm>
              <a:off x="1872" y="336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97" name="Line 153"/>
            <p:cNvSpPr>
              <a:spLocks noChangeShapeType="1"/>
            </p:cNvSpPr>
            <p:nvPr/>
          </p:nvSpPr>
          <p:spPr bwMode="auto">
            <a:xfrm>
              <a:off x="2016" y="336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98" name="Line 154"/>
            <p:cNvSpPr>
              <a:spLocks noChangeShapeType="1"/>
            </p:cNvSpPr>
            <p:nvPr/>
          </p:nvSpPr>
          <p:spPr bwMode="auto">
            <a:xfrm>
              <a:off x="1920" y="336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99" name="Line 155"/>
            <p:cNvSpPr>
              <a:spLocks noChangeShapeType="1"/>
            </p:cNvSpPr>
            <p:nvPr/>
          </p:nvSpPr>
          <p:spPr bwMode="auto">
            <a:xfrm>
              <a:off x="1968" y="336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5500" name="Group 156"/>
          <p:cNvGrpSpPr>
            <a:grpSpLocks/>
          </p:cNvGrpSpPr>
          <p:nvPr/>
        </p:nvGrpSpPr>
        <p:grpSpPr bwMode="auto">
          <a:xfrm>
            <a:off x="7974013" y="4648200"/>
            <a:ext cx="457200" cy="152400"/>
            <a:chOff x="2064" y="3792"/>
            <a:chExt cx="288" cy="96"/>
          </a:xfrm>
        </p:grpSpPr>
        <p:sp>
          <p:nvSpPr>
            <p:cNvPr id="185501" name="Line 157"/>
            <p:cNvSpPr>
              <a:spLocks noChangeShapeType="1"/>
            </p:cNvSpPr>
            <p:nvPr/>
          </p:nvSpPr>
          <p:spPr bwMode="auto">
            <a:xfrm>
              <a:off x="2064" y="3792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02" name="Line 158"/>
            <p:cNvSpPr>
              <a:spLocks noChangeShapeType="1"/>
            </p:cNvSpPr>
            <p:nvPr/>
          </p:nvSpPr>
          <p:spPr bwMode="auto">
            <a:xfrm>
              <a:off x="2112" y="3792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03" name="Line 159"/>
            <p:cNvSpPr>
              <a:spLocks noChangeShapeType="1"/>
            </p:cNvSpPr>
            <p:nvPr/>
          </p:nvSpPr>
          <p:spPr bwMode="auto">
            <a:xfrm>
              <a:off x="2160" y="3792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04" name="Line 160"/>
            <p:cNvSpPr>
              <a:spLocks noChangeShapeType="1"/>
            </p:cNvSpPr>
            <p:nvPr/>
          </p:nvSpPr>
          <p:spPr bwMode="auto">
            <a:xfrm>
              <a:off x="2208" y="3792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05" name="Line 161"/>
            <p:cNvSpPr>
              <a:spLocks noChangeShapeType="1"/>
            </p:cNvSpPr>
            <p:nvPr/>
          </p:nvSpPr>
          <p:spPr bwMode="auto">
            <a:xfrm>
              <a:off x="2352" y="3792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06" name="Line 162"/>
            <p:cNvSpPr>
              <a:spLocks noChangeShapeType="1"/>
            </p:cNvSpPr>
            <p:nvPr/>
          </p:nvSpPr>
          <p:spPr bwMode="auto">
            <a:xfrm>
              <a:off x="2256" y="3792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07" name="Line 163"/>
            <p:cNvSpPr>
              <a:spLocks noChangeShapeType="1"/>
            </p:cNvSpPr>
            <p:nvPr/>
          </p:nvSpPr>
          <p:spPr bwMode="auto">
            <a:xfrm>
              <a:off x="2304" y="3792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5508" name="Group 164"/>
          <p:cNvGrpSpPr>
            <a:grpSpLocks/>
          </p:cNvGrpSpPr>
          <p:nvPr/>
        </p:nvGrpSpPr>
        <p:grpSpPr bwMode="auto">
          <a:xfrm>
            <a:off x="6754813" y="4648200"/>
            <a:ext cx="304800" cy="152400"/>
            <a:chOff x="2496" y="3360"/>
            <a:chExt cx="192" cy="96"/>
          </a:xfrm>
        </p:grpSpPr>
        <p:sp>
          <p:nvSpPr>
            <p:cNvPr id="185509" name="Line 165"/>
            <p:cNvSpPr>
              <a:spLocks noChangeShapeType="1"/>
            </p:cNvSpPr>
            <p:nvPr/>
          </p:nvSpPr>
          <p:spPr bwMode="auto">
            <a:xfrm>
              <a:off x="2496" y="336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10" name="Line 166"/>
            <p:cNvSpPr>
              <a:spLocks noChangeShapeType="1"/>
            </p:cNvSpPr>
            <p:nvPr/>
          </p:nvSpPr>
          <p:spPr bwMode="auto">
            <a:xfrm>
              <a:off x="2544" y="336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11" name="Line 167"/>
            <p:cNvSpPr>
              <a:spLocks noChangeShapeType="1"/>
            </p:cNvSpPr>
            <p:nvPr/>
          </p:nvSpPr>
          <p:spPr bwMode="auto">
            <a:xfrm>
              <a:off x="2688" y="336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12" name="Line 168"/>
            <p:cNvSpPr>
              <a:spLocks noChangeShapeType="1"/>
            </p:cNvSpPr>
            <p:nvPr/>
          </p:nvSpPr>
          <p:spPr bwMode="auto">
            <a:xfrm>
              <a:off x="2592" y="336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13" name="Line 169"/>
            <p:cNvSpPr>
              <a:spLocks noChangeShapeType="1"/>
            </p:cNvSpPr>
            <p:nvPr/>
          </p:nvSpPr>
          <p:spPr bwMode="auto">
            <a:xfrm>
              <a:off x="2640" y="336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5514" name="Rectangle 170"/>
          <p:cNvSpPr>
            <a:spLocks noChangeArrowheads="1"/>
          </p:cNvSpPr>
          <p:nvPr/>
        </p:nvSpPr>
        <p:spPr bwMode="auto">
          <a:xfrm>
            <a:off x="6145213" y="4419600"/>
            <a:ext cx="331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solidFill>
                  <a:srgbClr val="FF483F"/>
                </a:solidFill>
                <a:latin typeface="Arial" charset="0"/>
                <a:cs typeface="ＭＳ Ｐゴシック" charset="0"/>
              </a:rPr>
              <a:t>3</a:t>
            </a:r>
            <a:r>
              <a:rPr lang="ja-JP" altLang="en-US" sz="1400" b="1">
                <a:solidFill>
                  <a:srgbClr val="FF483F"/>
                </a:solidFill>
                <a:latin typeface="Arial" charset="0"/>
                <a:cs typeface="ＭＳ Ｐゴシック" charset="0"/>
              </a:rPr>
              <a:t>’</a:t>
            </a:r>
            <a:endParaRPr lang="en-US" sz="1400" b="1">
              <a:solidFill>
                <a:srgbClr val="70C64D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185515" name="Rectangle 171"/>
          <p:cNvSpPr>
            <a:spLocks noChangeArrowheads="1"/>
          </p:cNvSpPr>
          <p:nvPr/>
        </p:nvSpPr>
        <p:spPr bwMode="auto">
          <a:xfrm>
            <a:off x="8736013" y="4724400"/>
            <a:ext cx="331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solidFill>
                  <a:srgbClr val="33CCCC"/>
                </a:solidFill>
                <a:latin typeface="Arial" charset="0"/>
                <a:cs typeface="ＭＳ Ｐゴシック" charset="0"/>
              </a:rPr>
              <a:t>3</a:t>
            </a:r>
            <a:r>
              <a:rPr lang="ja-JP" altLang="en-US" sz="1400" b="1">
                <a:solidFill>
                  <a:srgbClr val="33CCCC"/>
                </a:solidFill>
                <a:latin typeface="Arial" charset="0"/>
                <a:cs typeface="ＭＳ Ｐゴシック" charset="0"/>
              </a:rPr>
              <a:t>’</a:t>
            </a:r>
            <a:endParaRPr lang="en-US" sz="1400" b="1">
              <a:solidFill>
                <a:srgbClr val="70C64D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185516" name="Rectangle 172"/>
          <p:cNvSpPr>
            <a:spLocks noChangeArrowheads="1"/>
          </p:cNvSpPr>
          <p:nvPr/>
        </p:nvSpPr>
        <p:spPr bwMode="auto">
          <a:xfrm>
            <a:off x="8736013" y="4343400"/>
            <a:ext cx="331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solidFill>
                  <a:srgbClr val="FF483F"/>
                </a:solidFill>
                <a:latin typeface="Arial" charset="0"/>
                <a:cs typeface="ＭＳ Ｐゴシック" charset="0"/>
              </a:rPr>
              <a:t>5</a:t>
            </a:r>
            <a:r>
              <a:rPr lang="ja-JP" altLang="en-US" sz="1400" b="1">
                <a:solidFill>
                  <a:srgbClr val="FF483F"/>
                </a:solidFill>
                <a:latin typeface="Arial" charset="0"/>
                <a:cs typeface="ＭＳ Ｐゴシック" charset="0"/>
              </a:rPr>
              <a:t>’</a:t>
            </a:r>
            <a:endParaRPr lang="en-US" sz="1400" b="1">
              <a:solidFill>
                <a:srgbClr val="70C64D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185517" name="Rectangle 173"/>
          <p:cNvSpPr>
            <a:spLocks noChangeArrowheads="1"/>
          </p:cNvSpPr>
          <p:nvPr/>
        </p:nvSpPr>
        <p:spPr bwMode="auto">
          <a:xfrm>
            <a:off x="6145213" y="4800600"/>
            <a:ext cx="331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solidFill>
                  <a:srgbClr val="33CCCC"/>
                </a:solidFill>
                <a:latin typeface="Arial" charset="0"/>
                <a:cs typeface="ＭＳ Ｐゴシック" charset="0"/>
              </a:rPr>
              <a:t>5</a:t>
            </a:r>
            <a:r>
              <a:rPr lang="ja-JP" altLang="en-US" sz="1400" b="1">
                <a:solidFill>
                  <a:srgbClr val="33CCCC"/>
                </a:solidFill>
                <a:latin typeface="Arial" charset="0"/>
                <a:cs typeface="ＭＳ Ｐゴシック" charset="0"/>
              </a:rPr>
              <a:t>’</a:t>
            </a:r>
            <a:endParaRPr lang="en-US" sz="1400" b="1">
              <a:solidFill>
                <a:srgbClr val="70C64D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185518" name="Rectangle 174"/>
          <p:cNvSpPr>
            <a:spLocks noChangeArrowheads="1"/>
          </p:cNvSpPr>
          <p:nvPr/>
        </p:nvSpPr>
        <p:spPr bwMode="auto">
          <a:xfrm>
            <a:off x="8507413" y="4572000"/>
            <a:ext cx="304800" cy="76200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19" name="Rectangle 175"/>
          <p:cNvSpPr>
            <a:spLocks noChangeArrowheads="1"/>
          </p:cNvSpPr>
          <p:nvPr/>
        </p:nvSpPr>
        <p:spPr bwMode="auto">
          <a:xfrm>
            <a:off x="6373813" y="4800600"/>
            <a:ext cx="304800" cy="76200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20" name="Rectangle 176"/>
          <p:cNvSpPr>
            <a:spLocks noChangeArrowheads="1"/>
          </p:cNvSpPr>
          <p:nvPr/>
        </p:nvSpPr>
        <p:spPr bwMode="auto">
          <a:xfrm>
            <a:off x="6373813" y="4572000"/>
            <a:ext cx="304800" cy="762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21" name="Rectangle 177"/>
          <p:cNvSpPr>
            <a:spLocks noChangeArrowheads="1"/>
          </p:cNvSpPr>
          <p:nvPr/>
        </p:nvSpPr>
        <p:spPr bwMode="auto">
          <a:xfrm>
            <a:off x="8507413" y="4800600"/>
            <a:ext cx="304800" cy="762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22" name="Text Box 178"/>
          <p:cNvSpPr txBox="1">
            <a:spLocks noChangeArrowheads="1"/>
          </p:cNvSpPr>
          <p:nvPr/>
        </p:nvSpPr>
        <p:spPr bwMode="auto">
          <a:xfrm>
            <a:off x="5099050" y="5410200"/>
            <a:ext cx="1225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Arial" charset="0"/>
                <a:cs typeface="ＭＳ Ｐゴシック" charset="0"/>
              </a:rPr>
              <a:t>Abasic scission</a:t>
            </a:r>
            <a:endParaRPr lang="en-US" sz="2400">
              <a:latin typeface="Arial" charset="0"/>
              <a:cs typeface="ＭＳ Ｐゴシック" charset="0"/>
            </a:endParaRPr>
          </a:p>
        </p:txBody>
      </p:sp>
      <p:sp>
        <p:nvSpPr>
          <p:cNvPr id="185523" name="Line 179"/>
          <p:cNvSpPr>
            <a:spLocks noChangeShapeType="1"/>
          </p:cNvSpPr>
          <p:nvPr/>
        </p:nvSpPr>
        <p:spPr bwMode="auto">
          <a:xfrm>
            <a:off x="5791200" y="4648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5524" name="Group 180"/>
          <p:cNvGrpSpPr>
            <a:grpSpLocks/>
          </p:cNvGrpSpPr>
          <p:nvPr/>
        </p:nvGrpSpPr>
        <p:grpSpPr bwMode="auto">
          <a:xfrm>
            <a:off x="6145213" y="5486400"/>
            <a:ext cx="2922587" cy="762000"/>
            <a:chOff x="3792" y="3360"/>
            <a:chExt cx="1841" cy="480"/>
          </a:xfrm>
        </p:grpSpPr>
        <p:sp>
          <p:nvSpPr>
            <p:cNvPr id="185525" name="Rectangle 181"/>
            <p:cNvSpPr>
              <a:spLocks noChangeArrowheads="1"/>
            </p:cNvSpPr>
            <p:nvPr/>
          </p:nvSpPr>
          <p:spPr bwMode="auto">
            <a:xfrm>
              <a:off x="4320" y="3408"/>
              <a:ext cx="6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FF483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483F"/>
                  </a:solidFill>
                  <a:latin typeface="Arial" charset="0"/>
                  <a:cs typeface="ＭＳ Ｐゴシック" charset="0"/>
                </a:rPr>
                <a:t>AnAnnnA</a:t>
              </a:r>
              <a:endParaRPr lang="en-US" sz="1400" b="1">
                <a:solidFill>
                  <a:srgbClr val="70C64D"/>
                </a:solidFill>
                <a:latin typeface="Arial" charset="0"/>
                <a:cs typeface="ＭＳ Ｐゴシック" charset="0"/>
              </a:endParaRPr>
            </a:p>
          </p:txBody>
        </p:sp>
        <p:sp>
          <p:nvSpPr>
            <p:cNvPr id="185526" name="Line 182"/>
            <p:cNvSpPr>
              <a:spLocks noChangeShapeType="1"/>
            </p:cNvSpPr>
            <p:nvPr/>
          </p:nvSpPr>
          <p:spPr bwMode="auto">
            <a:xfrm>
              <a:off x="4128" y="3552"/>
              <a:ext cx="240" cy="1"/>
            </a:xfrm>
            <a:prstGeom prst="line">
              <a:avLst/>
            </a:prstGeom>
            <a:noFill/>
            <a:ln w="50800">
              <a:solidFill>
                <a:srgbClr val="FF483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27" name="Line 183"/>
            <p:cNvSpPr>
              <a:spLocks noChangeShapeType="1"/>
            </p:cNvSpPr>
            <p:nvPr/>
          </p:nvSpPr>
          <p:spPr bwMode="auto">
            <a:xfrm>
              <a:off x="4128" y="3648"/>
              <a:ext cx="240" cy="1"/>
            </a:xfrm>
            <a:prstGeom prst="line">
              <a:avLst/>
            </a:prstGeom>
            <a:noFill/>
            <a:ln w="50800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28" name="Rectangle 184"/>
            <p:cNvSpPr>
              <a:spLocks noChangeArrowheads="1"/>
            </p:cNvSpPr>
            <p:nvPr/>
          </p:nvSpPr>
          <p:spPr bwMode="auto">
            <a:xfrm>
              <a:off x="4320" y="3600"/>
              <a:ext cx="61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FF483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33CCCC"/>
                  </a:solidFill>
                  <a:latin typeface="Arial" charset="0"/>
                  <a:cs typeface="ＭＳ Ｐゴシック" charset="0"/>
                </a:rPr>
                <a:t> *n *nnn *</a:t>
              </a:r>
            </a:p>
          </p:txBody>
        </p:sp>
        <p:sp>
          <p:nvSpPr>
            <p:cNvPr id="185529" name="Line 185"/>
            <p:cNvSpPr>
              <a:spLocks noChangeShapeType="1"/>
            </p:cNvSpPr>
            <p:nvPr/>
          </p:nvSpPr>
          <p:spPr bwMode="auto">
            <a:xfrm>
              <a:off x="4896" y="3648"/>
              <a:ext cx="384" cy="1"/>
            </a:xfrm>
            <a:prstGeom prst="line">
              <a:avLst/>
            </a:prstGeom>
            <a:noFill/>
            <a:ln w="50800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30" name="Line 186"/>
            <p:cNvSpPr>
              <a:spLocks noChangeShapeType="1"/>
            </p:cNvSpPr>
            <p:nvPr/>
          </p:nvSpPr>
          <p:spPr bwMode="auto">
            <a:xfrm>
              <a:off x="4896" y="3552"/>
              <a:ext cx="384" cy="1"/>
            </a:xfrm>
            <a:prstGeom prst="line">
              <a:avLst/>
            </a:prstGeom>
            <a:noFill/>
            <a:ln w="50800">
              <a:solidFill>
                <a:srgbClr val="FF483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5531" name="Group 187"/>
            <p:cNvGrpSpPr>
              <a:grpSpLocks/>
            </p:cNvGrpSpPr>
            <p:nvPr/>
          </p:nvGrpSpPr>
          <p:grpSpPr bwMode="auto">
            <a:xfrm>
              <a:off x="4416" y="3552"/>
              <a:ext cx="432" cy="96"/>
              <a:chOff x="1728" y="3360"/>
              <a:chExt cx="288" cy="96"/>
            </a:xfrm>
          </p:grpSpPr>
          <p:sp>
            <p:nvSpPr>
              <p:cNvPr id="185532" name="Line 188"/>
              <p:cNvSpPr>
                <a:spLocks noChangeShapeType="1"/>
              </p:cNvSpPr>
              <p:nvPr/>
            </p:nvSpPr>
            <p:spPr bwMode="auto">
              <a:xfrm>
                <a:off x="1728" y="336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33" name="Line 189"/>
              <p:cNvSpPr>
                <a:spLocks noChangeShapeType="1"/>
              </p:cNvSpPr>
              <p:nvPr/>
            </p:nvSpPr>
            <p:spPr bwMode="auto">
              <a:xfrm>
                <a:off x="1776" y="336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34" name="Line 190"/>
              <p:cNvSpPr>
                <a:spLocks noChangeShapeType="1"/>
              </p:cNvSpPr>
              <p:nvPr/>
            </p:nvSpPr>
            <p:spPr bwMode="auto">
              <a:xfrm>
                <a:off x="1824" y="336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35" name="Line 191"/>
              <p:cNvSpPr>
                <a:spLocks noChangeShapeType="1"/>
              </p:cNvSpPr>
              <p:nvPr/>
            </p:nvSpPr>
            <p:spPr bwMode="auto">
              <a:xfrm>
                <a:off x="1872" y="336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36" name="Line 192"/>
              <p:cNvSpPr>
                <a:spLocks noChangeShapeType="1"/>
              </p:cNvSpPr>
              <p:nvPr/>
            </p:nvSpPr>
            <p:spPr bwMode="auto">
              <a:xfrm>
                <a:off x="2016" y="336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37" name="Line 193"/>
              <p:cNvSpPr>
                <a:spLocks noChangeShapeType="1"/>
              </p:cNvSpPr>
              <p:nvPr/>
            </p:nvSpPr>
            <p:spPr bwMode="auto">
              <a:xfrm>
                <a:off x="1920" y="336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38" name="Line 194"/>
              <p:cNvSpPr>
                <a:spLocks noChangeShapeType="1"/>
              </p:cNvSpPr>
              <p:nvPr/>
            </p:nvSpPr>
            <p:spPr bwMode="auto">
              <a:xfrm>
                <a:off x="1968" y="336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5539" name="Group 195"/>
            <p:cNvGrpSpPr>
              <a:grpSpLocks/>
            </p:cNvGrpSpPr>
            <p:nvPr/>
          </p:nvGrpSpPr>
          <p:grpSpPr bwMode="auto">
            <a:xfrm>
              <a:off x="4944" y="3552"/>
              <a:ext cx="288" cy="96"/>
              <a:chOff x="2064" y="3792"/>
              <a:chExt cx="288" cy="96"/>
            </a:xfrm>
          </p:grpSpPr>
          <p:sp>
            <p:nvSpPr>
              <p:cNvPr id="185540" name="Line 196"/>
              <p:cNvSpPr>
                <a:spLocks noChangeShapeType="1"/>
              </p:cNvSpPr>
              <p:nvPr/>
            </p:nvSpPr>
            <p:spPr bwMode="auto">
              <a:xfrm>
                <a:off x="2064" y="3792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41" name="Line 197"/>
              <p:cNvSpPr>
                <a:spLocks noChangeShapeType="1"/>
              </p:cNvSpPr>
              <p:nvPr/>
            </p:nvSpPr>
            <p:spPr bwMode="auto">
              <a:xfrm>
                <a:off x="2112" y="3792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42" name="Line 198"/>
              <p:cNvSpPr>
                <a:spLocks noChangeShapeType="1"/>
              </p:cNvSpPr>
              <p:nvPr/>
            </p:nvSpPr>
            <p:spPr bwMode="auto">
              <a:xfrm>
                <a:off x="2160" y="3792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43" name="Line 199"/>
              <p:cNvSpPr>
                <a:spLocks noChangeShapeType="1"/>
              </p:cNvSpPr>
              <p:nvPr/>
            </p:nvSpPr>
            <p:spPr bwMode="auto">
              <a:xfrm>
                <a:off x="2208" y="3792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44" name="Line 200"/>
              <p:cNvSpPr>
                <a:spLocks noChangeShapeType="1"/>
              </p:cNvSpPr>
              <p:nvPr/>
            </p:nvSpPr>
            <p:spPr bwMode="auto">
              <a:xfrm>
                <a:off x="2352" y="3792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45" name="Line 201"/>
              <p:cNvSpPr>
                <a:spLocks noChangeShapeType="1"/>
              </p:cNvSpPr>
              <p:nvPr/>
            </p:nvSpPr>
            <p:spPr bwMode="auto">
              <a:xfrm>
                <a:off x="2256" y="3792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46" name="Line 202"/>
              <p:cNvSpPr>
                <a:spLocks noChangeShapeType="1"/>
              </p:cNvSpPr>
              <p:nvPr/>
            </p:nvSpPr>
            <p:spPr bwMode="auto">
              <a:xfrm>
                <a:off x="2304" y="3792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5547" name="Group 203"/>
            <p:cNvGrpSpPr>
              <a:grpSpLocks/>
            </p:cNvGrpSpPr>
            <p:nvPr/>
          </p:nvGrpSpPr>
          <p:grpSpPr bwMode="auto">
            <a:xfrm>
              <a:off x="4176" y="3552"/>
              <a:ext cx="192" cy="96"/>
              <a:chOff x="2496" y="3360"/>
              <a:chExt cx="192" cy="96"/>
            </a:xfrm>
          </p:grpSpPr>
          <p:sp>
            <p:nvSpPr>
              <p:cNvPr id="185548" name="Line 204"/>
              <p:cNvSpPr>
                <a:spLocks noChangeShapeType="1"/>
              </p:cNvSpPr>
              <p:nvPr/>
            </p:nvSpPr>
            <p:spPr bwMode="auto">
              <a:xfrm>
                <a:off x="2496" y="336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49" name="Line 205"/>
              <p:cNvSpPr>
                <a:spLocks noChangeShapeType="1"/>
              </p:cNvSpPr>
              <p:nvPr/>
            </p:nvSpPr>
            <p:spPr bwMode="auto">
              <a:xfrm>
                <a:off x="2544" y="336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50" name="Line 206"/>
              <p:cNvSpPr>
                <a:spLocks noChangeShapeType="1"/>
              </p:cNvSpPr>
              <p:nvPr/>
            </p:nvSpPr>
            <p:spPr bwMode="auto">
              <a:xfrm>
                <a:off x="2688" y="336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51" name="Line 207"/>
              <p:cNvSpPr>
                <a:spLocks noChangeShapeType="1"/>
              </p:cNvSpPr>
              <p:nvPr/>
            </p:nvSpPr>
            <p:spPr bwMode="auto">
              <a:xfrm>
                <a:off x="2592" y="336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52" name="Line 208"/>
              <p:cNvSpPr>
                <a:spLocks noChangeShapeType="1"/>
              </p:cNvSpPr>
              <p:nvPr/>
            </p:nvSpPr>
            <p:spPr bwMode="auto">
              <a:xfrm>
                <a:off x="2640" y="336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5553" name="Rectangle 209"/>
            <p:cNvSpPr>
              <a:spLocks noChangeArrowheads="1"/>
            </p:cNvSpPr>
            <p:nvPr/>
          </p:nvSpPr>
          <p:spPr bwMode="auto">
            <a:xfrm>
              <a:off x="3792" y="3408"/>
              <a:ext cx="2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>
                  <a:solidFill>
                    <a:srgbClr val="FF483F"/>
                  </a:solidFill>
                  <a:latin typeface="Arial" charset="0"/>
                  <a:cs typeface="ＭＳ Ｐゴシック" charset="0"/>
                </a:rPr>
                <a:t>3</a:t>
              </a:r>
              <a:r>
                <a:rPr lang="ja-JP" altLang="en-US" sz="1400" b="1">
                  <a:solidFill>
                    <a:srgbClr val="FF483F"/>
                  </a:solidFill>
                  <a:latin typeface="Arial" charset="0"/>
                  <a:cs typeface="ＭＳ Ｐゴシック" charset="0"/>
                </a:rPr>
                <a:t>’</a:t>
              </a:r>
              <a:endParaRPr lang="en-US" sz="1400" b="1">
                <a:solidFill>
                  <a:srgbClr val="70C64D"/>
                </a:solidFill>
                <a:latin typeface="Arial" charset="0"/>
                <a:cs typeface="ＭＳ Ｐゴシック" charset="0"/>
              </a:endParaRPr>
            </a:p>
          </p:txBody>
        </p:sp>
        <p:sp>
          <p:nvSpPr>
            <p:cNvPr id="185554" name="Rectangle 210"/>
            <p:cNvSpPr>
              <a:spLocks noChangeArrowheads="1"/>
            </p:cNvSpPr>
            <p:nvPr/>
          </p:nvSpPr>
          <p:spPr bwMode="auto">
            <a:xfrm>
              <a:off x="5424" y="3600"/>
              <a:ext cx="2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>
                  <a:solidFill>
                    <a:srgbClr val="33CCCC"/>
                  </a:solidFill>
                  <a:latin typeface="Arial" charset="0"/>
                  <a:cs typeface="ＭＳ Ｐゴシック" charset="0"/>
                </a:rPr>
                <a:t>3</a:t>
              </a:r>
              <a:r>
                <a:rPr lang="ja-JP" altLang="en-US" sz="1400" b="1">
                  <a:solidFill>
                    <a:srgbClr val="33CCCC"/>
                  </a:solidFill>
                  <a:latin typeface="Arial" charset="0"/>
                  <a:cs typeface="ＭＳ Ｐゴシック" charset="0"/>
                </a:rPr>
                <a:t>’</a:t>
              </a:r>
              <a:endParaRPr lang="en-US" sz="1400" b="1">
                <a:solidFill>
                  <a:srgbClr val="70C64D"/>
                </a:solidFill>
                <a:latin typeface="Arial" charset="0"/>
                <a:cs typeface="ＭＳ Ｐゴシック" charset="0"/>
              </a:endParaRPr>
            </a:p>
          </p:txBody>
        </p:sp>
        <p:sp>
          <p:nvSpPr>
            <p:cNvPr id="185555" name="Rectangle 211"/>
            <p:cNvSpPr>
              <a:spLocks noChangeArrowheads="1"/>
            </p:cNvSpPr>
            <p:nvPr/>
          </p:nvSpPr>
          <p:spPr bwMode="auto">
            <a:xfrm>
              <a:off x="5424" y="3360"/>
              <a:ext cx="2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>
                  <a:solidFill>
                    <a:srgbClr val="FF483F"/>
                  </a:solidFill>
                  <a:latin typeface="Arial" charset="0"/>
                  <a:cs typeface="ＭＳ Ｐゴシック" charset="0"/>
                </a:rPr>
                <a:t>5</a:t>
              </a:r>
              <a:r>
                <a:rPr lang="ja-JP" altLang="en-US" sz="1400" b="1">
                  <a:solidFill>
                    <a:srgbClr val="FF483F"/>
                  </a:solidFill>
                  <a:latin typeface="Arial" charset="0"/>
                  <a:cs typeface="ＭＳ Ｐゴシック" charset="0"/>
                </a:rPr>
                <a:t>’</a:t>
              </a:r>
              <a:endParaRPr lang="en-US" sz="1400" b="1">
                <a:solidFill>
                  <a:srgbClr val="70C64D"/>
                </a:solidFill>
                <a:latin typeface="Arial" charset="0"/>
                <a:cs typeface="ＭＳ Ｐゴシック" charset="0"/>
              </a:endParaRPr>
            </a:p>
          </p:txBody>
        </p:sp>
        <p:sp>
          <p:nvSpPr>
            <p:cNvPr id="185556" name="Rectangle 212"/>
            <p:cNvSpPr>
              <a:spLocks noChangeArrowheads="1"/>
            </p:cNvSpPr>
            <p:nvPr/>
          </p:nvSpPr>
          <p:spPr bwMode="auto">
            <a:xfrm>
              <a:off x="3792" y="3648"/>
              <a:ext cx="2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>
                  <a:solidFill>
                    <a:srgbClr val="33CCCC"/>
                  </a:solidFill>
                  <a:latin typeface="Arial" charset="0"/>
                  <a:cs typeface="ＭＳ Ｐゴシック" charset="0"/>
                </a:rPr>
                <a:t>5</a:t>
              </a:r>
              <a:r>
                <a:rPr lang="ja-JP" altLang="en-US" sz="1400" b="1">
                  <a:solidFill>
                    <a:srgbClr val="33CCCC"/>
                  </a:solidFill>
                  <a:latin typeface="Arial" charset="0"/>
                  <a:cs typeface="ＭＳ Ｐゴシック" charset="0"/>
                </a:rPr>
                <a:t>’</a:t>
              </a:r>
              <a:endParaRPr lang="en-US" sz="1400" b="1">
                <a:solidFill>
                  <a:srgbClr val="70C64D"/>
                </a:solidFill>
                <a:latin typeface="Arial" charset="0"/>
                <a:cs typeface="ＭＳ Ｐゴシック" charset="0"/>
              </a:endParaRPr>
            </a:p>
          </p:txBody>
        </p:sp>
        <p:sp>
          <p:nvSpPr>
            <p:cNvPr id="185557" name="Rectangle 213"/>
            <p:cNvSpPr>
              <a:spLocks noChangeArrowheads="1"/>
            </p:cNvSpPr>
            <p:nvPr/>
          </p:nvSpPr>
          <p:spPr bwMode="auto">
            <a:xfrm>
              <a:off x="5280" y="3504"/>
              <a:ext cx="192" cy="48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58" name="Rectangle 214"/>
            <p:cNvSpPr>
              <a:spLocks noChangeArrowheads="1"/>
            </p:cNvSpPr>
            <p:nvPr/>
          </p:nvSpPr>
          <p:spPr bwMode="auto">
            <a:xfrm>
              <a:off x="3936" y="3648"/>
              <a:ext cx="192" cy="48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59" name="Rectangle 215"/>
            <p:cNvSpPr>
              <a:spLocks noChangeArrowheads="1"/>
            </p:cNvSpPr>
            <p:nvPr/>
          </p:nvSpPr>
          <p:spPr bwMode="auto">
            <a:xfrm>
              <a:off x="3936" y="3504"/>
              <a:ext cx="192" cy="4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60" name="Rectangle 216"/>
            <p:cNvSpPr>
              <a:spLocks noChangeArrowheads="1"/>
            </p:cNvSpPr>
            <p:nvPr/>
          </p:nvSpPr>
          <p:spPr bwMode="auto">
            <a:xfrm>
              <a:off x="5280" y="3648"/>
              <a:ext cx="192" cy="4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5561" name="Line 217"/>
          <p:cNvSpPr>
            <a:spLocks noChangeShapeType="1"/>
          </p:cNvSpPr>
          <p:nvPr/>
        </p:nvSpPr>
        <p:spPr bwMode="auto">
          <a:xfrm>
            <a:off x="6553200" y="5029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62" name="Line 218"/>
          <p:cNvSpPr>
            <a:spLocks noChangeShapeType="1"/>
          </p:cNvSpPr>
          <p:nvPr/>
        </p:nvSpPr>
        <p:spPr bwMode="auto">
          <a:xfrm flipH="1">
            <a:off x="5867400" y="5791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5563" name="Group 219"/>
          <p:cNvGrpSpPr>
            <a:grpSpLocks/>
          </p:cNvGrpSpPr>
          <p:nvPr/>
        </p:nvGrpSpPr>
        <p:grpSpPr bwMode="auto">
          <a:xfrm>
            <a:off x="3505200" y="5562600"/>
            <a:ext cx="2335213" cy="444500"/>
            <a:chOff x="2056" y="3504"/>
            <a:chExt cx="1567" cy="280"/>
          </a:xfrm>
        </p:grpSpPr>
        <p:sp>
          <p:nvSpPr>
            <p:cNvPr id="185564" name="Rectangle 220"/>
            <p:cNvSpPr>
              <a:spLocks noChangeArrowheads="1"/>
            </p:cNvSpPr>
            <p:nvPr/>
          </p:nvSpPr>
          <p:spPr bwMode="auto">
            <a:xfrm>
              <a:off x="2519" y="3592"/>
              <a:ext cx="67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FF483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483F"/>
                  </a:solidFill>
                  <a:latin typeface="Arial" charset="0"/>
                  <a:cs typeface="ＭＳ Ｐゴシック" charset="0"/>
                </a:rPr>
                <a:t>AnAnnnA</a:t>
              </a:r>
              <a:endParaRPr lang="en-US" sz="1400" b="1">
                <a:solidFill>
                  <a:srgbClr val="70C64D"/>
                </a:solidFill>
                <a:latin typeface="Arial" charset="0"/>
                <a:cs typeface="ＭＳ Ｐゴシック" charset="0"/>
              </a:endParaRPr>
            </a:p>
          </p:txBody>
        </p:sp>
        <p:sp>
          <p:nvSpPr>
            <p:cNvPr id="185565" name="Line 221"/>
            <p:cNvSpPr>
              <a:spLocks noChangeShapeType="1"/>
            </p:cNvSpPr>
            <p:nvPr/>
          </p:nvSpPr>
          <p:spPr bwMode="auto">
            <a:xfrm>
              <a:off x="2351" y="3676"/>
              <a:ext cx="210" cy="0"/>
            </a:xfrm>
            <a:prstGeom prst="line">
              <a:avLst/>
            </a:prstGeom>
            <a:noFill/>
            <a:ln w="50800">
              <a:solidFill>
                <a:srgbClr val="FF483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66" name="Rectangle 222"/>
            <p:cNvSpPr>
              <a:spLocks noChangeArrowheads="1"/>
            </p:cNvSpPr>
            <p:nvPr/>
          </p:nvSpPr>
          <p:spPr bwMode="auto">
            <a:xfrm>
              <a:off x="2056" y="3504"/>
              <a:ext cx="22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>
                  <a:solidFill>
                    <a:srgbClr val="FF483F"/>
                  </a:solidFill>
                  <a:latin typeface="Arial" charset="0"/>
                  <a:cs typeface="ＭＳ Ｐゴシック" charset="0"/>
                </a:rPr>
                <a:t>3</a:t>
              </a:r>
              <a:r>
                <a:rPr lang="ja-JP" altLang="en-US" sz="1400" b="1">
                  <a:solidFill>
                    <a:srgbClr val="FF483F"/>
                  </a:solidFill>
                  <a:latin typeface="Arial" charset="0"/>
                  <a:cs typeface="ＭＳ Ｐゴシック" charset="0"/>
                </a:rPr>
                <a:t>’</a:t>
              </a:r>
              <a:endParaRPr lang="en-US" sz="1400" b="1">
                <a:solidFill>
                  <a:srgbClr val="70C64D"/>
                </a:solidFill>
                <a:latin typeface="Arial" charset="0"/>
                <a:cs typeface="ＭＳ Ｐゴシック" charset="0"/>
              </a:endParaRPr>
            </a:p>
          </p:txBody>
        </p:sp>
        <p:sp>
          <p:nvSpPr>
            <p:cNvPr id="185567" name="Rectangle 223"/>
            <p:cNvSpPr>
              <a:spLocks noChangeArrowheads="1"/>
            </p:cNvSpPr>
            <p:nvPr/>
          </p:nvSpPr>
          <p:spPr bwMode="auto">
            <a:xfrm>
              <a:off x="3400" y="3504"/>
              <a:ext cx="22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>
                  <a:solidFill>
                    <a:srgbClr val="FF483F"/>
                  </a:solidFill>
                  <a:latin typeface="Arial" charset="0"/>
                  <a:cs typeface="ＭＳ Ｐゴシック" charset="0"/>
                </a:rPr>
                <a:t>5</a:t>
              </a:r>
              <a:r>
                <a:rPr lang="ja-JP" altLang="en-US" sz="1400" b="1">
                  <a:solidFill>
                    <a:srgbClr val="FF483F"/>
                  </a:solidFill>
                  <a:latin typeface="Arial" charset="0"/>
                  <a:cs typeface="ＭＳ Ｐゴシック" charset="0"/>
                </a:rPr>
                <a:t>’</a:t>
              </a:r>
              <a:endParaRPr lang="en-US" sz="1400" b="1">
                <a:solidFill>
                  <a:srgbClr val="70C64D"/>
                </a:solidFill>
                <a:latin typeface="Arial" charset="0"/>
                <a:cs typeface="ＭＳ Ｐゴシック" charset="0"/>
              </a:endParaRPr>
            </a:p>
          </p:txBody>
        </p:sp>
        <p:sp>
          <p:nvSpPr>
            <p:cNvPr id="185568" name="Rectangle 224"/>
            <p:cNvSpPr>
              <a:spLocks noChangeArrowheads="1"/>
            </p:cNvSpPr>
            <p:nvPr/>
          </p:nvSpPr>
          <p:spPr bwMode="auto">
            <a:xfrm>
              <a:off x="2183" y="3648"/>
              <a:ext cx="168" cy="2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69" name="Rectangle 225"/>
            <p:cNvSpPr>
              <a:spLocks noChangeArrowheads="1"/>
            </p:cNvSpPr>
            <p:nvPr/>
          </p:nvSpPr>
          <p:spPr bwMode="auto">
            <a:xfrm>
              <a:off x="3312" y="3648"/>
              <a:ext cx="168" cy="28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70" name="Line 226"/>
            <p:cNvSpPr>
              <a:spLocks noChangeShapeType="1"/>
            </p:cNvSpPr>
            <p:nvPr/>
          </p:nvSpPr>
          <p:spPr bwMode="auto">
            <a:xfrm>
              <a:off x="3120" y="3696"/>
              <a:ext cx="210" cy="0"/>
            </a:xfrm>
            <a:prstGeom prst="line">
              <a:avLst/>
            </a:prstGeom>
            <a:noFill/>
            <a:ln w="50800">
              <a:solidFill>
                <a:srgbClr val="FF483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5571" name="Line 227"/>
          <p:cNvSpPr>
            <a:spLocks noChangeShapeType="1"/>
          </p:cNvSpPr>
          <p:nvPr/>
        </p:nvSpPr>
        <p:spPr bwMode="auto">
          <a:xfrm>
            <a:off x="4495800" y="6019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72" name="Line 228"/>
          <p:cNvSpPr>
            <a:spLocks noChangeShapeType="1"/>
          </p:cNvSpPr>
          <p:nvPr/>
        </p:nvSpPr>
        <p:spPr bwMode="auto">
          <a:xfrm>
            <a:off x="2895600" y="61722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73" name="Text Box 229"/>
          <p:cNvSpPr txBox="1">
            <a:spLocks noChangeArrowheads="1"/>
          </p:cNvSpPr>
          <p:nvPr/>
        </p:nvSpPr>
        <p:spPr bwMode="auto">
          <a:xfrm>
            <a:off x="4010025" y="6354763"/>
            <a:ext cx="2514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Arial" charset="0"/>
                <a:cs typeface="ＭＳ Ｐゴシック" charset="0"/>
              </a:rPr>
              <a:t>PCR amplification and sequencing</a:t>
            </a:r>
            <a:endParaRPr lang="en-US" sz="2400">
              <a:latin typeface="Arial" charset="0"/>
              <a:cs typeface="ＭＳ Ｐゴシック" charset="0"/>
            </a:endParaRPr>
          </a:p>
        </p:txBody>
      </p:sp>
      <p:grpSp>
        <p:nvGrpSpPr>
          <p:cNvPr id="185574" name="Group 230"/>
          <p:cNvGrpSpPr>
            <a:grpSpLocks/>
          </p:cNvGrpSpPr>
          <p:nvPr/>
        </p:nvGrpSpPr>
        <p:grpSpPr bwMode="auto">
          <a:xfrm>
            <a:off x="3352800" y="152400"/>
            <a:ext cx="3919538" cy="2971800"/>
            <a:chOff x="192" y="374"/>
            <a:chExt cx="2469" cy="1872"/>
          </a:xfrm>
        </p:grpSpPr>
        <p:grpSp>
          <p:nvGrpSpPr>
            <p:cNvPr id="185575" name="Group 231"/>
            <p:cNvGrpSpPr>
              <a:grpSpLocks/>
            </p:cNvGrpSpPr>
            <p:nvPr/>
          </p:nvGrpSpPr>
          <p:grpSpPr bwMode="auto">
            <a:xfrm>
              <a:off x="480" y="374"/>
              <a:ext cx="1056" cy="140"/>
              <a:chOff x="528" y="1152"/>
              <a:chExt cx="1056" cy="140"/>
            </a:xfrm>
          </p:grpSpPr>
          <p:sp>
            <p:nvSpPr>
              <p:cNvPr id="185576" name="Freeform 232"/>
              <p:cNvSpPr>
                <a:spLocks/>
              </p:cNvSpPr>
              <p:nvPr/>
            </p:nvSpPr>
            <p:spPr bwMode="auto">
              <a:xfrm>
                <a:off x="528" y="1152"/>
                <a:ext cx="1006" cy="133"/>
              </a:xfrm>
              <a:custGeom>
                <a:avLst/>
                <a:gdLst>
                  <a:gd name="T0" fmla="*/ 0 w 1006"/>
                  <a:gd name="T1" fmla="*/ 55 h 133"/>
                  <a:gd name="T2" fmla="*/ 35 w 1006"/>
                  <a:gd name="T3" fmla="*/ 112 h 133"/>
                  <a:gd name="T4" fmla="*/ 146 w 1006"/>
                  <a:gd name="T5" fmla="*/ 1 h 133"/>
                  <a:gd name="T6" fmla="*/ 235 w 1006"/>
                  <a:gd name="T7" fmla="*/ 108 h 133"/>
                  <a:gd name="T8" fmla="*/ 350 w 1006"/>
                  <a:gd name="T9" fmla="*/ 6 h 133"/>
                  <a:gd name="T10" fmla="*/ 472 w 1006"/>
                  <a:gd name="T11" fmla="*/ 124 h 133"/>
                  <a:gd name="T12" fmla="*/ 580 w 1006"/>
                  <a:gd name="T13" fmla="*/ 1 h 133"/>
                  <a:gd name="T14" fmla="*/ 682 w 1006"/>
                  <a:gd name="T15" fmla="*/ 130 h 133"/>
                  <a:gd name="T16" fmla="*/ 797 w 1006"/>
                  <a:gd name="T17" fmla="*/ 17 h 133"/>
                  <a:gd name="T18" fmla="*/ 899 w 1006"/>
                  <a:gd name="T19" fmla="*/ 130 h 133"/>
                  <a:gd name="T20" fmla="*/ 1006 w 1006"/>
                  <a:gd name="T21" fmla="*/ 34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06" h="133">
                    <a:moveTo>
                      <a:pt x="0" y="55"/>
                    </a:moveTo>
                    <a:cubicBezTo>
                      <a:pt x="9" y="89"/>
                      <a:pt x="10" y="121"/>
                      <a:pt x="35" y="112"/>
                    </a:cubicBezTo>
                    <a:cubicBezTo>
                      <a:pt x="59" y="104"/>
                      <a:pt x="113" y="1"/>
                      <a:pt x="146" y="1"/>
                    </a:cubicBezTo>
                    <a:cubicBezTo>
                      <a:pt x="179" y="0"/>
                      <a:pt x="201" y="107"/>
                      <a:pt x="235" y="108"/>
                    </a:cubicBezTo>
                    <a:cubicBezTo>
                      <a:pt x="269" y="108"/>
                      <a:pt x="310" y="3"/>
                      <a:pt x="350" y="6"/>
                    </a:cubicBezTo>
                    <a:cubicBezTo>
                      <a:pt x="390" y="9"/>
                      <a:pt x="434" y="126"/>
                      <a:pt x="472" y="124"/>
                    </a:cubicBezTo>
                    <a:cubicBezTo>
                      <a:pt x="510" y="123"/>
                      <a:pt x="545" y="0"/>
                      <a:pt x="580" y="1"/>
                    </a:cubicBezTo>
                    <a:cubicBezTo>
                      <a:pt x="616" y="1"/>
                      <a:pt x="646" y="127"/>
                      <a:pt x="682" y="130"/>
                    </a:cubicBezTo>
                    <a:cubicBezTo>
                      <a:pt x="718" y="133"/>
                      <a:pt x="761" y="17"/>
                      <a:pt x="797" y="17"/>
                    </a:cubicBezTo>
                    <a:cubicBezTo>
                      <a:pt x="833" y="17"/>
                      <a:pt x="864" y="127"/>
                      <a:pt x="899" y="130"/>
                    </a:cubicBezTo>
                    <a:cubicBezTo>
                      <a:pt x="934" y="133"/>
                      <a:pt x="984" y="54"/>
                      <a:pt x="1006" y="34"/>
                    </a:cubicBezTo>
                  </a:path>
                </a:pathLst>
              </a:custGeom>
              <a:noFill/>
              <a:ln w="50800">
                <a:solidFill>
                  <a:srgbClr val="33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77" name="Freeform 233"/>
              <p:cNvSpPr>
                <a:spLocks/>
              </p:cNvSpPr>
              <p:nvPr/>
            </p:nvSpPr>
            <p:spPr bwMode="auto">
              <a:xfrm>
                <a:off x="574" y="1152"/>
                <a:ext cx="1010" cy="140"/>
              </a:xfrm>
              <a:custGeom>
                <a:avLst/>
                <a:gdLst>
                  <a:gd name="T0" fmla="*/ 0 w 1010"/>
                  <a:gd name="T1" fmla="*/ 6 h 140"/>
                  <a:gd name="T2" fmla="*/ 85 w 1010"/>
                  <a:gd name="T3" fmla="*/ 112 h 140"/>
                  <a:gd name="T4" fmla="*/ 196 w 1010"/>
                  <a:gd name="T5" fmla="*/ 1 h 140"/>
                  <a:gd name="T6" fmla="*/ 285 w 1010"/>
                  <a:gd name="T7" fmla="*/ 108 h 140"/>
                  <a:gd name="T8" fmla="*/ 400 w 1010"/>
                  <a:gd name="T9" fmla="*/ 6 h 140"/>
                  <a:gd name="T10" fmla="*/ 522 w 1010"/>
                  <a:gd name="T11" fmla="*/ 124 h 140"/>
                  <a:gd name="T12" fmla="*/ 630 w 1010"/>
                  <a:gd name="T13" fmla="*/ 1 h 140"/>
                  <a:gd name="T14" fmla="*/ 732 w 1010"/>
                  <a:gd name="T15" fmla="*/ 130 h 140"/>
                  <a:gd name="T16" fmla="*/ 847 w 1010"/>
                  <a:gd name="T17" fmla="*/ 17 h 140"/>
                  <a:gd name="T18" fmla="*/ 949 w 1010"/>
                  <a:gd name="T19" fmla="*/ 130 h 140"/>
                  <a:gd name="T20" fmla="*/ 1010 w 1010"/>
                  <a:gd name="T21" fmla="*/ 79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10" h="140">
                    <a:moveTo>
                      <a:pt x="0" y="6"/>
                    </a:moveTo>
                    <a:cubicBezTo>
                      <a:pt x="16" y="24"/>
                      <a:pt x="52" y="113"/>
                      <a:pt x="85" y="112"/>
                    </a:cubicBezTo>
                    <a:cubicBezTo>
                      <a:pt x="118" y="111"/>
                      <a:pt x="163" y="1"/>
                      <a:pt x="196" y="1"/>
                    </a:cubicBezTo>
                    <a:cubicBezTo>
                      <a:pt x="229" y="0"/>
                      <a:pt x="251" y="107"/>
                      <a:pt x="285" y="108"/>
                    </a:cubicBezTo>
                    <a:cubicBezTo>
                      <a:pt x="319" y="108"/>
                      <a:pt x="360" y="3"/>
                      <a:pt x="400" y="6"/>
                    </a:cubicBezTo>
                    <a:cubicBezTo>
                      <a:pt x="440" y="9"/>
                      <a:pt x="484" y="126"/>
                      <a:pt x="522" y="124"/>
                    </a:cubicBezTo>
                    <a:cubicBezTo>
                      <a:pt x="560" y="123"/>
                      <a:pt x="595" y="0"/>
                      <a:pt x="630" y="1"/>
                    </a:cubicBezTo>
                    <a:cubicBezTo>
                      <a:pt x="666" y="1"/>
                      <a:pt x="696" y="127"/>
                      <a:pt x="732" y="130"/>
                    </a:cubicBezTo>
                    <a:cubicBezTo>
                      <a:pt x="768" y="133"/>
                      <a:pt x="811" y="17"/>
                      <a:pt x="847" y="17"/>
                    </a:cubicBezTo>
                    <a:cubicBezTo>
                      <a:pt x="883" y="17"/>
                      <a:pt x="921" y="120"/>
                      <a:pt x="949" y="130"/>
                    </a:cubicBezTo>
                    <a:cubicBezTo>
                      <a:pt x="976" y="140"/>
                      <a:pt x="997" y="90"/>
                      <a:pt x="1010" y="79"/>
                    </a:cubicBezTo>
                  </a:path>
                </a:pathLst>
              </a:custGeom>
              <a:noFill/>
              <a:ln w="50800">
                <a:solidFill>
                  <a:srgbClr val="FF483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5578" name="Group 234"/>
            <p:cNvGrpSpPr>
              <a:grpSpLocks/>
            </p:cNvGrpSpPr>
            <p:nvPr/>
          </p:nvGrpSpPr>
          <p:grpSpPr bwMode="auto">
            <a:xfrm>
              <a:off x="384" y="902"/>
              <a:ext cx="1498" cy="192"/>
              <a:chOff x="384" y="1392"/>
              <a:chExt cx="1498" cy="192"/>
            </a:xfrm>
          </p:grpSpPr>
          <p:sp>
            <p:nvSpPr>
              <p:cNvPr id="185579" name="Freeform 235"/>
              <p:cNvSpPr>
                <a:spLocks/>
              </p:cNvSpPr>
              <p:nvPr/>
            </p:nvSpPr>
            <p:spPr bwMode="auto">
              <a:xfrm>
                <a:off x="384" y="1440"/>
                <a:ext cx="864" cy="96"/>
              </a:xfrm>
              <a:custGeom>
                <a:avLst/>
                <a:gdLst>
                  <a:gd name="T0" fmla="*/ 0 w 1333"/>
                  <a:gd name="T1" fmla="*/ 92 h 234"/>
                  <a:gd name="T2" fmla="*/ 48 w 1333"/>
                  <a:gd name="T3" fmla="*/ 188 h 234"/>
                  <a:gd name="T4" fmla="*/ 203 w 1333"/>
                  <a:gd name="T5" fmla="*/ 1 h 234"/>
                  <a:gd name="T6" fmla="*/ 326 w 1333"/>
                  <a:gd name="T7" fmla="*/ 180 h 234"/>
                  <a:gd name="T8" fmla="*/ 486 w 1333"/>
                  <a:gd name="T9" fmla="*/ 10 h 234"/>
                  <a:gd name="T10" fmla="*/ 655 w 1333"/>
                  <a:gd name="T11" fmla="*/ 208 h 234"/>
                  <a:gd name="T12" fmla="*/ 806 w 1333"/>
                  <a:gd name="T13" fmla="*/ 1 h 234"/>
                  <a:gd name="T14" fmla="*/ 947 w 1333"/>
                  <a:gd name="T15" fmla="*/ 217 h 234"/>
                  <a:gd name="T16" fmla="*/ 1107 w 1333"/>
                  <a:gd name="T17" fmla="*/ 29 h 234"/>
                  <a:gd name="T18" fmla="*/ 1248 w 1333"/>
                  <a:gd name="T19" fmla="*/ 217 h 234"/>
                  <a:gd name="T20" fmla="*/ 1333 w 1333"/>
                  <a:gd name="T21" fmla="*/ 132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33" h="234">
                    <a:moveTo>
                      <a:pt x="0" y="92"/>
                    </a:moveTo>
                    <a:cubicBezTo>
                      <a:pt x="12" y="148"/>
                      <a:pt x="14" y="203"/>
                      <a:pt x="48" y="188"/>
                    </a:cubicBezTo>
                    <a:cubicBezTo>
                      <a:pt x="82" y="173"/>
                      <a:pt x="157" y="2"/>
                      <a:pt x="203" y="1"/>
                    </a:cubicBezTo>
                    <a:cubicBezTo>
                      <a:pt x="249" y="0"/>
                      <a:pt x="279" y="179"/>
                      <a:pt x="326" y="180"/>
                    </a:cubicBezTo>
                    <a:cubicBezTo>
                      <a:pt x="373" y="181"/>
                      <a:pt x="431" y="5"/>
                      <a:pt x="486" y="10"/>
                    </a:cubicBezTo>
                    <a:cubicBezTo>
                      <a:pt x="541" y="15"/>
                      <a:pt x="602" y="210"/>
                      <a:pt x="655" y="208"/>
                    </a:cubicBezTo>
                    <a:cubicBezTo>
                      <a:pt x="708" y="206"/>
                      <a:pt x="757" y="0"/>
                      <a:pt x="806" y="1"/>
                    </a:cubicBezTo>
                    <a:cubicBezTo>
                      <a:pt x="855" y="2"/>
                      <a:pt x="897" y="212"/>
                      <a:pt x="947" y="217"/>
                    </a:cubicBezTo>
                    <a:cubicBezTo>
                      <a:pt x="997" y="222"/>
                      <a:pt x="1057" y="29"/>
                      <a:pt x="1107" y="29"/>
                    </a:cubicBezTo>
                    <a:cubicBezTo>
                      <a:pt x="1157" y="29"/>
                      <a:pt x="1210" y="200"/>
                      <a:pt x="1248" y="217"/>
                    </a:cubicBezTo>
                    <a:cubicBezTo>
                      <a:pt x="1286" y="234"/>
                      <a:pt x="1315" y="150"/>
                      <a:pt x="1333" y="132"/>
                    </a:cubicBezTo>
                  </a:path>
                </a:pathLst>
              </a:custGeom>
              <a:noFill/>
              <a:ln w="50800">
                <a:solidFill>
                  <a:srgbClr val="70C6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80" name="Rectangle 236"/>
              <p:cNvSpPr>
                <a:spLocks noChangeArrowheads="1"/>
              </p:cNvSpPr>
              <p:nvPr/>
            </p:nvSpPr>
            <p:spPr bwMode="auto">
              <a:xfrm>
                <a:off x="1200" y="1392"/>
                <a:ext cx="68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b="1">
                    <a:solidFill>
                      <a:srgbClr val="70C64D"/>
                    </a:solidFill>
                    <a:latin typeface="Arial" charset="0"/>
                    <a:cs typeface="ＭＳ Ｐゴシック" charset="0"/>
                  </a:rPr>
                  <a:t>AAAAAAA</a:t>
                </a:r>
              </a:p>
            </p:txBody>
          </p:sp>
        </p:grpSp>
        <p:sp>
          <p:nvSpPr>
            <p:cNvPr id="185581" name="Freeform 237"/>
            <p:cNvSpPr>
              <a:spLocks/>
            </p:cNvSpPr>
            <p:nvPr/>
          </p:nvSpPr>
          <p:spPr bwMode="auto">
            <a:xfrm>
              <a:off x="816" y="1382"/>
              <a:ext cx="240" cy="96"/>
            </a:xfrm>
            <a:custGeom>
              <a:avLst/>
              <a:gdLst>
                <a:gd name="T0" fmla="*/ 0 w 240"/>
                <a:gd name="T1" fmla="*/ 0 h 96"/>
                <a:gd name="T2" fmla="*/ 144 w 240"/>
                <a:gd name="T3" fmla="*/ 96 h 96"/>
                <a:gd name="T4" fmla="*/ 240 w 240"/>
                <a:gd name="T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96">
                  <a:moveTo>
                    <a:pt x="0" y="0"/>
                  </a:moveTo>
                  <a:cubicBezTo>
                    <a:pt x="52" y="48"/>
                    <a:pt x="104" y="96"/>
                    <a:pt x="144" y="96"/>
                  </a:cubicBezTo>
                  <a:cubicBezTo>
                    <a:pt x="184" y="96"/>
                    <a:pt x="224" y="16"/>
                    <a:pt x="240" y="0"/>
                  </a:cubicBezTo>
                </a:path>
              </a:pathLst>
            </a:custGeom>
            <a:noFill/>
            <a:ln w="50800" cap="flat" cmpd="sng">
              <a:solidFill>
                <a:srgbClr val="70C64D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82" name="Freeform 238"/>
            <p:cNvSpPr>
              <a:spLocks/>
            </p:cNvSpPr>
            <p:nvPr/>
          </p:nvSpPr>
          <p:spPr bwMode="auto">
            <a:xfrm>
              <a:off x="1152" y="1334"/>
              <a:ext cx="288" cy="152"/>
            </a:xfrm>
            <a:custGeom>
              <a:avLst/>
              <a:gdLst>
                <a:gd name="T0" fmla="*/ 0 w 288"/>
                <a:gd name="T1" fmla="*/ 152 h 152"/>
                <a:gd name="T2" fmla="*/ 96 w 288"/>
                <a:gd name="T3" fmla="*/ 8 h 152"/>
                <a:gd name="T4" fmla="*/ 192 w 288"/>
                <a:gd name="T5" fmla="*/ 104 h 152"/>
                <a:gd name="T6" fmla="*/ 288 w 288"/>
                <a:gd name="T7" fmla="*/ 10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152">
                  <a:moveTo>
                    <a:pt x="0" y="152"/>
                  </a:moveTo>
                  <a:cubicBezTo>
                    <a:pt x="32" y="84"/>
                    <a:pt x="64" y="16"/>
                    <a:pt x="96" y="8"/>
                  </a:cubicBezTo>
                  <a:cubicBezTo>
                    <a:pt x="128" y="0"/>
                    <a:pt x="160" y="88"/>
                    <a:pt x="192" y="104"/>
                  </a:cubicBezTo>
                  <a:cubicBezTo>
                    <a:pt x="224" y="120"/>
                    <a:pt x="256" y="112"/>
                    <a:pt x="288" y="104"/>
                  </a:cubicBezTo>
                </a:path>
              </a:pathLst>
            </a:custGeom>
            <a:noFill/>
            <a:ln w="50800" cap="flat" cmpd="sng">
              <a:solidFill>
                <a:srgbClr val="70C64D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83" name="Freeform 239"/>
            <p:cNvSpPr>
              <a:spLocks/>
            </p:cNvSpPr>
            <p:nvPr/>
          </p:nvSpPr>
          <p:spPr bwMode="auto">
            <a:xfrm>
              <a:off x="432" y="1334"/>
              <a:ext cx="192" cy="112"/>
            </a:xfrm>
            <a:custGeom>
              <a:avLst/>
              <a:gdLst>
                <a:gd name="T0" fmla="*/ 0 w 192"/>
                <a:gd name="T1" fmla="*/ 56 h 112"/>
                <a:gd name="T2" fmla="*/ 48 w 192"/>
                <a:gd name="T3" fmla="*/ 104 h 112"/>
                <a:gd name="T4" fmla="*/ 144 w 192"/>
                <a:gd name="T5" fmla="*/ 8 h 112"/>
                <a:gd name="T6" fmla="*/ 192 w 192"/>
                <a:gd name="T7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112">
                  <a:moveTo>
                    <a:pt x="0" y="56"/>
                  </a:moveTo>
                  <a:cubicBezTo>
                    <a:pt x="12" y="84"/>
                    <a:pt x="24" y="112"/>
                    <a:pt x="48" y="104"/>
                  </a:cubicBezTo>
                  <a:cubicBezTo>
                    <a:pt x="72" y="96"/>
                    <a:pt x="120" y="16"/>
                    <a:pt x="144" y="8"/>
                  </a:cubicBezTo>
                  <a:cubicBezTo>
                    <a:pt x="168" y="0"/>
                    <a:pt x="184" y="48"/>
                    <a:pt x="192" y="56"/>
                  </a:cubicBezTo>
                </a:path>
              </a:pathLst>
            </a:custGeom>
            <a:noFill/>
            <a:ln w="50800" cap="flat" cmpd="sng">
              <a:solidFill>
                <a:srgbClr val="70C64D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84" name="Freeform 240"/>
            <p:cNvSpPr>
              <a:spLocks/>
            </p:cNvSpPr>
            <p:nvPr/>
          </p:nvSpPr>
          <p:spPr bwMode="auto">
            <a:xfrm>
              <a:off x="624" y="1478"/>
              <a:ext cx="192" cy="96"/>
            </a:xfrm>
            <a:custGeom>
              <a:avLst/>
              <a:gdLst>
                <a:gd name="T0" fmla="*/ 0 w 192"/>
                <a:gd name="T1" fmla="*/ 96 h 96"/>
                <a:gd name="T2" fmla="*/ 96 w 192"/>
                <a:gd name="T3" fmla="*/ 0 h 96"/>
                <a:gd name="T4" fmla="*/ 192 w 192"/>
                <a:gd name="T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8" y="80"/>
                    <a:pt x="192" y="96"/>
                  </a:cubicBezTo>
                </a:path>
              </a:pathLst>
            </a:custGeom>
            <a:noFill/>
            <a:ln w="50800" cap="flat" cmpd="sng">
              <a:solidFill>
                <a:srgbClr val="70C64D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85" name="Rectangle 241"/>
            <p:cNvSpPr>
              <a:spLocks noChangeArrowheads="1"/>
            </p:cNvSpPr>
            <p:nvPr/>
          </p:nvSpPr>
          <p:spPr bwMode="auto">
            <a:xfrm>
              <a:off x="1392" y="1334"/>
              <a:ext cx="5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FF483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rgbClr val="70C64D"/>
                  </a:solidFill>
                  <a:latin typeface="Arial" charset="0"/>
                  <a:cs typeface="ＭＳ Ｐゴシック" charset="0"/>
                </a:rPr>
                <a:t>AAAA</a:t>
              </a:r>
            </a:p>
          </p:txBody>
        </p:sp>
        <p:grpSp>
          <p:nvGrpSpPr>
            <p:cNvPr id="185586" name="Group 242"/>
            <p:cNvGrpSpPr>
              <a:grpSpLocks/>
            </p:cNvGrpSpPr>
            <p:nvPr/>
          </p:nvGrpSpPr>
          <p:grpSpPr bwMode="auto">
            <a:xfrm>
              <a:off x="432" y="1910"/>
              <a:ext cx="1488" cy="336"/>
              <a:chOff x="432" y="2112"/>
              <a:chExt cx="1488" cy="336"/>
            </a:xfrm>
          </p:grpSpPr>
          <p:sp>
            <p:nvSpPr>
              <p:cNvPr id="185587" name="Freeform 243"/>
              <p:cNvSpPr>
                <a:spLocks/>
              </p:cNvSpPr>
              <p:nvPr/>
            </p:nvSpPr>
            <p:spPr bwMode="auto">
              <a:xfrm>
                <a:off x="816" y="2256"/>
                <a:ext cx="240" cy="96"/>
              </a:xfrm>
              <a:custGeom>
                <a:avLst/>
                <a:gdLst>
                  <a:gd name="T0" fmla="*/ 0 w 240"/>
                  <a:gd name="T1" fmla="*/ 0 h 96"/>
                  <a:gd name="T2" fmla="*/ 144 w 240"/>
                  <a:gd name="T3" fmla="*/ 96 h 96"/>
                  <a:gd name="T4" fmla="*/ 240 w 240"/>
                  <a:gd name="T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0" h="96">
                    <a:moveTo>
                      <a:pt x="0" y="0"/>
                    </a:moveTo>
                    <a:cubicBezTo>
                      <a:pt x="52" y="48"/>
                      <a:pt x="104" y="96"/>
                      <a:pt x="144" y="96"/>
                    </a:cubicBezTo>
                    <a:cubicBezTo>
                      <a:pt x="184" y="96"/>
                      <a:pt x="224" y="16"/>
                      <a:pt x="240" y="0"/>
                    </a:cubicBezTo>
                  </a:path>
                </a:pathLst>
              </a:custGeom>
              <a:noFill/>
              <a:ln w="50800" cap="flat" cmpd="sng">
                <a:solidFill>
                  <a:srgbClr val="FF483F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88" name="Freeform 244"/>
              <p:cNvSpPr>
                <a:spLocks/>
              </p:cNvSpPr>
              <p:nvPr/>
            </p:nvSpPr>
            <p:spPr bwMode="auto">
              <a:xfrm>
                <a:off x="1152" y="2208"/>
                <a:ext cx="288" cy="152"/>
              </a:xfrm>
              <a:custGeom>
                <a:avLst/>
                <a:gdLst>
                  <a:gd name="T0" fmla="*/ 0 w 288"/>
                  <a:gd name="T1" fmla="*/ 152 h 152"/>
                  <a:gd name="T2" fmla="*/ 96 w 288"/>
                  <a:gd name="T3" fmla="*/ 8 h 152"/>
                  <a:gd name="T4" fmla="*/ 192 w 288"/>
                  <a:gd name="T5" fmla="*/ 104 h 152"/>
                  <a:gd name="T6" fmla="*/ 288 w 288"/>
                  <a:gd name="T7" fmla="*/ 10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8" h="152">
                    <a:moveTo>
                      <a:pt x="0" y="152"/>
                    </a:moveTo>
                    <a:cubicBezTo>
                      <a:pt x="32" y="84"/>
                      <a:pt x="64" y="16"/>
                      <a:pt x="96" y="8"/>
                    </a:cubicBezTo>
                    <a:cubicBezTo>
                      <a:pt x="128" y="0"/>
                      <a:pt x="160" y="88"/>
                      <a:pt x="192" y="104"/>
                    </a:cubicBezTo>
                    <a:cubicBezTo>
                      <a:pt x="224" y="120"/>
                      <a:pt x="256" y="112"/>
                      <a:pt x="288" y="104"/>
                    </a:cubicBezTo>
                  </a:path>
                </a:pathLst>
              </a:custGeom>
              <a:noFill/>
              <a:ln w="50800" cap="flat" cmpd="sng">
                <a:solidFill>
                  <a:srgbClr val="FF483F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89" name="Freeform 245"/>
              <p:cNvSpPr>
                <a:spLocks/>
              </p:cNvSpPr>
              <p:nvPr/>
            </p:nvSpPr>
            <p:spPr bwMode="auto">
              <a:xfrm>
                <a:off x="432" y="2208"/>
                <a:ext cx="192" cy="112"/>
              </a:xfrm>
              <a:custGeom>
                <a:avLst/>
                <a:gdLst>
                  <a:gd name="T0" fmla="*/ 0 w 192"/>
                  <a:gd name="T1" fmla="*/ 56 h 112"/>
                  <a:gd name="T2" fmla="*/ 48 w 192"/>
                  <a:gd name="T3" fmla="*/ 104 h 112"/>
                  <a:gd name="T4" fmla="*/ 144 w 192"/>
                  <a:gd name="T5" fmla="*/ 8 h 112"/>
                  <a:gd name="T6" fmla="*/ 192 w 192"/>
                  <a:gd name="T7" fmla="*/ 5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112">
                    <a:moveTo>
                      <a:pt x="0" y="56"/>
                    </a:moveTo>
                    <a:cubicBezTo>
                      <a:pt x="12" y="84"/>
                      <a:pt x="24" y="112"/>
                      <a:pt x="48" y="104"/>
                    </a:cubicBezTo>
                    <a:cubicBezTo>
                      <a:pt x="72" y="96"/>
                      <a:pt x="120" y="16"/>
                      <a:pt x="144" y="8"/>
                    </a:cubicBezTo>
                    <a:cubicBezTo>
                      <a:pt x="168" y="0"/>
                      <a:pt x="184" y="48"/>
                      <a:pt x="192" y="56"/>
                    </a:cubicBezTo>
                  </a:path>
                </a:pathLst>
              </a:custGeom>
              <a:noFill/>
              <a:ln w="50800" cap="flat" cmpd="sng">
                <a:solidFill>
                  <a:srgbClr val="FF483F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90" name="Freeform 246"/>
              <p:cNvSpPr>
                <a:spLocks/>
              </p:cNvSpPr>
              <p:nvPr/>
            </p:nvSpPr>
            <p:spPr bwMode="auto">
              <a:xfrm>
                <a:off x="624" y="2352"/>
                <a:ext cx="192" cy="96"/>
              </a:xfrm>
              <a:custGeom>
                <a:avLst/>
                <a:gdLst>
                  <a:gd name="T0" fmla="*/ 0 w 192"/>
                  <a:gd name="T1" fmla="*/ 96 h 96"/>
                  <a:gd name="T2" fmla="*/ 96 w 192"/>
                  <a:gd name="T3" fmla="*/ 0 h 96"/>
                  <a:gd name="T4" fmla="*/ 192 w 192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" h="96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8" y="80"/>
                      <a:pt x="192" y="96"/>
                    </a:cubicBezTo>
                  </a:path>
                </a:pathLst>
              </a:custGeom>
              <a:noFill/>
              <a:ln w="50800" cap="flat" cmpd="sng">
                <a:solidFill>
                  <a:srgbClr val="FF483F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91" name="Rectangle 247"/>
              <p:cNvSpPr>
                <a:spLocks noChangeArrowheads="1"/>
              </p:cNvSpPr>
              <p:nvPr/>
            </p:nvSpPr>
            <p:spPr bwMode="auto">
              <a:xfrm>
                <a:off x="1392" y="2208"/>
                <a:ext cx="52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rgbClr val="FF483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1400" b="1">
                    <a:solidFill>
                      <a:srgbClr val="FF483F"/>
                    </a:solidFill>
                    <a:latin typeface="Arial" charset="0"/>
                    <a:cs typeface="ＭＳ Ｐゴシック" charset="0"/>
                  </a:rPr>
                  <a:t>TTTT</a:t>
                </a:r>
                <a:endParaRPr lang="en-US" sz="1400" b="1">
                  <a:solidFill>
                    <a:srgbClr val="70C64D"/>
                  </a:solidFill>
                  <a:latin typeface="Arial" charset="0"/>
                  <a:cs typeface="ＭＳ Ｐゴシック" charset="0"/>
                </a:endParaRPr>
              </a:p>
            </p:txBody>
          </p:sp>
          <p:sp>
            <p:nvSpPr>
              <p:cNvPr id="185592" name="Freeform 248"/>
              <p:cNvSpPr>
                <a:spLocks/>
              </p:cNvSpPr>
              <p:nvPr/>
            </p:nvSpPr>
            <p:spPr bwMode="auto">
              <a:xfrm>
                <a:off x="816" y="2160"/>
                <a:ext cx="240" cy="96"/>
              </a:xfrm>
              <a:custGeom>
                <a:avLst/>
                <a:gdLst>
                  <a:gd name="T0" fmla="*/ 0 w 240"/>
                  <a:gd name="T1" fmla="*/ 0 h 96"/>
                  <a:gd name="T2" fmla="*/ 144 w 240"/>
                  <a:gd name="T3" fmla="*/ 96 h 96"/>
                  <a:gd name="T4" fmla="*/ 240 w 240"/>
                  <a:gd name="T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0" h="96">
                    <a:moveTo>
                      <a:pt x="0" y="0"/>
                    </a:moveTo>
                    <a:cubicBezTo>
                      <a:pt x="52" y="48"/>
                      <a:pt x="104" y="96"/>
                      <a:pt x="144" y="96"/>
                    </a:cubicBezTo>
                    <a:cubicBezTo>
                      <a:pt x="184" y="96"/>
                      <a:pt x="224" y="16"/>
                      <a:pt x="240" y="0"/>
                    </a:cubicBezTo>
                  </a:path>
                </a:pathLst>
              </a:custGeom>
              <a:noFill/>
              <a:ln w="50800" cap="flat" cmpd="sng">
                <a:solidFill>
                  <a:srgbClr val="70C64D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93" name="Freeform 249"/>
              <p:cNvSpPr>
                <a:spLocks/>
              </p:cNvSpPr>
              <p:nvPr/>
            </p:nvSpPr>
            <p:spPr bwMode="auto">
              <a:xfrm>
                <a:off x="1152" y="2112"/>
                <a:ext cx="288" cy="152"/>
              </a:xfrm>
              <a:custGeom>
                <a:avLst/>
                <a:gdLst>
                  <a:gd name="T0" fmla="*/ 0 w 288"/>
                  <a:gd name="T1" fmla="*/ 152 h 152"/>
                  <a:gd name="T2" fmla="*/ 96 w 288"/>
                  <a:gd name="T3" fmla="*/ 8 h 152"/>
                  <a:gd name="T4" fmla="*/ 192 w 288"/>
                  <a:gd name="T5" fmla="*/ 104 h 152"/>
                  <a:gd name="T6" fmla="*/ 288 w 288"/>
                  <a:gd name="T7" fmla="*/ 10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8" h="152">
                    <a:moveTo>
                      <a:pt x="0" y="152"/>
                    </a:moveTo>
                    <a:cubicBezTo>
                      <a:pt x="32" y="84"/>
                      <a:pt x="64" y="16"/>
                      <a:pt x="96" y="8"/>
                    </a:cubicBezTo>
                    <a:cubicBezTo>
                      <a:pt x="128" y="0"/>
                      <a:pt x="160" y="88"/>
                      <a:pt x="192" y="104"/>
                    </a:cubicBezTo>
                    <a:cubicBezTo>
                      <a:pt x="224" y="120"/>
                      <a:pt x="256" y="112"/>
                      <a:pt x="288" y="104"/>
                    </a:cubicBezTo>
                  </a:path>
                </a:pathLst>
              </a:custGeom>
              <a:noFill/>
              <a:ln w="50800" cap="flat" cmpd="sng">
                <a:solidFill>
                  <a:srgbClr val="70C64D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94" name="Freeform 250"/>
              <p:cNvSpPr>
                <a:spLocks/>
              </p:cNvSpPr>
              <p:nvPr/>
            </p:nvSpPr>
            <p:spPr bwMode="auto">
              <a:xfrm>
                <a:off x="432" y="2112"/>
                <a:ext cx="192" cy="112"/>
              </a:xfrm>
              <a:custGeom>
                <a:avLst/>
                <a:gdLst>
                  <a:gd name="T0" fmla="*/ 0 w 192"/>
                  <a:gd name="T1" fmla="*/ 56 h 112"/>
                  <a:gd name="T2" fmla="*/ 48 w 192"/>
                  <a:gd name="T3" fmla="*/ 104 h 112"/>
                  <a:gd name="T4" fmla="*/ 144 w 192"/>
                  <a:gd name="T5" fmla="*/ 8 h 112"/>
                  <a:gd name="T6" fmla="*/ 192 w 192"/>
                  <a:gd name="T7" fmla="*/ 5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112">
                    <a:moveTo>
                      <a:pt x="0" y="56"/>
                    </a:moveTo>
                    <a:cubicBezTo>
                      <a:pt x="12" y="84"/>
                      <a:pt x="24" y="112"/>
                      <a:pt x="48" y="104"/>
                    </a:cubicBezTo>
                    <a:cubicBezTo>
                      <a:pt x="72" y="96"/>
                      <a:pt x="120" y="16"/>
                      <a:pt x="144" y="8"/>
                    </a:cubicBezTo>
                    <a:cubicBezTo>
                      <a:pt x="168" y="0"/>
                      <a:pt x="184" y="48"/>
                      <a:pt x="192" y="56"/>
                    </a:cubicBezTo>
                  </a:path>
                </a:pathLst>
              </a:custGeom>
              <a:noFill/>
              <a:ln w="50800" cap="flat" cmpd="sng">
                <a:solidFill>
                  <a:srgbClr val="70C64D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95" name="Freeform 251"/>
              <p:cNvSpPr>
                <a:spLocks/>
              </p:cNvSpPr>
              <p:nvPr/>
            </p:nvSpPr>
            <p:spPr bwMode="auto">
              <a:xfrm>
                <a:off x="624" y="2256"/>
                <a:ext cx="192" cy="96"/>
              </a:xfrm>
              <a:custGeom>
                <a:avLst/>
                <a:gdLst>
                  <a:gd name="T0" fmla="*/ 0 w 192"/>
                  <a:gd name="T1" fmla="*/ 96 h 96"/>
                  <a:gd name="T2" fmla="*/ 96 w 192"/>
                  <a:gd name="T3" fmla="*/ 0 h 96"/>
                  <a:gd name="T4" fmla="*/ 192 w 192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" h="96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8" y="80"/>
                      <a:pt x="192" y="96"/>
                    </a:cubicBezTo>
                  </a:path>
                </a:pathLst>
              </a:custGeom>
              <a:noFill/>
              <a:ln w="50800" cap="flat" cmpd="sng">
                <a:solidFill>
                  <a:srgbClr val="70C64D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96" name="Rectangle 252"/>
              <p:cNvSpPr>
                <a:spLocks noChangeArrowheads="1"/>
              </p:cNvSpPr>
              <p:nvPr/>
            </p:nvSpPr>
            <p:spPr bwMode="auto">
              <a:xfrm>
                <a:off x="1392" y="2112"/>
                <a:ext cx="52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rgbClr val="FF483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1400" b="1">
                    <a:solidFill>
                      <a:srgbClr val="70C64D"/>
                    </a:solidFill>
                    <a:latin typeface="Arial" charset="0"/>
                    <a:cs typeface="ＭＳ Ｐゴシック" charset="0"/>
                  </a:rPr>
                  <a:t>AAAA</a:t>
                </a:r>
              </a:p>
            </p:txBody>
          </p:sp>
        </p:grpSp>
        <p:sp>
          <p:nvSpPr>
            <p:cNvPr id="185597" name="Line 253"/>
            <p:cNvSpPr>
              <a:spLocks noChangeShapeType="1"/>
            </p:cNvSpPr>
            <p:nvPr/>
          </p:nvSpPr>
          <p:spPr bwMode="auto">
            <a:xfrm>
              <a:off x="864" y="56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98" name="Line 254"/>
            <p:cNvSpPr>
              <a:spLocks noChangeShapeType="1"/>
            </p:cNvSpPr>
            <p:nvPr/>
          </p:nvSpPr>
          <p:spPr bwMode="auto">
            <a:xfrm>
              <a:off x="864" y="1094"/>
              <a:ext cx="0" cy="1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99" name="Line 255"/>
            <p:cNvSpPr>
              <a:spLocks noChangeShapeType="1"/>
            </p:cNvSpPr>
            <p:nvPr/>
          </p:nvSpPr>
          <p:spPr bwMode="auto">
            <a:xfrm>
              <a:off x="864" y="162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00" name="Text Box 256"/>
            <p:cNvSpPr txBox="1">
              <a:spLocks noChangeArrowheads="1"/>
            </p:cNvSpPr>
            <p:nvPr/>
          </p:nvSpPr>
          <p:spPr bwMode="auto">
            <a:xfrm>
              <a:off x="960" y="566"/>
              <a:ext cx="1602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" charset="0"/>
                  <a:cs typeface="ＭＳ Ｐゴシック" charset="0"/>
                </a:rPr>
                <a:t>RNA synthesis</a:t>
              </a:r>
            </a:p>
            <a:p>
              <a:pPr>
                <a:spcBef>
                  <a:spcPct val="50000"/>
                </a:spcBef>
              </a:pPr>
              <a:r>
                <a:rPr lang="en-US" sz="1200">
                  <a:latin typeface="Arial" charset="0"/>
                  <a:cs typeface="ＭＳ Ｐゴシック" charset="0"/>
                </a:rPr>
                <a:t>Select PolyA+ RNA from total RNA</a:t>
              </a:r>
            </a:p>
          </p:txBody>
        </p:sp>
        <p:sp>
          <p:nvSpPr>
            <p:cNvPr id="185601" name="Text Box 257"/>
            <p:cNvSpPr txBox="1">
              <a:spLocks noChangeArrowheads="1"/>
            </p:cNvSpPr>
            <p:nvPr/>
          </p:nvSpPr>
          <p:spPr bwMode="auto">
            <a:xfrm>
              <a:off x="1019" y="1094"/>
              <a:ext cx="73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>
                  <a:latin typeface="Arial" charset="0"/>
                  <a:cs typeface="ＭＳ Ｐゴシック" charset="0"/>
                </a:rPr>
                <a:t>Fragmentation</a:t>
              </a:r>
              <a:endParaRPr lang="en-US" sz="2400">
                <a:latin typeface="Arial" charset="0"/>
                <a:cs typeface="ＭＳ Ｐゴシック" charset="0"/>
              </a:endParaRPr>
            </a:p>
          </p:txBody>
        </p:sp>
        <p:sp>
          <p:nvSpPr>
            <p:cNvPr id="185602" name="Rectangle 258"/>
            <p:cNvSpPr>
              <a:spLocks noChangeArrowheads="1"/>
            </p:cNvSpPr>
            <p:nvPr/>
          </p:nvSpPr>
          <p:spPr bwMode="auto">
            <a:xfrm>
              <a:off x="1824" y="902"/>
              <a:ext cx="2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>
                  <a:solidFill>
                    <a:srgbClr val="70C64D"/>
                  </a:solidFill>
                  <a:latin typeface="Arial" charset="0"/>
                  <a:cs typeface="ＭＳ Ｐゴシック" charset="0"/>
                </a:rPr>
                <a:t>3</a:t>
              </a:r>
              <a:r>
                <a:rPr lang="ja-JP" altLang="en-US" sz="1400" b="1">
                  <a:solidFill>
                    <a:srgbClr val="70C64D"/>
                  </a:solidFill>
                  <a:latin typeface="Arial" charset="0"/>
                  <a:cs typeface="ＭＳ Ｐゴシック" charset="0"/>
                </a:rPr>
                <a:t>’</a:t>
              </a:r>
              <a:endParaRPr lang="en-US" sz="1400" b="1">
                <a:solidFill>
                  <a:srgbClr val="70C64D"/>
                </a:solidFill>
                <a:latin typeface="Arial" charset="0"/>
                <a:cs typeface="ＭＳ Ｐゴシック" charset="0"/>
              </a:endParaRPr>
            </a:p>
          </p:txBody>
        </p:sp>
        <p:sp>
          <p:nvSpPr>
            <p:cNvPr id="185603" name="Text Box 259"/>
            <p:cNvSpPr txBox="1">
              <a:spLocks noChangeArrowheads="1"/>
            </p:cNvSpPr>
            <p:nvPr/>
          </p:nvSpPr>
          <p:spPr bwMode="auto">
            <a:xfrm>
              <a:off x="912" y="1564"/>
              <a:ext cx="1248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" charset="0"/>
                  <a:cs typeface="ＭＳ Ｐゴシック" charset="0"/>
                </a:rPr>
                <a:t>Reverse transcription</a:t>
              </a:r>
            </a:p>
            <a:p>
              <a:pPr>
                <a:spcBef>
                  <a:spcPct val="50000"/>
                </a:spcBef>
              </a:pPr>
              <a:r>
                <a:rPr lang="en-US" sz="1200">
                  <a:latin typeface="Arial" charset="0"/>
                  <a:cs typeface="ＭＳ Ｐゴシック" charset="0"/>
                </a:rPr>
                <a:t>dATP, dTTP, dGTP, dCTP</a:t>
              </a:r>
              <a:endParaRPr lang="en-US" sz="2400">
                <a:latin typeface="Arial" charset="0"/>
                <a:cs typeface="ＭＳ Ｐゴシック" charset="0"/>
              </a:endParaRPr>
            </a:p>
          </p:txBody>
        </p:sp>
        <p:sp>
          <p:nvSpPr>
            <p:cNvPr id="185604" name="Rectangle 260"/>
            <p:cNvSpPr>
              <a:spLocks noChangeArrowheads="1"/>
            </p:cNvSpPr>
            <p:nvPr/>
          </p:nvSpPr>
          <p:spPr bwMode="auto">
            <a:xfrm>
              <a:off x="1788" y="2006"/>
              <a:ext cx="8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>
                  <a:latin typeface="Arial" charset="0"/>
                  <a:cs typeface="ＭＳ Ｐゴシック" charset="0"/>
                </a:rPr>
                <a:t>First strand cDNA</a:t>
              </a:r>
            </a:p>
          </p:txBody>
        </p:sp>
        <p:sp>
          <p:nvSpPr>
            <p:cNvPr id="185605" name="Rectangle 261"/>
            <p:cNvSpPr>
              <a:spLocks noChangeArrowheads="1"/>
            </p:cNvSpPr>
            <p:nvPr/>
          </p:nvSpPr>
          <p:spPr bwMode="auto">
            <a:xfrm>
              <a:off x="192" y="931"/>
              <a:ext cx="2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>
                  <a:solidFill>
                    <a:srgbClr val="70C64D"/>
                  </a:solidFill>
                  <a:latin typeface="Arial" charset="0"/>
                  <a:cs typeface="ＭＳ Ｐゴシック" charset="0"/>
                </a:rPr>
                <a:t>5</a:t>
              </a:r>
              <a:r>
                <a:rPr lang="ja-JP" altLang="en-US" sz="1400" b="1">
                  <a:solidFill>
                    <a:srgbClr val="70C64D"/>
                  </a:solidFill>
                  <a:latin typeface="Arial" charset="0"/>
                  <a:cs typeface="ＭＳ Ｐゴシック" charset="0"/>
                </a:rPr>
                <a:t>’</a:t>
              </a:r>
              <a:endParaRPr lang="en-US" sz="1400" b="1">
                <a:solidFill>
                  <a:srgbClr val="70C64D"/>
                </a:solidFill>
                <a:latin typeface="Arial" charset="0"/>
                <a:cs typeface="ＭＳ Ｐゴシック" charset="0"/>
              </a:endParaRPr>
            </a:p>
          </p:txBody>
        </p:sp>
      </p:grpSp>
      <p:sp>
        <p:nvSpPr>
          <p:cNvPr id="185606" name="Text Box 262"/>
          <p:cNvSpPr txBox="1">
            <a:spLocks noChangeArrowheads="1"/>
          </p:cNvSpPr>
          <p:nvPr/>
        </p:nvSpPr>
        <p:spPr bwMode="auto">
          <a:xfrm>
            <a:off x="136525" y="3306763"/>
            <a:ext cx="19970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00FF"/>
                </a:solidFill>
                <a:latin typeface="Arial" charset="0"/>
                <a:cs typeface="ＭＳ Ｐゴシック" charset="0"/>
              </a:rPr>
              <a:t>Second-strand synthesis</a:t>
            </a:r>
          </a:p>
        </p:txBody>
      </p:sp>
      <p:sp>
        <p:nvSpPr>
          <p:cNvPr id="185607" name="Text Box 263"/>
          <p:cNvSpPr txBox="1">
            <a:spLocks noChangeArrowheads="1"/>
          </p:cNvSpPr>
          <p:nvPr/>
        </p:nvSpPr>
        <p:spPr bwMode="auto">
          <a:xfrm>
            <a:off x="5945188" y="182563"/>
            <a:ext cx="16748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  <a:cs typeface="ＭＳ Ｐゴシック" charset="0"/>
              </a:rPr>
              <a:t>Double-stranded DNA</a:t>
            </a:r>
          </a:p>
        </p:txBody>
      </p:sp>
      <p:sp>
        <p:nvSpPr>
          <p:cNvPr id="185608" name="Text Box 264"/>
          <p:cNvSpPr txBox="1">
            <a:spLocks noChangeArrowheads="1"/>
          </p:cNvSpPr>
          <p:nvPr/>
        </p:nvSpPr>
        <p:spPr bwMode="auto">
          <a:xfrm>
            <a:off x="60325" y="6515100"/>
            <a:ext cx="20478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i="1">
                <a:latin typeface="Arial" charset="0"/>
                <a:cs typeface="ＭＳ Ｐゴシック" charset="0"/>
              </a:rPr>
              <a:t>Slide from Tejaswini Mishra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52653" y="1275080"/>
            <a:ext cx="17033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D. </a:t>
            </a:r>
            <a:r>
              <a:rPr lang="en-US" sz="1000" dirty="0" err="1" smtClean="0"/>
              <a:t>Parkhomchuk</a:t>
            </a:r>
            <a:r>
              <a:rPr lang="en-US" sz="1000" dirty="0" smtClean="0"/>
              <a:t>, … H. </a:t>
            </a:r>
            <a:r>
              <a:rPr lang="en-US" sz="1000" dirty="0" err="1" smtClean="0"/>
              <a:t>Lehrach</a:t>
            </a:r>
            <a:r>
              <a:rPr lang="en-US" sz="1000" dirty="0" smtClean="0"/>
              <a:t>, A. </a:t>
            </a:r>
            <a:r>
              <a:rPr lang="en-US" sz="1000" dirty="0" err="1" smtClean="0"/>
              <a:t>Soldatov</a:t>
            </a:r>
            <a:r>
              <a:rPr lang="en-US" sz="1000" dirty="0" smtClean="0"/>
              <a:t> (2009) </a:t>
            </a:r>
            <a:r>
              <a:rPr lang="en-US" sz="1000" dirty="0" err="1" smtClean="0"/>
              <a:t>Transcriptome</a:t>
            </a:r>
            <a:r>
              <a:rPr lang="en-US" sz="1000" dirty="0" smtClean="0"/>
              <a:t> analysis by strand-specific sequencing of complementary DNA. Nucleic Acids Res. 37: e123.</a:t>
            </a:r>
          </a:p>
          <a:p>
            <a:endParaRPr lang="en-US" sz="1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9B4A-60D1-9940-94BD-33E057C4318E}" type="datetime1">
              <a:rPr lang="en-US" smtClean="0"/>
              <a:t>3/16/15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6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7"/>
            <a:ext cx="8229600" cy="619443"/>
          </a:xfrm>
          <a:ln/>
        </p:spPr>
        <p:txBody>
          <a:bodyPr>
            <a:normAutofit/>
          </a:bodyPr>
          <a:lstStyle/>
          <a:p>
            <a:r>
              <a:rPr lang="en-US" sz="3200"/>
              <a:t>Example of strand-specific RNA-seq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>
          <a:xfrm>
            <a:off x="482600" y="5140960"/>
            <a:ext cx="8382000" cy="1219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800" dirty="0" smtClean="0"/>
              <a:t>Maintain information about polarity </a:t>
            </a:r>
            <a:r>
              <a:rPr lang="en-US" sz="1800" dirty="0"/>
              <a:t>(R to L or L to R) of transcripts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Quantitation of transcript abundance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Shown is ENCODE </a:t>
            </a:r>
            <a:r>
              <a:rPr lang="en-US" sz="1800" dirty="0"/>
              <a:t>RNA-</a:t>
            </a:r>
            <a:r>
              <a:rPr lang="en-US" sz="1800" dirty="0" err="1"/>
              <a:t>seq</a:t>
            </a:r>
            <a:r>
              <a:rPr lang="en-US" sz="1800" dirty="0"/>
              <a:t> data, </a:t>
            </a:r>
            <a:r>
              <a:rPr lang="en-US" sz="1800" dirty="0" err="1"/>
              <a:t>CalTech</a:t>
            </a:r>
            <a:r>
              <a:rPr lang="en-US" sz="1800" dirty="0"/>
              <a:t> group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Currently: challenging to turn RNA-</a:t>
            </a:r>
            <a:r>
              <a:rPr lang="en-US" sz="1800" dirty="0" err="1"/>
              <a:t>seq</a:t>
            </a:r>
            <a:r>
              <a:rPr lang="en-US" sz="1800" dirty="0"/>
              <a:t> data into a coherent gene model</a:t>
            </a:r>
          </a:p>
        </p:txBody>
      </p:sp>
      <p:pic>
        <p:nvPicPr>
          <p:cNvPr id="184324" name="Picture 4" descr="Screen shot 2011-09-18 at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1171575"/>
            <a:ext cx="7847012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25" name="Line 5"/>
          <p:cNvSpPr>
            <a:spLocks noChangeShapeType="1"/>
          </p:cNvSpPr>
          <p:nvPr/>
        </p:nvSpPr>
        <p:spPr bwMode="auto">
          <a:xfrm>
            <a:off x="419100" y="3657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6" name="Line 6"/>
          <p:cNvSpPr>
            <a:spLocks noChangeShapeType="1"/>
          </p:cNvSpPr>
          <p:nvPr/>
        </p:nvSpPr>
        <p:spPr bwMode="auto">
          <a:xfrm flipH="1">
            <a:off x="419100" y="4038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7" name="Line 7"/>
          <p:cNvSpPr>
            <a:spLocks noChangeShapeType="1"/>
          </p:cNvSpPr>
          <p:nvPr/>
        </p:nvSpPr>
        <p:spPr bwMode="auto">
          <a:xfrm>
            <a:off x="419100" y="4495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8" name="Line 8"/>
          <p:cNvSpPr>
            <a:spLocks noChangeShapeType="1"/>
          </p:cNvSpPr>
          <p:nvPr/>
        </p:nvSpPr>
        <p:spPr bwMode="auto">
          <a:xfrm flipH="1">
            <a:off x="419100" y="4800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0E9E-82EB-E140-A4BC-0AD8590000DD}" type="datetime1">
              <a:rPr lang="en-US" smtClean="0"/>
              <a:t>3/16/15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91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0928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Summary of lesson 8_1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520" y="927523"/>
            <a:ext cx="8229600" cy="5185834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transcriptome is the set of all transcribed genes (coding and noncoding) in a given cell types</a:t>
            </a:r>
          </a:p>
          <a:p>
            <a:pPr lvl="1"/>
            <a:r>
              <a:rPr lang="en-US" sz="2400" dirty="0" smtClean="0"/>
              <a:t>Often includes quantitative estimates of level of expression</a:t>
            </a:r>
          </a:p>
          <a:p>
            <a:r>
              <a:rPr lang="en-US" sz="2400" dirty="0" smtClean="0"/>
              <a:t>High throughput methods are widely used to determine transcriptomes from cDNA</a:t>
            </a:r>
          </a:p>
          <a:p>
            <a:r>
              <a:rPr lang="en-US" sz="2400" dirty="0" smtClean="0"/>
              <a:t>Hybridization to microarrays of genes</a:t>
            </a:r>
          </a:p>
          <a:p>
            <a:pPr lvl="1"/>
            <a:r>
              <a:rPr lang="en-US" sz="2400" dirty="0" smtClean="0"/>
              <a:t>Only see genes that are on the microarray</a:t>
            </a:r>
          </a:p>
          <a:p>
            <a:pPr lvl="1"/>
            <a:r>
              <a:rPr lang="en-US" sz="2400" dirty="0" smtClean="0"/>
              <a:t>Methods for normalization and analysis are mature</a:t>
            </a:r>
          </a:p>
          <a:p>
            <a:r>
              <a:rPr lang="en-US" sz="2400" dirty="0" smtClean="0"/>
              <a:t>Massively parallel sequencing: RNA-seq</a:t>
            </a:r>
          </a:p>
          <a:p>
            <a:pPr lvl="1"/>
            <a:r>
              <a:rPr lang="en-US" sz="2400" dirty="0" smtClean="0"/>
              <a:t>Can find all transcribed regions, even those that are not annotated as genes</a:t>
            </a:r>
          </a:p>
          <a:p>
            <a:pPr lvl="1"/>
            <a:r>
              <a:rPr lang="en-US" sz="2400" dirty="0" smtClean="0"/>
              <a:t>Methods of analysis are still maturing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BC99-7B67-FA46-87DD-7113060E9E27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80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9050" cmpd="sng"/>
        </p:spPr>
        <p:txBody>
          <a:bodyPr/>
          <a:lstStyle/>
          <a:p>
            <a:r>
              <a:rPr lang="en-US" dirty="0" err="1" smtClean="0"/>
              <a:t>Transcriptome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the DNA that is transcribed in all the cells in an organism</a:t>
            </a:r>
          </a:p>
          <a:p>
            <a:r>
              <a:rPr lang="en-US" dirty="0" smtClean="0"/>
              <a:t>Protein-coding genes</a:t>
            </a:r>
          </a:p>
          <a:p>
            <a:pPr lvl="1"/>
            <a:r>
              <a:rPr lang="en-US" dirty="0" smtClean="0"/>
              <a:t>Both primary transcript and mature mRNA</a:t>
            </a:r>
          </a:p>
          <a:p>
            <a:r>
              <a:rPr lang="en-US" dirty="0" smtClean="0"/>
              <a:t>Noncoding genes</a:t>
            </a:r>
          </a:p>
          <a:p>
            <a:pPr lvl="1"/>
            <a:r>
              <a:rPr lang="en-US" dirty="0" err="1" smtClean="0"/>
              <a:t>tRNA</a:t>
            </a:r>
            <a:r>
              <a:rPr lang="en-US" dirty="0" smtClean="0"/>
              <a:t>, </a:t>
            </a:r>
            <a:r>
              <a:rPr lang="en-US" dirty="0" err="1" smtClean="0"/>
              <a:t>rRNA</a:t>
            </a:r>
            <a:r>
              <a:rPr lang="en-US" dirty="0"/>
              <a:t> </a:t>
            </a:r>
            <a:r>
              <a:rPr lang="en-US" dirty="0" smtClean="0"/>
              <a:t>for translation</a:t>
            </a:r>
          </a:p>
          <a:p>
            <a:pPr lvl="1"/>
            <a:r>
              <a:rPr lang="en-US" dirty="0" err="1" smtClean="0"/>
              <a:t>snRNAs</a:t>
            </a:r>
            <a:r>
              <a:rPr lang="en-US" dirty="0" smtClean="0"/>
              <a:t> for RNA splicing </a:t>
            </a:r>
          </a:p>
          <a:p>
            <a:pPr lvl="1"/>
            <a:r>
              <a:rPr lang="en-US" dirty="0" smtClean="0"/>
              <a:t>microRNAs: regulatory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ong noncoding RNAs: regulatory and ???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0019-58CD-9649-9830-F083ECE9A838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98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alibri"/>
                <a:cs typeface="Calibri"/>
              </a:rPr>
              <a:t>RNA interference</a:t>
            </a: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RNA-based mechanisms that block gene expression</a:t>
            </a:r>
          </a:p>
          <a:p>
            <a:r>
              <a:rPr lang="en-US" sz="2800" dirty="0" smtClean="0">
                <a:latin typeface="Calibri"/>
                <a:cs typeface="Calibri"/>
              </a:rPr>
              <a:t>Some RNAs prevent transcription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E.g. </a:t>
            </a:r>
            <a:r>
              <a:rPr lang="en-US" sz="2400" i="1" dirty="0" err="1" smtClean="0">
                <a:latin typeface="Calibri"/>
                <a:cs typeface="Calibri"/>
              </a:rPr>
              <a:t>Xist</a:t>
            </a:r>
            <a:r>
              <a:rPr lang="en-US" sz="2400" dirty="0" smtClean="0">
                <a:latin typeface="Calibri"/>
                <a:cs typeface="Calibri"/>
              </a:rPr>
              <a:t>: turn off expression from one X chromosome in females</a:t>
            </a:r>
          </a:p>
          <a:p>
            <a:endParaRPr lang="en-US" sz="2800" dirty="0" smtClean="0">
              <a:latin typeface="Calibri"/>
              <a:cs typeface="Calibri"/>
            </a:endParaRPr>
          </a:p>
          <a:p>
            <a:endParaRPr lang="en-US" sz="2800" dirty="0" smtClean="0">
              <a:latin typeface="Calibri"/>
              <a:cs typeface="Calibri"/>
            </a:endParaRPr>
          </a:p>
          <a:p>
            <a:endParaRPr lang="en-US" sz="2800" dirty="0">
              <a:latin typeface="Calibri"/>
              <a:cs typeface="Calibri"/>
            </a:endParaRPr>
          </a:p>
          <a:p>
            <a:endParaRPr lang="en-US" sz="2800" dirty="0" smtClean="0">
              <a:latin typeface="Calibri"/>
              <a:cs typeface="Calibri"/>
            </a:endParaRPr>
          </a:p>
          <a:p>
            <a:endParaRPr lang="en-US" sz="2800" dirty="0">
              <a:latin typeface="Calibri"/>
              <a:cs typeface="Calibri"/>
            </a:endParaRPr>
          </a:p>
          <a:p>
            <a:r>
              <a:rPr lang="en-US" sz="2800" dirty="0" smtClean="0">
                <a:latin typeface="Calibri"/>
                <a:cs typeface="Calibri"/>
              </a:rPr>
              <a:t>Some RNAs prevent the expression of transcribed genes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Post-transcriptional gene silencing (PTSG)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E.g. microRNAs, short interfering RNAs</a:t>
            </a:r>
          </a:p>
          <a:p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EEB2-3B08-5D4F-AC7A-FB04D951F56D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720" y="2425700"/>
            <a:ext cx="2885440" cy="2335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52335" y="2641600"/>
            <a:ext cx="413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Reinius</a:t>
            </a:r>
            <a:r>
              <a:rPr lang="en-US" dirty="0" smtClean="0"/>
              <a:t> et al. 2010 BMC Genomics </a:t>
            </a:r>
            <a:r>
              <a:rPr lang="en-US" b="1" dirty="0"/>
              <a:t>11</a:t>
            </a:r>
            <a:r>
              <a:rPr lang="en-US" dirty="0"/>
              <a:t>: 614</a:t>
            </a:r>
          </a:p>
        </p:txBody>
      </p:sp>
    </p:spTree>
    <p:extLst>
      <p:ext uri="{BB962C8B-B14F-4D97-AF65-F5344CB8AC3E}">
        <p14:creationId xmlns:p14="http://schemas.microsoft.com/office/powerpoint/2010/main" val="3307162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0928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microRNAs (</a:t>
            </a:r>
            <a:r>
              <a:rPr lang="en-US" sz="3200" dirty="0" err="1" smtClean="0"/>
              <a:t>miRNAs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7693"/>
            <a:ext cx="6096000" cy="5185834"/>
          </a:xfrm>
        </p:spPr>
        <p:txBody>
          <a:bodyPr>
            <a:noAutofit/>
          </a:bodyPr>
          <a:lstStyle/>
          <a:p>
            <a:r>
              <a:rPr lang="en-US" sz="2200" dirty="0" smtClean="0"/>
              <a:t>Endogenous RNAs, about 22 </a:t>
            </a:r>
            <a:r>
              <a:rPr lang="en-US" sz="2200" dirty="0" err="1" smtClean="0"/>
              <a:t>nt</a:t>
            </a:r>
            <a:r>
              <a:rPr lang="en-US" sz="2200" dirty="0" smtClean="0"/>
              <a:t> in length, that play important regulatory roles</a:t>
            </a:r>
          </a:p>
          <a:p>
            <a:r>
              <a:rPr lang="en-US" sz="2200" dirty="0" smtClean="0"/>
              <a:t>Found in animals and plants</a:t>
            </a:r>
          </a:p>
          <a:p>
            <a:r>
              <a:rPr lang="en-US" sz="2200" dirty="0" smtClean="0"/>
              <a:t>Target specific mRNAs for cleavage or translational repression</a:t>
            </a:r>
          </a:p>
          <a:p>
            <a:r>
              <a:rPr lang="en-US" sz="2200" dirty="0" smtClean="0"/>
              <a:t>First discovered: </a:t>
            </a:r>
            <a:r>
              <a:rPr lang="en-US" sz="2200" i="1" dirty="0" smtClean="0"/>
              <a:t>lin-4</a:t>
            </a:r>
            <a:r>
              <a:rPr lang="en-US" sz="2200" dirty="0" smtClean="0"/>
              <a:t>, a gene that controls timing of </a:t>
            </a:r>
            <a:r>
              <a:rPr lang="en-US" sz="2200" i="1" dirty="0" smtClean="0"/>
              <a:t>C. </a:t>
            </a:r>
            <a:r>
              <a:rPr lang="en-US" sz="2200" i="1" dirty="0" err="1" smtClean="0"/>
              <a:t>elegans</a:t>
            </a:r>
            <a:r>
              <a:rPr lang="en-US" sz="2200" dirty="0" smtClean="0"/>
              <a:t> larval development</a:t>
            </a:r>
          </a:p>
          <a:p>
            <a:pPr lvl="1"/>
            <a:r>
              <a:rPr lang="en-US" sz="2200" dirty="0"/>
              <a:t>D</a:t>
            </a:r>
            <a:r>
              <a:rPr lang="en-US" sz="2200" dirty="0" smtClean="0"/>
              <a:t>oes not code for a protein. </a:t>
            </a:r>
          </a:p>
          <a:p>
            <a:pPr lvl="1"/>
            <a:r>
              <a:rPr lang="en-US" sz="2200" dirty="0" smtClean="0"/>
              <a:t>Encodes a pair of small RNAs: 61 </a:t>
            </a:r>
            <a:r>
              <a:rPr lang="en-US" sz="2200" dirty="0" err="1" smtClean="0"/>
              <a:t>nt</a:t>
            </a:r>
            <a:r>
              <a:rPr lang="en-US" sz="2200" dirty="0" smtClean="0"/>
              <a:t> precursor and 22 </a:t>
            </a:r>
            <a:r>
              <a:rPr lang="en-US" sz="2200" dirty="0" err="1" smtClean="0"/>
              <a:t>nt</a:t>
            </a:r>
            <a:r>
              <a:rPr lang="en-US" sz="2200" dirty="0" smtClean="0"/>
              <a:t> product</a:t>
            </a:r>
          </a:p>
          <a:p>
            <a:pPr lvl="1"/>
            <a:r>
              <a:rPr lang="en-US" sz="2200" dirty="0"/>
              <a:t>C</a:t>
            </a:r>
            <a:r>
              <a:rPr lang="en-US" sz="2200" dirty="0" smtClean="0"/>
              <a:t>omplementary to 3’UTR of </a:t>
            </a:r>
            <a:r>
              <a:rPr lang="en-US" sz="2200" i="1" dirty="0" smtClean="0"/>
              <a:t>lin-14</a:t>
            </a:r>
            <a:r>
              <a:rPr lang="en-US" sz="2200" dirty="0" smtClean="0"/>
              <a:t> gene</a:t>
            </a:r>
          </a:p>
          <a:p>
            <a:pPr lvl="1"/>
            <a:r>
              <a:rPr lang="en-US" sz="2200" dirty="0" smtClean="0"/>
              <a:t>Hybrid leads to repression of translation</a:t>
            </a:r>
          </a:p>
          <a:p>
            <a:pPr lvl="1"/>
            <a:r>
              <a:rPr lang="en-US" sz="2200" dirty="0" smtClean="0"/>
              <a:t>Laboratories of Victor Ambrose (1993) and Gary </a:t>
            </a:r>
            <a:r>
              <a:rPr lang="en-US" sz="2200" dirty="0" err="1" smtClean="0"/>
              <a:t>Ruvkun</a:t>
            </a:r>
            <a:endParaRPr lang="en-US" sz="2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06D8-58BB-B244-B297-5AE3A249BE05}" type="datetime1">
              <a:rPr lang="en-US" smtClean="0"/>
              <a:t>3/16/15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Bartel_miRNArev_Fig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01" b="55052"/>
          <a:stretch/>
        </p:blipFill>
        <p:spPr>
          <a:xfrm>
            <a:off x="6743700" y="1043939"/>
            <a:ext cx="1828800" cy="39838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3868708" y="6203527"/>
            <a:ext cx="3791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David </a:t>
            </a:r>
            <a:r>
              <a:rPr lang="en-US" dirty="0" err="1"/>
              <a:t>Bartel</a:t>
            </a:r>
            <a:r>
              <a:rPr lang="en-US" dirty="0"/>
              <a:t> (2004) Cell 116: 281-297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29681" y="5027824"/>
            <a:ext cx="28143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Diagrams show the stem-loop structures, </a:t>
            </a:r>
            <a:r>
              <a:rPr lang="en-US" sz="1400" dirty="0" err="1" smtClean="0"/>
              <a:t>miRNAs</a:t>
            </a:r>
            <a:r>
              <a:rPr lang="en-US" sz="1400" dirty="0" smtClean="0"/>
              <a:t> in red, </a:t>
            </a:r>
            <a:r>
              <a:rPr lang="en-US" sz="1400" dirty="0" err="1" smtClean="0"/>
              <a:t>miRNA</a:t>
            </a:r>
            <a:r>
              <a:rPr lang="en-US" sz="1400" dirty="0" smtClean="0"/>
              <a:t>* in blue, and flanking sequences</a:t>
            </a:r>
          </a:p>
          <a:p>
            <a:pPr marL="342900" indent="-342900">
              <a:buAutoNum type="alphaUcPeriod"/>
            </a:pPr>
            <a:r>
              <a:rPr lang="en-US" sz="1400" dirty="0" smtClean="0"/>
              <a:t>Founding </a:t>
            </a:r>
            <a:r>
              <a:rPr lang="en-US" sz="1400" dirty="0" err="1" smtClean="0"/>
              <a:t>miRNAs</a:t>
            </a:r>
            <a:r>
              <a:rPr lang="en-US" sz="1400" dirty="0" smtClean="0"/>
              <a:t>: </a:t>
            </a:r>
            <a:r>
              <a:rPr lang="en-US" sz="1400" i="1" dirty="0" smtClean="0"/>
              <a:t>lin-4</a:t>
            </a:r>
            <a:r>
              <a:rPr lang="en-US" sz="1400" dirty="0" smtClean="0"/>
              <a:t> and </a:t>
            </a:r>
            <a:r>
              <a:rPr lang="en-US" sz="1400" i="1" dirty="0" smtClean="0"/>
              <a:t>let-7</a:t>
            </a:r>
            <a:r>
              <a:rPr lang="en-US" sz="1400" dirty="0" smtClean="0"/>
              <a:t>, </a:t>
            </a:r>
            <a:r>
              <a:rPr lang="en-US" sz="1400" i="1" dirty="0" smtClean="0"/>
              <a:t>C. </a:t>
            </a:r>
            <a:r>
              <a:rPr lang="en-US" sz="1400" i="1" dirty="0" err="1" smtClean="0"/>
              <a:t>elegans</a:t>
            </a:r>
            <a:endParaRPr lang="en-US" sz="1400" i="1" dirty="0" smtClean="0"/>
          </a:p>
        </p:txBody>
      </p:sp>
    </p:spTree>
    <p:extLst>
      <p:ext uri="{BB962C8B-B14F-4D97-AF65-F5344CB8AC3E}">
        <p14:creationId xmlns:p14="http://schemas.microsoft.com/office/powerpoint/2010/main" val="3118070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modes of action of small silencing RNAs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5098068" y="5983446"/>
            <a:ext cx="3791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David </a:t>
            </a:r>
            <a:r>
              <a:rPr lang="en-US" sz="1600" dirty="0" err="1"/>
              <a:t>Bartel</a:t>
            </a:r>
            <a:r>
              <a:rPr lang="en-US" sz="1600" dirty="0"/>
              <a:t> (2004) Cell 116: 281-297</a:t>
            </a:r>
          </a:p>
        </p:txBody>
      </p:sp>
      <p:pic>
        <p:nvPicPr>
          <p:cNvPr id="4" name="Picture 3" descr="Screen shot 2012-02-21 at 9.49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7200"/>
            <a:ext cx="9144000" cy="268886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F841-0FFF-A245-9717-FDE2D891BEF3}" type="datetime1">
              <a:rPr lang="en-US" smtClean="0"/>
              <a:t>3/16/15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42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274637"/>
            <a:ext cx="8559800" cy="7096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Long noncoding RNAs regulating gene expression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05634" y="5501640"/>
            <a:ext cx="2921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Rinn</a:t>
            </a:r>
            <a:r>
              <a:rPr lang="en-US" sz="1400" dirty="0" smtClean="0"/>
              <a:t> et al. (2007) Cell 129: 1311-1323</a:t>
            </a:r>
            <a:endParaRPr lang="en-US" sz="1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99433-86F5-8148-BBAD-8BCD15188770}" type="datetime1">
              <a:rPr lang="en-US" smtClean="0"/>
              <a:t>3/16/15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166614"/>
            <a:ext cx="827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Model: </a:t>
            </a:r>
            <a:r>
              <a:rPr lang="en-US" sz="2400" i="1" dirty="0"/>
              <a:t>HOTAIR</a:t>
            </a:r>
            <a:r>
              <a:rPr lang="en-US" sz="2400" dirty="0"/>
              <a:t> recruits enzymes that place repressive marks on chromatin</a:t>
            </a:r>
          </a:p>
        </p:txBody>
      </p:sp>
      <p:pic>
        <p:nvPicPr>
          <p:cNvPr id="8" name="Picture 7" descr="Screen shot 2012-02-21 at 2.02.1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"/>
          <a:stretch/>
        </p:blipFill>
        <p:spPr>
          <a:xfrm>
            <a:off x="152400" y="2199640"/>
            <a:ext cx="8920480" cy="313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77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measurements of gene expression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AEAE-F777-CC41-830A-559E182EB002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2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51840"/>
          </a:xfrm>
          <a:ln/>
        </p:spPr>
        <p:txBody>
          <a:bodyPr>
            <a:normAutofit/>
          </a:bodyPr>
          <a:lstStyle/>
          <a:p>
            <a:r>
              <a:rPr lang="en-US" sz="3200" dirty="0"/>
              <a:t>Global measurement of gene expression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8080"/>
            <a:ext cx="8382000" cy="4572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Reliable quantitative measures of many (preferably all) genes in an organism in a single </a:t>
            </a:r>
            <a:r>
              <a:rPr lang="en-US" sz="2400" dirty="0" smtClean="0"/>
              <a:t>experiment provides answers to critical questions</a:t>
            </a:r>
            <a:endParaRPr lang="en-US" sz="2400" dirty="0"/>
          </a:p>
          <a:p>
            <a:pPr eaLnBrk="0" hangingPunct="0">
              <a:spcBef>
                <a:spcPct val="0"/>
              </a:spcBef>
            </a:pPr>
            <a:r>
              <a:rPr lang="en-US" sz="2400" dirty="0" smtClean="0"/>
              <a:t>What </a:t>
            </a:r>
            <a:r>
              <a:rPr lang="en-US" sz="2400" dirty="0"/>
              <a:t>genes change expression levels during differentiation among certain cell types?</a:t>
            </a:r>
          </a:p>
          <a:p>
            <a:pPr lvl="1" eaLnBrk="0" hangingPunct="0">
              <a:spcBef>
                <a:spcPct val="0"/>
              </a:spcBef>
            </a:pPr>
            <a:r>
              <a:rPr lang="en-US" sz="2400" dirty="0"/>
              <a:t>Normal </a:t>
            </a:r>
            <a:r>
              <a:rPr lang="en-US" sz="2400" dirty="0" err="1"/>
              <a:t>vs</a:t>
            </a:r>
            <a:r>
              <a:rPr lang="en-US" sz="2400" dirty="0"/>
              <a:t> cancerous cells</a:t>
            </a:r>
          </a:p>
          <a:p>
            <a:pPr lvl="1" eaLnBrk="0" hangingPunct="0">
              <a:spcBef>
                <a:spcPct val="0"/>
              </a:spcBef>
            </a:pPr>
            <a:r>
              <a:rPr lang="en-US" sz="2400" dirty="0"/>
              <a:t>Sub-classifications of cancerous cells</a:t>
            </a:r>
          </a:p>
          <a:p>
            <a:pPr lvl="1" eaLnBrk="0" hangingPunct="0">
              <a:spcBef>
                <a:spcPct val="0"/>
              </a:spcBef>
            </a:pPr>
            <a:r>
              <a:rPr lang="en-US" sz="2400" dirty="0"/>
              <a:t>Cells in different tissues or regions of an organ</a:t>
            </a:r>
          </a:p>
          <a:p>
            <a:pPr eaLnBrk="0" hangingPunct="0">
              <a:spcBef>
                <a:spcPct val="0"/>
              </a:spcBef>
            </a:pPr>
            <a:r>
              <a:rPr lang="en-US" sz="2400" dirty="0"/>
              <a:t>What are global affects of genetic knockouts?</a:t>
            </a:r>
          </a:p>
          <a:p>
            <a:pPr lvl="1" eaLnBrk="0" hangingPunct="0">
              <a:spcBef>
                <a:spcPct val="0"/>
              </a:spcBef>
            </a:pPr>
            <a:r>
              <a:rPr lang="en-US" sz="2400" dirty="0"/>
              <a:t>E.g., examine all the genes whose expression is altered when a histone acetyl </a:t>
            </a:r>
            <a:r>
              <a:rPr lang="en-US" sz="2400" dirty="0" err="1"/>
              <a:t>transferase</a:t>
            </a:r>
            <a:r>
              <a:rPr lang="en-US" sz="2400" dirty="0"/>
              <a:t> is mutated</a:t>
            </a:r>
          </a:p>
          <a:p>
            <a:pPr eaLnBrk="0" hangingPunct="0">
              <a:spcBef>
                <a:spcPct val="0"/>
              </a:spcBef>
            </a:pPr>
            <a:r>
              <a:rPr lang="en-US" sz="2400" dirty="0"/>
              <a:t>What regions are transcribed?</a:t>
            </a:r>
          </a:p>
          <a:p>
            <a:pPr lvl="1" eaLnBrk="0" hangingPunct="0">
              <a:spcBef>
                <a:spcPct val="0"/>
              </a:spcBef>
            </a:pPr>
            <a:r>
              <a:rPr lang="en-US" sz="2400" dirty="0"/>
              <a:t>Coding?</a:t>
            </a:r>
          </a:p>
          <a:p>
            <a:pPr lvl="1" eaLnBrk="0" hangingPunct="0">
              <a:spcBef>
                <a:spcPct val="0"/>
              </a:spcBef>
            </a:pPr>
            <a:r>
              <a:rPr lang="en-US" sz="2400" dirty="0"/>
              <a:t>Noncoding?</a:t>
            </a:r>
          </a:p>
          <a:p>
            <a:pPr lvl="2" eaLnBrk="0" hangingPunct="0">
              <a:spcBef>
                <a:spcPct val="0"/>
              </a:spcBef>
            </a:pPr>
            <a:endParaRPr lang="en-US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B281-A4B2-E243-BAD3-ADCD7F492B80}" type="datetime1">
              <a:rPr lang="en-US" smtClean="0"/>
              <a:t>3/16/15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38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ossTheme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RossThemeBlue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RossThemeBlue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3_RossThemeBlue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RossThemeBlue.thmx</Template>
  <TotalTime>1385</TotalTime>
  <Words>1890</Words>
  <Application>Microsoft Macintosh PowerPoint</Application>
  <PresentationFormat>On-screen Show (4:3)</PresentationFormat>
  <Paragraphs>315</Paragraphs>
  <Slides>29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RossThemeBlue</vt:lpstr>
      <vt:lpstr>1_RossThemeBlue</vt:lpstr>
      <vt:lpstr>1_Custom Design</vt:lpstr>
      <vt:lpstr>2_Custom Design</vt:lpstr>
      <vt:lpstr>2_RossThemeBlue</vt:lpstr>
      <vt:lpstr>3_Custom Design</vt:lpstr>
      <vt:lpstr>4_Custom Design</vt:lpstr>
      <vt:lpstr>3_RossThemeBlue</vt:lpstr>
      <vt:lpstr>5_Custom Design</vt:lpstr>
      <vt:lpstr>6_Custom Design</vt:lpstr>
      <vt:lpstr>Transcriptomes: Microarrays and RNA-seq</vt:lpstr>
      <vt:lpstr>transcriptomes</vt:lpstr>
      <vt:lpstr>Transcriptome </vt:lpstr>
      <vt:lpstr>RNA interference</vt:lpstr>
      <vt:lpstr>microRNAs (miRNAs)</vt:lpstr>
      <vt:lpstr>Three modes of action of small silencing RNAs</vt:lpstr>
      <vt:lpstr>Long noncoding RNAs regulating gene expression</vt:lpstr>
      <vt:lpstr>Global measurements of gene expression</vt:lpstr>
      <vt:lpstr>Global measurement of gene expression</vt:lpstr>
      <vt:lpstr>Determine transcriptome from cDNA </vt:lpstr>
      <vt:lpstr>Assays to determine the transcriptome </vt:lpstr>
      <vt:lpstr>Hybridization to microarrays of genes</vt:lpstr>
      <vt:lpstr>RNA-seq</vt:lpstr>
      <vt:lpstr>Transcriptome analysis on microarrays</vt:lpstr>
      <vt:lpstr>Affymetrix GeneChips</vt:lpstr>
      <vt:lpstr>Hybridization of cDNA to ca. 500K probes </vt:lpstr>
      <vt:lpstr>Multiple probes per gene on high density microarrays</vt:lpstr>
      <vt:lpstr>BioGPS (formerly GNF SymAtlas)</vt:lpstr>
      <vt:lpstr>Discovery of novel transcripts</vt:lpstr>
      <vt:lpstr>Microarrays of genome sequences</vt:lpstr>
      <vt:lpstr>High density tiling arrays to examine events at all nonrepetitive DNA</vt:lpstr>
      <vt:lpstr>Much more of human genome is present as stable polyA+ RNA in cytoplasm than previously thought</vt:lpstr>
      <vt:lpstr>Major conclusions from ENCODE Genes and Transcripts</vt:lpstr>
      <vt:lpstr>GENCODE: the comprehensive catalogue of protein-coding, non-coding genes and pseudogenes</vt:lpstr>
      <vt:lpstr>RNA-seq</vt:lpstr>
      <vt:lpstr>Enrichment of sequence tags reveals function</vt:lpstr>
      <vt:lpstr>Strand-specific vs. both strand RNA-seq</vt:lpstr>
      <vt:lpstr>Example of strand-specific RNA-seq</vt:lpstr>
      <vt:lpstr>Summary of lesson 8_1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Transcriptome: 2. Analysis: quantitation and comparisons</dc:title>
  <dc:creator>Ross Hardison</dc:creator>
  <cp:lastModifiedBy>Ross Hardison</cp:lastModifiedBy>
  <cp:revision>90</cp:revision>
  <dcterms:created xsi:type="dcterms:W3CDTF">2011-11-27T03:28:07Z</dcterms:created>
  <dcterms:modified xsi:type="dcterms:W3CDTF">2015-03-16T23:27:10Z</dcterms:modified>
</cp:coreProperties>
</file>