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74" r:id="rId2"/>
    <p:sldMasterId id="2147483686" r:id="rId3"/>
    <p:sldMasterId id="214748369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5" r:id="rId6"/>
    <p:sldId id="361" r:id="rId7"/>
    <p:sldId id="284" r:id="rId8"/>
    <p:sldId id="283" r:id="rId9"/>
    <p:sldId id="318" r:id="rId10"/>
    <p:sldId id="368" r:id="rId11"/>
    <p:sldId id="370" r:id="rId12"/>
    <p:sldId id="264" r:id="rId13"/>
    <p:sldId id="367" r:id="rId14"/>
    <p:sldId id="306" r:id="rId15"/>
    <p:sldId id="307" r:id="rId16"/>
    <p:sldId id="3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4FF"/>
    <a:srgbClr val="FF0000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56" autoAdjust="0"/>
    <p:restoredTop sz="99548" autoAdjust="0"/>
  </p:normalViewPr>
  <p:slideViewPr>
    <p:cSldViewPr>
      <p:cViewPr>
        <p:scale>
          <a:sx n="125" d="100"/>
          <a:sy n="125" d="100"/>
        </p:scale>
        <p:origin x="-648" y="-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5A52B-037A-974A-9E96-117E4EDB1CF5}" type="datetimeFigureOut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E89C-7358-564C-8FEF-2054FA01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9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FA5E5-45C2-7E4A-9C94-01726A7CB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30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EF7BA-219F-8442-A825-A4C7F0AF00A7}" type="slidenum">
              <a:rPr lang="en-US"/>
              <a:pPr/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4FCFD-0FF0-984F-985B-193ED05C307E}" type="slidenum">
              <a:rPr lang="en-US"/>
              <a:pPr/>
              <a:t>2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8BDCB-FEAD-FC4F-B9A4-C6CC70263B99}" type="slidenum">
              <a:rPr lang="en-US"/>
              <a:pPr/>
              <a:t>4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F40EE2-2A68-5945-B86F-EC65C5DC06E2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3E6AF-1625-7F4B-92CA-DD82CA1680E2}" type="slidenum">
              <a:rPr lang="en-US"/>
              <a:pPr/>
              <a:t>6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47EB7-8C16-6844-9174-DA284AEDEBFD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BEC3B-6839-404C-85D2-2CAF01DE4E61}" type="slidenum">
              <a:rPr lang="en-US"/>
              <a:pPr/>
              <a:t>11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703D0-A8F5-294F-B052-68F22208D423}" type="slidenum">
              <a:rPr lang="en-US"/>
              <a:pPr/>
              <a:t>12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75F0-9791-AE47-BBA5-2F521F4E455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D78-4FF9-0E46-93CA-B45CB7BB6F9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99FC-410F-344D-9C05-EF982683E8CE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B2BB-D493-0944-8318-A20332338CC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85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C76-FBFA-244B-836A-0CF60FB9429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041E5-0D71-4546-AA83-D6F9A74D6D6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5222-17DD-3B4C-BE1E-96E016C34364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85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CB6E-EFC3-2E44-93F5-A091B524F886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6519-C6C1-4F48-8ECB-DC87DD6C0BCA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A879-2439-404D-B630-7D5D3E059CEA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4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6825-7EC9-024A-BC5F-A3005777307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1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730B-576E-5644-A576-DAE027AD0C1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67C9-F49A-084E-89B5-8C58F025368E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0FAB-257D-5543-B970-2304C369553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8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CDFE-3583-884A-8800-F6C4C2DA0567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7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F1FF-1FDF-6842-AC58-A65AEE44F667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6D45-D23C-CA48-B2DA-7114E4F6201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C1CF-0F79-0444-9401-8DFBF13822D9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5987-6103-824D-91B2-914357455DB9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B151-1474-B04D-B09F-7A5FAC30BF00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D61F-80A8-034D-8DC2-A09D70501400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53AD-A62E-5F41-87F2-D953179099FA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5CC9-C957-E340-92DD-50104EF394A1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EC5F-B9D7-1E4C-A3BF-A0CED9ADA148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A88-3E5C-3948-877D-BD36831E2869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E516-761F-494B-B25D-F287051E12E4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80F2-4C2C-8D46-B628-6EBD597B8854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21B5-702D-5749-82F9-79872F579EB7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BB75-197C-1B4D-AD2E-052CC1C72C6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88E-3C6C-BB4E-96DD-7107B37CD1D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53CF-3581-9944-840C-6D74CB4728C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4D63-760B-C548-AACA-F677F994B33D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831E-4AA1-FB4A-ABAB-2306D4FEEB9B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21F4-1609-CC4F-B60C-DEC4895B7427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E809-55C7-E849-B711-81C02C5B8719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7E8D-9988-4C4E-A303-9092DC7DE677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914F-1036-A646-8848-0CD48B33D601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0A59-230B-ED4A-8F8F-0CE746BF6243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09B7-37E1-854A-84CF-6D38C33FB07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F83-DEE3-164C-87E8-A464EA54A1B0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75F0-6348-0044-9301-262871EABF30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007F-40B3-434F-8043-E6BFC85D35DD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BAC7-5EE1-4248-8786-37CBD635FE44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3EC-C537-E34B-9C22-CFD7748276BE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962B3-1AF1-B542-B64C-E1F1705526A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43835-80F8-1B46-8D72-6134D201A32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9F273-EB6B-CC45-B7FF-9C0A816C4AB8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2527-4F61-D34C-8BFE-C69FA26EF23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8001000" cy="1676400"/>
          </a:xfrm>
          <a:ln w="38100"/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cs typeface="Times" charset="0"/>
              </a:rPr>
              <a:t>Gene annotation: </a:t>
            </a:r>
            <a:r>
              <a:rPr lang="en-US" sz="4000" dirty="0" smtClean="0">
                <a:solidFill>
                  <a:schemeClr val="tx1"/>
                </a:solidFill>
                <a:cs typeface="Times" charset="0"/>
              </a:rPr>
              <a:t>Combined pipelines</a:t>
            </a:r>
            <a:endParaRPr lang="en-US" sz="4000" dirty="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038600"/>
            <a:ext cx="5486400" cy="1905000"/>
          </a:xfrm>
        </p:spPr>
        <p:txBody>
          <a:bodyPr/>
          <a:lstStyle/>
          <a:p>
            <a:r>
              <a:rPr lang="en-US" sz="2200" dirty="0" smtClean="0"/>
              <a:t>Genomics Lesson </a:t>
            </a:r>
            <a:r>
              <a:rPr lang="en-US" sz="2200" dirty="0" smtClean="0"/>
              <a:t>7_3</a:t>
            </a:r>
            <a:endParaRPr lang="en-US" sz="2200" dirty="0" smtClean="0"/>
          </a:p>
          <a:p>
            <a:r>
              <a:rPr lang="en-US" sz="2200" dirty="0" smtClean="0"/>
              <a:t>Hardison</a:t>
            </a:r>
            <a:endParaRPr lang="en-US" sz="2200" dirty="0"/>
          </a:p>
        </p:txBody>
      </p:sp>
      <p:pic>
        <p:nvPicPr>
          <p:cNvPr id="3079" name="Picture 7" descr="PSU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1049338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AE90-E82F-154C-9F64-ABE98D8510E3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63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Improvements in GENCODE annotation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7FDC-2C63-274C-B35E-519E293B294F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Screen Shot 2015-03-01 at 10.03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90600"/>
            <a:ext cx="6858000" cy="52088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6400800"/>
            <a:ext cx="3749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Harrow et al. (2012) Genome Res. </a:t>
            </a:r>
            <a:r>
              <a:rPr lang="en-US" sz="1400" i="1" dirty="0" smtClean="0">
                <a:latin typeface="+mn-lt"/>
              </a:rPr>
              <a:t>22</a:t>
            </a:r>
            <a:r>
              <a:rPr lang="en-US" sz="1400" dirty="0" smtClean="0">
                <a:latin typeface="+mn-lt"/>
              </a:rPr>
              <a:t>: 1760-1774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795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ln/>
        </p:spPr>
        <p:txBody>
          <a:bodyPr/>
          <a:lstStyle/>
          <a:p>
            <a:r>
              <a:rPr lang="en-US" sz="2400"/>
              <a:t>Ensembl and BioMart for gene-centric data on vertebrate genomes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http://www.ensembl.org/</a:t>
            </a:r>
          </a:p>
          <a:p>
            <a:pPr>
              <a:lnSpc>
                <a:spcPct val="90000"/>
              </a:lnSpc>
            </a:pPr>
            <a:r>
              <a:rPr lang="en-US" sz="1800"/>
              <a:t>http://www.ensembl.org/biomart/martview</a:t>
            </a:r>
          </a:p>
          <a:p>
            <a:pPr>
              <a:lnSpc>
                <a:spcPct val="90000"/>
              </a:lnSpc>
            </a:pPr>
            <a:r>
              <a:rPr lang="en-US" sz="1800"/>
              <a:t>Task: Find all the human genes whose product is a channel or pore class transporter.</a:t>
            </a:r>
          </a:p>
        </p:txBody>
      </p:sp>
      <p:pic>
        <p:nvPicPr>
          <p:cNvPr id="117764" name="Picture 4" descr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581400"/>
            <a:ext cx="2428875" cy="27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65" name="Picture 5" descr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5557838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66" name="Picture 6" descr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4092575" cy="25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4F6E-DAD3-1B41-871B-BCAE505C32EF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800"/>
              <a:t>BioMart finds genes in the requested class</a:t>
            </a:r>
          </a:p>
        </p:txBody>
      </p:sp>
      <p:pic>
        <p:nvPicPr>
          <p:cNvPr id="120835" name="Picture 3" descr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742363" cy="49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36" name="Picture 4" descr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95600"/>
            <a:ext cx="4586288" cy="305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533400" y="990600"/>
            <a:ext cx="36367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channel or pore class transporter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CC2B-77D9-BD45-8C55-6B8069028BF2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GENCODE: </a:t>
            </a:r>
            <a:r>
              <a:rPr lang="en-US" dirty="0" err="1" smtClean="0"/>
              <a:t>www.gencodegenes.org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FC11-EF3D-DE47-B4D6-8DA76D438680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Screen Shot 2015-03-01 at 10.12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9144000" cy="262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37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  <a:ln/>
        </p:spPr>
        <p:txBody>
          <a:bodyPr>
            <a:noAutofit/>
          </a:bodyPr>
          <a:lstStyle/>
          <a:p>
            <a:r>
              <a:rPr lang="en-US" sz="3200" dirty="0"/>
              <a:t>3</a:t>
            </a:r>
            <a:r>
              <a:rPr lang="en-US" sz="3200" dirty="0" smtClean="0"/>
              <a:t> approaches </a:t>
            </a:r>
            <a:r>
              <a:rPr lang="en-US" sz="3200" dirty="0"/>
              <a:t>to gene predictions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15963"/>
            <a:ext cx="8229600" cy="518583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Evidence-based</a:t>
            </a:r>
          </a:p>
          <a:p>
            <a:pPr lvl="1"/>
            <a:r>
              <a:rPr lang="en-US" sz="1800" dirty="0" smtClean="0"/>
              <a:t>Transcribed regions</a:t>
            </a:r>
          </a:p>
          <a:p>
            <a:pPr lvl="2"/>
            <a:r>
              <a:rPr lang="en-US" sz="1800" dirty="0" smtClean="0"/>
              <a:t>Align to mRNA sequence from the same species</a:t>
            </a:r>
            <a:endParaRPr lang="en-US" sz="1800" dirty="0"/>
          </a:p>
          <a:p>
            <a:pPr lvl="2"/>
            <a:r>
              <a:rPr lang="en-US" sz="1800" dirty="0" smtClean="0"/>
              <a:t>Align to spliced ESTs from the same species</a:t>
            </a:r>
            <a:endParaRPr lang="en-US" sz="1800" dirty="0"/>
          </a:p>
          <a:p>
            <a:pPr lvl="1"/>
            <a:r>
              <a:rPr lang="en-US" sz="1800" dirty="0"/>
              <a:t>Sequence similarity to previously identified </a:t>
            </a:r>
            <a:r>
              <a:rPr lang="en-US" sz="1800" dirty="0" smtClean="0"/>
              <a:t>proteins (e.g. </a:t>
            </a:r>
            <a:r>
              <a:rPr lang="en-US" sz="1800" dirty="0" err="1" smtClean="0">
                <a:solidFill>
                  <a:srgbClr val="0000FF"/>
                </a:solidFill>
              </a:rPr>
              <a:t>blastx</a:t>
            </a:r>
            <a:r>
              <a:rPr lang="en-US" sz="1800" dirty="0" smtClean="0"/>
              <a:t>), </a:t>
            </a:r>
            <a:r>
              <a:rPr lang="en-US" sz="1800" dirty="0"/>
              <a:t>genes or </a:t>
            </a:r>
            <a:r>
              <a:rPr lang="en-US" sz="1800" dirty="0" smtClean="0"/>
              <a:t>mRNAs from the same or related species</a:t>
            </a:r>
            <a:endParaRPr lang="en-US" sz="1800" dirty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r>
              <a:rPr lang="en-US" sz="2000" b="1" i="1" dirty="0" err="1" smtClean="0"/>
              <a:t>Ab</a:t>
            </a:r>
            <a:r>
              <a:rPr lang="en-US" sz="2000" b="1" i="1" dirty="0" smtClean="0"/>
              <a:t> </a:t>
            </a:r>
            <a:r>
              <a:rPr lang="en-US" sz="2000" b="1" i="1" dirty="0"/>
              <a:t>initio</a:t>
            </a:r>
            <a:r>
              <a:rPr lang="en-US" sz="2000" b="1" dirty="0"/>
              <a:t> recognition of groups of exons</a:t>
            </a:r>
          </a:p>
          <a:p>
            <a:pPr lvl="1"/>
            <a:r>
              <a:rPr lang="en-US" sz="1800" dirty="0" smtClean="0"/>
              <a:t>Markov Models that find likely protein-coding regions in bacterial genomes (Glimmer)</a:t>
            </a:r>
          </a:p>
          <a:p>
            <a:pPr lvl="1"/>
            <a:r>
              <a:rPr lang="en-US" sz="1800" dirty="0" smtClean="0"/>
              <a:t>Hidden </a:t>
            </a:r>
            <a:r>
              <a:rPr lang="en-US" sz="1800" dirty="0"/>
              <a:t>Markov Models that combine statistical information about splice sites, coding bias, patterns in coding sequences, exon and intron </a:t>
            </a:r>
            <a:r>
              <a:rPr lang="en-US" sz="1800" dirty="0" smtClean="0"/>
              <a:t>lengths (</a:t>
            </a:r>
            <a:r>
              <a:rPr lang="en-US" sz="1800" dirty="0" err="1" smtClean="0"/>
              <a:t>Genscan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r>
              <a:rPr lang="en-US" sz="1800" dirty="0"/>
              <a:t>Combine statistical models with interspecies </a:t>
            </a:r>
            <a:r>
              <a:rPr lang="en-US" sz="1800" dirty="0" smtClean="0"/>
              <a:t>alignments (</a:t>
            </a:r>
            <a:r>
              <a:rPr lang="en-US" sz="1800" dirty="0" err="1" smtClean="0"/>
              <a:t>Twinscan</a:t>
            </a:r>
            <a:r>
              <a:rPr lang="en-US" sz="1800" dirty="0"/>
              <a:t>, N-</a:t>
            </a:r>
            <a:r>
              <a:rPr lang="en-US" sz="1800" dirty="0" smtClean="0"/>
              <a:t>SCAN, SGP)</a:t>
            </a:r>
            <a:endParaRPr lang="en-US" sz="1800" dirty="0"/>
          </a:p>
          <a:p>
            <a:r>
              <a:rPr lang="en-US" sz="2000" b="1" dirty="0"/>
              <a:t>Combinations of </a:t>
            </a:r>
            <a:r>
              <a:rPr lang="en-US" sz="2000" b="1" dirty="0" smtClean="0"/>
              <a:t>both</a:t>
            </a:r>
            <a:endParaRPr lang="en-US" sz="2000" b="1" dirty="0"/>
          </a:p>
        </p:txBody>
      </p:sp>
      <p:pic>
        <p:nvPicPr>
          <p:cNvPr id="4" name="Picture 11" descr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6096000" cy="134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BED5-6ED7-D44A-950C-3AAC6131FC12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Pipelines that combine multiple approaches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 annotation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DCC4-44EB-3243-B9E0-B2052AD719C0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22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563563"/>
          </a:xfrm>
          <a:ln/>
        </p:spPr>
        <p:txBody>
          <a:bodyPr>
            <a:normAutofit fontScale="90000"/>
          </a:bodyPr>
          <a:lstStyle/>
          <a:p>
            <a:r>
              <a:rPr lang="en-US" sz="3200" dirty="0" smtClean="0"/>
              <a:t>Datasets </a:t>
            </a:r>
            <a:r>
              <a:rPr lang="en-US" sz="3200" dirty="0"/>
              <a:t>of human genes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382000" cy="5410200"/>
          </a:xfrm>
        </p:spPr>
        <p:txBody>
          <a:bodyPr/>
          <a:lstStyle/>
          <a:p>
            <a:r>
              <a:rPr lang="en-US" sz="2000" dirty="0"/>
              <a:t>UCSC Genes</a:t>
            </a:r>
          </a:p>
          <a:p>
            <a:pPr lvl="1"/>
            <a:r>
              <a:rPr lang="en-US" sz="1800" dirty="0"/>
              <a:t>Combination of RNAs in </a:t>
            </a:r>
            <a:r>
              <a:rPr lang="en-US" sz="1800" dirty="0" err="1"/>
              <a:t>RefSeq</a:t>
            </a:r>
            <a:r>
              <a:rPr lang="en-US" sz="1800" dirty="0"/>
              <a:t> and </a:t>
            </a:r>
            <a:r>
              <a:rPr lang="en-US" sz="1800" dirty="0" err="1"/>
              <a:t>GenBank</a:t>
            </a:r>
            <a:r>
              <a:rPr lang="en-US" sz="1800" dirty="0"/>
              <a:t>, plus protein sequences in </a:t>
            </a:r>
            <a:r>
              <a:rPr lang="en-US" sz="1800" dirty="0" err="1"/>
              <a:t>UniProt</a:t>
            </a:r>
            <a:r>
              <a:rPr lang="en-US" sz="1800" dirty="0"/>
              <a:t>=</a:t>
            </a:r>
            <a:r>
              <a:rPr lang="en-US" sz="1800" dirty="0" err="1"/>
              <a:t>SwissProt+TrEMBL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Require support from at least one </a:t>
            </a:r>
            <a:r>
              <a:rPr lang="en-US" sz="1800" dirty="0" err="1"/>
              <a:t>GenBank</a:t>
            </a:r>
            <a:r>
              <a:rPr lang="en-US" sz="1800" dirty="0"/>
              <a:t> RNA and one additional type of evidence</a:t>
            </a:r>
          </a:p>
          <a:p>
            <a:pPr lvl="1"/>
            <a:r>
              <a:rPr lang="en-US" sz="1800" dirty="0"/>
              <a:t>Has splice variants</a:t>
            </a:r>
          </a:p>
          <a:p>
            <a:pPr lvl="1"/>
            <a:r>
              <a:rPr lang="en-US" sz="1800" dirty="0"/>
              <a:t>Now includes genes that do not code for protein</a:t>
            </a:r>
          </a:p>
          <a:p>
            <a:r>
              <a:rPr lang="en-US" sz="2000" dirty="0" err="1"/>
              <a:t>RefSeq</a:t>
            </a:r>
            <a:r>
              <a:rPr lang="en-US" sz="2000" dirty="0"/>
              <a:t> Genes</a:t>
            </a:r>
          </a:p>
          <a:p>
            <a:pPr lvl="1"/>
            <a:r>
              <a:rPr lang="en-US" sz="1800" dirty="0"/>
              <a:t>Reference sequences of proteins, mRNAs, genes</a:t>
            </a:r>
          </a:p>
          <a:p>
            <a:pPr lvl="1"/>
            <a:r>
              <a:rPr lang="en-US" sz="1800" dirty="0"/>
              <a:t>Curated at NCBI </a:t>
            </a:r>
          </a:p>
          <a:p>
            <a:r>
              <a:rPr lang="en-US" sz="2000" dirty="0" err="1"/>
              <a:t>Ensembl</a:t>
            </a:r>
            <a:r>
              <a:rPr lang="en-US" sz="2000" dirty="0"/>
              <a:t> Genes</a:t>
            </a:r>
          </a:p>
          <a:p>
            <a:r>
              <a:rPr lang="en-US" sz="2000" dirty="0"/>
              <a:t>CCDS = Consensus Coding Sequences</a:t>
            </a:r>
          </a:p>
          <a:p>
            <a:pPr lvl="1"/>
            <a:r>
              <a:rPr lang="en-US" sz="1800" dirty="0"/>
              <a:t>Exact matches among predictions and annotations from four sources: EBI, NCBI, UCSC, </a:t>
            </a:r>
            <a:r>
              <a:rPr lang="en-US" sz="1800" dirty="0" err="1"/>
              <a:t>Wellcome</a:t>
            </a:r>
            <a:r>
              <a:rPr lang="en-US" sz="1800" dirty="0"/>
              <a:t> Trust Sanger Institute</a:t>
            </a:r>
          </a:p>
          <a:p>
            <a:r>
              <a:rPr lang="en-US" sz="2000" dirty="0" smtClean="0"/>
              <a:t>GENCODE: </a:t>
            </a:r>
            <a:r>
              <a:rPr lang="en-US" sz="2000" dirty="0">
                <a:solidFill>
                  <a:srgbClr val="0000FF"/>
                </a:solidFill>
              </a:rPr>
              <a:t>human </a:t>
            </a:r>
            <a:r>
              <a:rPr lang="en-US" sz="2000" dirty="0" err="1">
                <a:solidFill>
                  <a:srgbClr val="0000FF"/>
                </a:solidFill>
              </a:rPr>
              <a:t>curation</a:t>
            </a:r>
            <a:r>
              <a:rPr lang="en-US" sz="2000" dirty="0"/>
              <a:t> of mRNA and EST </a:t>
            </a:r>
            <a:r>
              <a:rPr lang="en-US" sz="2000" dirty="0" smtClean="0"/>
              <a:t>data combined with automated annotation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B500-0C4A-4543-BBE0-264C0DDCA49F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609600"/>
          </a:xfrm>
          <a:ln/>
        </p:spPr>
        <p:txBody>
          <a:bodyPr>
            <a:normAutofit/>
          </a:bodyPr>
          <a:lstStyle/>
          <a:p>
            <a:r>
              <a:rPr lang="en-US" sz="2800" dirty="0" err="1"/>
              <a:t>Ensembl</a:t>
            </a:r>
            <a:r>
              <a:rPr lang="en-US" sz="2800" dirty="0"/>
              <a:t> protein-coding gene prediction pipeline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185834"/>
          </a:xfrm>
        </p:spPr>
        <p:txBody>
          <a:bodyPr>
            <a:noAutofit/>
          </a:bodyPr>
          <a:lstStyle/>
          <a:p>
            <a:r>
              <a:rPr lang="en-US" sz="2000" dirty="0"/>
              <a:t>Known, species-specific proteins and </a:t>
            </a:r>
            <a:r>
              <a:rPr lang="en-US" sz="2000" dirty="0" err="1"/>
              <a:t>cDNAs</a:t>
            </a:r>
            <a:r>
              <a:rPr lang="en-US" sz="2000" dirty="0"/>
              <a:t> are mapped to the genome to create transcript models</a:t>
            </a:r>
          </a:p>
          <a:p>
            <a:r>
              <a:rPr lang="en-US" sz="2000" dirty="0"/>
              <a:t>Proteins from other species are then placed on the genome for another set of transcript models</a:t>
            </a:r>
          </a:p>
          <a:p>
            <a:r>
              <a:rPr lang="en-US" sz="2000" dirty="0"/>
              <a:t>Protein- and cDNA-based transcripts are combined to identify both </a:t>
            </a:r>
            <a:r>
              <a:rPr lang="en-US" sz="2000" dirty="0" err="1"/>
              <a:t>untranslated</a:t>
            </a:r>
            <a:r>
              <a:rPr lang="en-US" sz="2000" dirty="0"/>
              <a:t> regions (UTRs) and protein-coding regions.</a:t>
            </a:r>
          </a:p>
          <a:p>
            <a:r>
              <a:rPr lang="en-US" sz="2000" dirty="0"/>
              <a:t>Redundant transcripts are eliminated and gene models are created</a:t>
            </a:r>
          </a:p>
          <a:p>
            <a:r>
              <a:rPr lang="en-US" sz="2000" i="1" dirty="0" err="1"/>
              <a:t>Ab</a:t>
            </a:r>
            <a:r>
              <a:rPr lang="en-US" sz="2000" i="1" dirty="0"/>
              <a:t> initio</a:t>
            </a:r>
            <a:r>
              <a:rPr lang="en-US" sz="2000" dirty="0"/>
              <a:t> predictions from </a:t>
            </a:r>
            <a:r>
              <a:rPr lang="en-US" sz="2000" dirty="0" err="1"/>
              <a:t>Genscan</a:t>
            </a:r>
            <a:r>
              <a:rPr lang="en-US" sz="2000" dirty="0"/>
              <a:t> that are ALSO supported by ESTs are considered </a:t>
            </a:r>
          </a:p>
          <a:p>
            <a:pPr lvl="1"/>
            <a:r>
              <a:rPr lang="en-US" sz="1800" dirty="0"/>
              <a:t>Get only a small number of novel predictions for human and mouse, but is still useful for other genomes</a:t>
            </a:r>
          </a:p>
          <a:p>
            <a:r>
              <a:rPr lang="en-US" sz="1800" dirty="0"/>
              <a:t>From Curwen et al 2004, Genome Research 14:942-950.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The </a:t>
            </a:r>
            <a:r>
              <a:rPr lang="en-US" sz="1800" dirty="0" err="1"/>
              <a:t>Ensembl</a:t>
            </a:r>
            <a:r>
              <a:rPr lang="en-US" sz="1800" dirty="0"/>
              <a:t> Automatic Gene Annotation System</a:t>
            </a:r>
            <a:r>
              <a:rPr lang="ja-JP" altLang="en-US" sz="1800" dirty="0">
                <a:latin typeface="Arial"/>
              </a:rPr>
              <a:t>”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1926-E5AA-2F46-AD4C-D7E871C25711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2590800" cy="914400"/>
          </a:xfrm>
          <a:ln/>
        </p:spPr>
        <p:txBody>
          <a:bodyPr>
            <a:normAutofit/>
          </a:bodyPr>
          <a:lstStyle/>
          <a:p>
            <a:r>
              <a:rPr lang="en-US" sz="2400" dirty="0" err="1"/>
              <a:t>Ensembl</a:t>
            </a:r>
            <a:r>
              <a:rPr lang="en-US" sz="2400" dirty="0"/>
              <a:t> gene build, circa 2004</a:t>
            </a:r>
          </a:p>
        </p:txBody>
      </p:sp>
      <p:pic>
        <p:nvPicPr>
          <p:cNvPr id="161795" name="Picture 3" descr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263525"/>
            <a:ext cx="4886325" cy="651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796" name="Picture 4" descr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14800"/>
            <a:ext cx="484187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136525" y="6137275"/>
            <a:ext cx="3598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Curwen et al 2004, Genome Research 14:942-950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9400" y="1066800"/>
            <a:ext cx="1157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Same species</a:t>
            </a: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2133600"/>
            <a:ext cx="11810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Other species</a:t>
            </a:r>
            <a:endParaRPr lang="en-US" sz="1400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BA30-D636-D141-A6D5-00F65471F7CF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9763"/>
          </a:xfrm>
        </p:spPr>
        <p:txBody>
          <a:bodyPr>
            <a:noAutofit/>
          </a:bodyPr>
          <a:lstStyle/>
          <a:p>
            <a:r>
              <a:rPr lang="en-US" sz="2800" dirty="0" smtClean="0"/>
              <a:t>GENCODE combines automated and manual </a:t>
            </a:r>
            <a:r>
              <a:rPr lang="en-US" sz="2800" dirty="0" err="1" smtClean="0"/>
              <a:t>curation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691E-9DF2-164C-B4EA-79A0EE84CE97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Screen Shot 2015-03-01 at 10.08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43000"/>
            <a:ext cx="6692900" cy="3479800"/>
          </a:xfrm>
          <a:prstGeom prst="rect">
            <a:avLst/>
          </a:prstGeom>
        </p:spPr>
      </p:pic>
      <p:pic>
        <p:nvPicPr>
          <p:cNvPr id="8" name="Picture 7" descr="Screen Shot 2015-03-01 at 10.08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343400"/>
            <a:ext cx="4572000" cy="16741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6324600"/>
            <a:ext cx="3749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Harrow et al. (2012) Genome Res. </a:t>
            </a:r>
            <a:r>
              <a:rPr lang="en-US" sz="1400" i="1" dirty="0" smtClean="0">
                <a:latin typeface="+mn-lt"/>
              </a:rPr>
              <a:t>22</a:t>
            </a:r>
            <a:r>
              <a:rPr lang="en-US" sz="1400" dirty="0" smtClean="0">
                <a:latin typeface="+mn-lt"/>
              </a:rPr>
              <a:t>: 1760-1774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691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8229600" cy="5572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Statistics on GENCODE 21 human gene build (2014) 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4155-5172-D343-A92D-BA1C357D0A59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Screen Shot 2015-03-01 at 10.13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56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2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  <a:ln/>
        </p:spPr>
        <p:txBody>
          <a:bodyPr/>
          <a:lstStyle/>
          <a:p>
            <a:r>
              <a:rPr lang="en-US" sz="3200"/>
              <a:t>Alternative splicing is common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r>
              <a:rPr lang="en-US" sz="2400"/>
              <a:t>Human Genome paper 2001 (Lander et al) </a:t>
            </a:r>
          </a:p>
          <a:p>
            <a:pPr lvl="1"/>
            <a:r>
              <a:rPr lang="en-US" sz="2000"/>
              <a:t>Previous lower estimate: alternative splicing in 35% of human genes (papers from 1999-2000)</a:t>
            </a:r>
          </a:p>
          <a:p>
            <a:pPr lvl="1"/>
            <a:r>
              <a:rPr lang="en-US" sz="2000"/>
              <a:t>Chromosome 22</a:t>
            </a:r>
          </a:p>
          <a:p>
            <a:pPr lvl="2"/>
            <a:r>
              <a:rPr lang="en-US" sz="1800"/>
              <a:t>642 transcripts cover 245 genes, 2.6 txpts/gene</a:t>
            </a:r>
          </a:p>
          <a:p>
            <a:pPr lvl="2"/>
            <a:r>
              <a:rPr lang="en-US" sz="1800"/>
              <a:t>2 or more transcripts for 145 (59%) genes</a:t>
            </a:r>
          </a:p>
          <a:p>
            <a:pPr lvl="1"/>
            <a:r>
              <a:rPr lang="en-US" sz="2000"/>
              <a:t>Chromosome 19</a:t>
            </a:r>
          </a:p>
          <a:p>
            <a:pPr lvl="2"/>
            <a:r>
              <a:rPr lang="en-US" sz="1800"/>
              <a:t>1859 transcripts cover 544 genes, 3.2 txpts/gene</a:t>
            </a:r>
          </a:p>
          <a:p>
            <a:r>
              <a:rPr lang="en-US" sz="2400"/>
              <a:t>Human 2004</a:t>
            </a:r>
          </a:p>
          <a:p>
            <a:pPr lvl="1"/>
            <a:r>
              <a:rPr lang="en-US" sz="2000"/>
              <a:t>1.54 transcripts per locus</a:t>
            </a:r>
          </a:p>
          <a:p>
            <a:r>
              <a:rPr lang="en-US" sz="2400"/>
              <a:t>ENCODE project 2007</a:t>
            </a:r>
          </a:p>
          <a:p>
            <a:pPr lvl="1"/>
            <a:r>
              <a:rPr lang="en-US" sz="2000" b="1">
                <a:solidFill>
                  <a:srgbClr val="FF0000"/>
                </a:solidFill>
              </a:rPr>
              <a:t>5.4 transcripts per locus</a:t>
            </a:r>
            <a:endParaRPr lang="en-US" sz="2000"/>
          </a:p>
          <a:p>
            <a:r>
              <a:rPr lang="en-US" sz="2400"/>
              <a:t>Compare to worm: alternative splicing in 22% of genes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37BC-0ADB-D746-9234-383B6CA210D5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ossTheme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RossThemeBlue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RossThemeBlue.thmx</Template>
  <TotalTime>2445</TotalTime>
  <Words>613</Words>
  <Application>Microsoft Macintosh PowerPoint</Application>
  <PresentationFormat>On-screen Show (4:3)</PresentationFormat>
  <Paragraphs>103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RossThemeBlue</vt:lpstr>
      <vt:lpstr>1_RossThemeBlue</vt:lpstr>
      <vt:lpstr>1_Custom Design</vt:lpstr>
      <vt:lpstr>2_Custom Design</vt:lpstr>
      <vt:lpstr>Gene annotation: Combined pipelines</vt:lpstr>
      <vt:lpstr>3 approaches to gene predictions</vt:lpstr>
      <vt:lpstr>Pipelines that combine multiple approaches</vt:lpstr>
      <vt:lpstr>Datasets of human genes</vt:lpstr>
      <vt:lpstr>Ensembl protein-coding gene prediction pipeline</vt:lpstr>
      <vt:lpstr>Ensembl gene build, circa 2004</vt:lpstr>
      <vt:lpstr>GENCODE combines automated and manual curation</vt:lpstr>
      <vt:lpstr>Statistics on GENCODE 21 human gene build (2014) </vt:lpstr>
      <vt:lpstr>Alternative splicing is common </vt:lpstr>
      <vt:lpstr>Improvements in GENCODE annotation</vt:lpstr>
      <vt:lpstr>Ensembl and BioMart for gene-centric data on vertebrate genomes</vt:lpstr>
      <vt:lpstr>BioMart finds genes in the requested class</vt:lpstr>
      <vt:lpstr>GENCODE: www.gencodegenes.org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genomics of non-coding DNA </dc:title>
  <dc:creator>Ross Hardison</dc:creator>
  <cp:lastModifiedBy>Ross Hardison</cp:lastModifiedBy>
  <cp:revision>193</cp:revision>
  <dcterms:created xsi:type="dcterms:W3CDTF">2001-11-16T13:38:57Z</dcterms:created>
  <dcterms:modified xsi:type="dcterms:W3CDTF">2015-03-02T05:55:47Z</dcterms:modified>
</cp:coreProperties>
</file>