
<file path=[Content_Types].xml><?xml version="1.0" encoding="utf-8"?>
<Types xmlns="http://schemas.openxmlformats.org/package/2006/content-types">
  <Default Extension="xml" ContentType="application/xml"/>
  <Default Extension="doc" ContentType="application/msword"/>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11.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12.xml" ContentType="application/vnd.openxmlformats-officedocument.presentationml.notesSlide+xml"/>
  <Override PartName="/ppt/embeddings/oleObject6.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74" r:id="rId2"/>
    <p:sldMasterId id="2147483686" r:id="rId3"/>
    <p:sldMasterId id="2147483698" r:id="rId4"/>
  </p:sldMasterIdLst>
  <p:notesMasterIdLst>
    <p:notesMasterId r:id="rId37"/>
  </p:notesMasterIdLst>
  <p:handoutMasterIdLst>
    <p:handoutMasterId r:id="rId38"/>
  </p:handoutMasterIdLst>
  <p:sldIdLst>
    <p:sldId id="256" r:id="rId5"/>
    <p:sldId id="367" r:id="rId6"/>
    <p:sldId id="354" r:id="rId7"/>
    <p:sldId id="365" r:id="rId8"/>
    <p:sldId id="366" r:id="rId9"/>
    <p:sldId id="363" r:id="rId10"/>
    <p:sldId id="364" r:id="rId11"/>
    <p:sldId id="355" r:id="rId12"/>
    <p:sldId id="332" r:id="rId13"/>
    <p:sldId id="333" r:id="rId14"/>
    <p:sldId id="334" r:id="rId15"/>
    <p:sldId id="335" r:id="rId16"/>
    <p:sldId id="336" r:id="rId17"/>
    <p:sldId id="356" r:id="rId18"/>
    <p:sldId id="357" r:id="rId19"/>
    <p:sldId id="358" r:id="rId20"/>
    <p:sldId id="337" r:id="rId21"/>
    <p:sldId id="338" r:id="rId22"/>
    <p:sldId id="339" r:id="rId23"/>
    <p:sldId id="359" r:id="rId24"/>
    <p:sldId id="340" r:id="rId25"/>
    <p:sldId id="341" r:id="rId26"/>
    <p:sldId id="342" r:id="rId27"/>
    <p:sldId id="343" r:id="rId28"/>
    <p:sldId id="344" r:id="rId29"/>
    <p:sldId id="345" r:id="rId30"/>
    <p:sldId id="346" r:id="rId31"/>
    <p:sldId id="347" r:id="rId32"/>
    <p:sldId id="348" r:id="rId33"/>
    <p:sldId id="349" r:id="rId34"/>
    <p:sldId id="350" r:id="rId35"/>
    <p:sldId id="362" r:id="rId36"/>
  </p:sldIdLst>
  <p:sldSz cx="9144000" cy="6858000" type="screen4x3"/>
  <p:notesSz cx="6858000" cy="9144000"/>
  <p:defaultTextStyle>
    <a:defPPr>
      <a:defRPr lang="en-US"/>
    </a:defPPr>
    <a:lvl1pPr algn="l" rtl="0" eaLnBrk="0" fontAlgn="base" hangingPunct="0">
      <a:spcBef>
        <a:spcPct val="0"/>
      </a:spcBef>
      <a:spcAft>
        <a:spcPct val="0"/>
      </a:spcAft>
      <a:defRPr sz="2200" kern="1200">
        <a:solidFill>
          <a:schemeClr val="tx1"/>
        </a:solidFill>
        <a:latin typeface="Helvetica" charset="0"/>
        <a:ea typeface="ＭＳ Ｐゴシック" charset="0"/>
        <a:cs typeface="+mn-cs"/>
      </a:defRPr>
    </a:lvl1pPr>
    <a:lvl2pPr marL="457200" algn="l" rtl="0" eaLnBrk="0" fontAlgn="base" hangingPunct="0">
      <a:spcBef>
        <a:spcPct val="0"/>
      </a:spcBef>
      <a:spcAft>
        <a:spcPct val="0"/>
      </a:spcAft>
      <a:defRPr sz="2200" kern="1200">
        <a:solidFill>
          <a:schemeClr val="tx1"/>
        </a:solidFill>
        <a:latin typeface="Helvetica" charset="0"/>
        <a:ea typeface="ＭＳ Ｐゴシック" charset="0"/>
        <a:cs typeface="+mn-cs"/>
      </a:defRPr>
    </a:lvl2pPr>
    <a:lvl3pPr marL="914400" algn="l" rtl="0" eaLnBrk="0" fontAlgn="base" hangingPunct="0">
      <a:spcBef>
        <a:spcPct val="0"/>
      </a:spcBef>
      <a:spcAft>
        <a:spcPct val="0"/>
      </a:spcAft>
      <a:defRPr sz="2200" kern="1200">
        <a:solidFill>
          <a:schemeClr val="tx1"/>
        </a:solidFill>
        <a:latin typeface="Helvetica" charset="0"/>
        <a:ea typeface="ＭＳ Ｐゴシック" charset="0"/>
        <a:cs typeface="+mn-cs"/>
      </a:defRPr>
    </a:lvl3pPr>
    <a:lvl4pPr marL="1371600" algn="l" rtl="0" eaLnBrk="0" fontAlgn="base" hangingPunct="0">
      <a:spcBef>
        <a:spcPct val="0"/>
      </a:spcBef>
      <a:spcAft>
        <a:spcPct val="0"/>
      </a:spcAft>
      <a:defRPr sz="2200" kern="1200">
        <a:solidFill>
          <a:schemeClr val="tx1"/>
        </a:solidFill>
        <a:latin typeface="Helvetica" charset="0"/>
        <a:ea typeface="ＭＳ Ｐゴシック" charset="0"/>
        <a:cs typeface="+mn-cs"/>
      </a:defRPr>
    </a:lvl4pPr>
    <a:lvl5pPr marL="1828800" algn="l" rtl="0" eaLnBrk="0" fontAlgn="base" hangingPunct="0">
      <a:spcBef>
        <a:spcPct val="0"/>
      </a:spcBef>
      <a:spcAft>
        <a:spcPct val="0"/>
      </a:spcAft>
      <a:defRPr sz="2200" kern="1200">
        <a:solidFill>
          <a:schemeClr val="tx1"/>
        </a:solidFill>
        <a:latin typeface="Helvetica" charset="0"/>
        <a:ea typeface="ＭＳ Ｐゴシック" charset="0"/>
        <a:cs typeface="+mn-cs"/>
      </a:defRPr>
    </a:lvl5pPr>
    <a:lvl6pPr marL="2286000" algn="l" defTabSz="457200" rtl="0" eaLnBrk="1" latinLnBrk="0" hangingPunct="1">
      <a:defRPr sz="2200" kern="1200">
        <a:solidFill>
          <a:schemeClr val="tx1"/>
        </a:solidFill>
        <a:latin typeface="Helvetica" charset="0"/>
        <a:ea typeface="ＭＳ Ｐゴシック" charset="0"/>
        <a:cs typeface="+mn-cs"/>
      </a:defRPr>
    </a:lvl6pPr>
    <a:lvl7pPr marL="2743200" algn="l" defTabSz="457200" rtl="0" eaLnBrk="1" latinLnBrk="0" hangingPunct="1">
      <a:defRPr sz="2200" kern="1200">
        <a:solidFill>
          <a:schemeClr val="tx1"/>
        </a:solidFill>
        <a:latin typeface="Helvetica" charset="0"/>
        <a:ea typeface="ＭＳ Ｐゴシック" charset="0"/>
        <a:cs typeface="+mn-cs"/>
      </a:defRPr>
    </a:lvl7pPr>
    <a:lvl8pPr marL="3200400" algn="l" defTabSz="457200" rtl="0" eaLnBrk="1" latinLnBrk="0" hangingPunct="1">
      <a:defRPr sz="2200" kern="1200">
        <a:solidFill>
          <a:schemeClr val="tx1"/>
        </a:solidFill>
        <a:latin typeface="Helvetica" charset="0"/>
        <a:ea typeface="ＭＳ Ｐゴシック" charset="0"/>
        <a:cs typeface="+mn-cs"/>
      </a:defRPr>
    </a:lvl8pPr>
    <a:lvl9pPr marL="3657600" algn="l" defTabSz="457200" rtl="0" eaLnBrk="1" latinLnBrk="0" hangingPunct="1">
      <a:defRPr sz="2200" kern="1200">
        <a:solidFill>
          <a:schemeClr val="tx1"/>
        </a:solidFill>
        <a:latin typeface="Helvetica"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4FF"/>
    <a:srgbClr val="FF0000"/>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356" autoAdjust="0"/>
    <p:restoredTop sz="99548" autoAdjust="0"/>
  </p:normalViewPr>
  <p:slideViewPr>
    <p:cSldViewPr>
      <p:cViewPr>
        <p:scale>
          <a:sx n="125" d="100"/>
          <a:sy n="125" d="100"/>
        </p:scale>
        <p:origin x="-640" y="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85A52B-037A-974A-9E96-117E4EDB1CF5}" type="datetimeFigureOut">
              <a:rPr lang="en-US" smtClean="0"/>
              <a:t>3/1/15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0EE89C-7358-564C-8FEF-2054FA0162DE}" type="slidenum">
              <a:rPr lang="en-US" smtClean="0"/>
              <a:t>‹#›</a:t>
            </a:fld>
            <a:endParaRPr lang="en-US"/>
          </a:p>
        </p:txBody>
      </p:sp>
    </p:spTree>
    <p:extLst>
      <p:ext uri="{BB962C8B-B14F-4D97-AF65-F5344CB8AC3E}">
        <p14:creationId xmlns:p14="http://schemas.microsoft.com/office/powerpoint/2010/main" val="34264098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87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8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87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87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87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079FA5E5-45C2-7E4A-9C94-01726A7CBD48}" type="slidenum">
              <a:rPr lang="en-US"/>
              <a:pPr/>
              <a:t>‹#›</a:t>
            </a:fld>
            <a:endParaRPr lang="en-US"/>
          </a:p>
        </p:txBody>
      </p:sp>
    </p:spTree>
    <p:extLst>
      <p:ext uri="{BB962C8B-B14F-4D97-AF65-F5344CB8AC3E}">
        <p14:creationId xmlns:p14="http://schemas.microsoft.com/office/powerpoint/2010/main" val="11243308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EF7BA-219F-8442-A825-A4C7F0AF00A7}" type="slidenum">
              <a:rPr lang="en-US"/>
              <a:pPr/>
              <a:t>1</a:t>
            </a:fld>
            <a:endParaRPr lang="en-US"/>
          </a:p>
        </p:txBody>
      </p:sp>
      <p:sp>
        <p:nvSpPr>
          <p:cNvPr id="12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91AAC-B883-3A40-8E8A-EEB4C121630A}" type="slidenum">
              <a:rPr lang="en-US"/>
              <a:pPr/>
              <a:t>14</a:t>
            </a:fld>
            <a:endParaRPr lang="en-US"/>
          </a:p>
        </p:txBody>
      </p:sp>
      <p:sp>
        <p:nvSpPr>
          <p:cNvPr id="25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0C928-C53C-2042-9325-8E784C1A16B6}" type="slidenum">
              <a:rPr lang="en-US"/>
              <a:pPr/>
              <a:t>15</a:t>
            </a:fld>
            <a:endParaRPr lang="en-US"/>
          </a:p>
        </p:txBody>
      </p:sp>
      <p:sp>
        <p:nvSpPr>
          <p:cNvPr id="25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4FC19-8476-B94F-83BF-F804A836890C}" type="slidenum">
              <a:rPr lang="en-US"/>
              <a:pPr/>
              <a:t>16</a:t>
            </a:fld>
            <a:endParaRPr lang="en-US"/>
          </a:p>
        </p:txBody>
      </p:sp>
      <p:sp>
        <p:nvSpPr>
          <p:cNvPr id="25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6D67C-04B2-5042-87F9-5A579CB7D8F4}" type="slidenum">
              <a:rPr lang="en-US"/>
              <a:pPr/>
              <a:t>17</a:t>
            </a:fld>
            <a:endParaRPr lang="en-US"/>
          </a:p>
        </p:txBody>
      </p:sp>
      <p:sp>
        <p:nvSpPr>
          <p:cNvPr id="25805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805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CF3D1-ED10-6342-B6C3-DB0E80EB7D7C}" type="slidenum">
              <a:rPr lang="en-US"/>
              <a:pPr/>
              <a:t>18</a:t>
            </a:fld>
            <a:endParaRPr lang="en-US"/>
          </a:p>
        </p:txBody>
      </p:sp>
      <p:sp>
        <p:nvSpPr>
          <p:cNvPr id="259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C5F1F-E70E-ED4D-BA86-85CEC7DE9140}" type="slidenum">
              <a:rPr lang="en-US"/>
              <a:pPr/>
              <a:t>19</a:t>
            </a:fld>
            <a:endParaRPr lang="en-US"/>
          </a:p>
        </p:txBody>
      </p:sp>
      <p:sp>
        <p:nvSpPr>
          <p:cNvPr id="260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550C2-7839-614A-8FA7-A47B61C03C80}" type="slidenum">
              <a:rPr lang="en-US"/>
              <a:pPr/>
              <a:t>20</a:t>
            </a:fld>
            <a:endParaRPr lang="en-US"/>
          </a:p>
        </p:txBody>
      </p:sp>
      <p:sp>
        <p:nvSpPr>
          <p:cNvPr id="125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sz="2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AB0E0-1D04-D244-BCBF-47C53A4B02E9}" type="slidenum">
              <a:rPr lang="en-US"/>
              <a:pPr/>
              <a:t>21</a:t>
            </a:fld>
            <a:endParaRPr lang="en-US"/>
          </a:p>
        </p:txBody>
      </p:sp>
      <p:sp>
        <p:nvSpPr>
          <p:cNvPr id="26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E2099-0B10-B747-8CAA-E8A9146968AC}" type="slidenum">
              <a:rPr lang="en-US"/>
              <a:pPr/>
              <a:t>22</a:t>
            </a:fld>
            <a:endParaRPr lang="en-US"/>
          </a:p>
        </p:txBody>
      </p:sp>
      <p:sp>
        <p:nvSpPr>
          <p:cNvPr id="2150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8AEBD-80ED-824A-8B2A-02A7B5D2E5E6}" type="slidenum">
              <a:rPr lang="en-US"/>
              <a:pPr/>
              <a:t>23</a:t>
            </a:fld>
            <a:endParaRPr lang="en-US"/>
          </a:p>
        </p:txBody>
      </p:sp>
      <p:sp>
        <p:nvSpPr>
          <p:cNvPr id="262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4FCFD-0FF0-984F-985B-193ED05C307E}" type="slidenum">
              <a:rPr lang="en-US"/>
              <a:pPr/>
              <a:t>2</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578E6-6728-FB4B-8E84-835ECA65411B}" type="slidenum">
              <a:rPr lang="en-US"/>
              <a:pPr/>
              <a:t>24</a:t>
            </a:fld>
            <a:endParaRPr lang="en-US"/>
          </a:p>
        </p:txBody>
      </p:sp>
      <p:sp>
        <p:nvSpPr>
          <p:cNvPr id="263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61866-4845-AB42-A1DC-76172FA9D296}" type="slidenum">
              <a:rPr lang="en-US"/>
              <a:pPr/>
              <a:t>25</a:t>
            </a:fld>
            <a:endParaRPr lang="en-US"/>
          </a:p>
        </p:txBody>
      </p:sp>
      <p:sp>
        <p:nvSpPr>
          <p:cNvPr id="26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C2A5E-56AF-3B44-856F-CEC3BBEE2BC7}" type="slidenum">
              <a:rPr lang="en-US"/>
              <a:pPr/>
              <a:t>26</a:t>
            </a:fld>
            <a:endParaRPr lang="en-US"/>
          </a:p>
        </p:txBody>
      </p:sp>
      <p:sp>
        <p:nvSpPr>
          <p:cNvPr id="26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DACDB-8787-BE4E-A22B-FB814F772739}" type="slidenum">
              <a:rPr lang="en-US"/>
              <a:pPr/>
              <a:t>27</a:t>
            </a:fld>
            <a:endParaRPr lang="en-US"/>
          </a:p>
        </p:txBody>
      </p:sp>
      <p:sp>
        <p:nvSpPr>
          <p:cNvPr id="266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C39C5-BD40-9F44-9100-6E54DF21E026}" type="slidenum">
              <a:rPr lang="en-US"/>
              <a:pPr/>
              <a:t>28</a:t>
            </a:fld>
            <a:endParaRPr lang="en-US"/>
          </a:p>
        </p:txBody>
      </p:sp>
      <p:sp>
        <p:nvSpPr>
          <p:cNvPr id="26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03549-DC1B-8A43-9F28-FA71B4E9899F}" type="slidenum">
              <a:rPr lang="en-US"/>
              <a:pPr/>
              <a:t>29</a:t>
            </a:fld>
            <a:endParaRPr lang="en-US"/>
          </a:p>
        </p:txBody>
      </p:sp>
      <p:sp>
        <p:nvSpPr>
          <p:cNvPr id="268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EA74F-0D3A-2948-BD84-8CB9A0C31132}" type="slidenum">
              <a:rPr lang="en-US"/>
              <a:pPr/>
              <a:t>30</a:t>
            </a:fld>
            <a:endParaRPr lang="en-US"/>
          </a:p>
        </p:txBody>
      </p:sp>
      <p:sp>
        <p:nvSpPr>
          <p:cNvPr id="269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E3A5E-50A8-4E41-96AD-0C3B8A30D2C7}" type="slidenum">
              <a:rPr lang="en-US"/>
              <a:pPr/>
              <a:t>31</a:t>
            </a:fld>
            <a:endParaRPr lang="en-US"/>
          </a:p>
        </p:txBody>
      </p:sp>
      <p:sp>
        <p:nvSpPr>
          <p:cNvPr id="27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0D17A-15AF-2C4A-AB82-BDB2EF16641E}" type="slidenum">
              <a:rPr lang="en-US"/>
              <a:pPr/>
              <a:t>6</a:t>
            </a:fld>
            <a:endParaRPr lang="en-US"/>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39BCC-6FE0-594B-85F1-48BFB67F0878}" type="slidenum">
              <a:rPr lang="en-US"/>
              <a:pPr/>
              <a:t>7</a:t>
            </a:fld>
            <a:endParaRPr lang="en-US"/>
          </a:p>
        </p:txBody>
      </p:sp>
      <p:sp>
        <p:nvSpPr>
          <p:cNvPr id="119810"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981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sz="2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661B12-6A27-3845-AEC2-DC2F6561A1A2}" type="slidenum">
              <a:rPr lang="en-US"/>
              <a:pPr/>
              <a:t>9</a:t>
            </a:fld>
            <a:endParaRPr lang="en-US"/>
          </a:p>
        </p:txBody>
      </p:sp>
      <p:sp>
        <p:nvSpPr>
          <p:cNvPr id="25190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190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AC2EB-AF00-664A-BAA2-8251439BC7DC}" type="slidenum">
              <a:rPr lang="en-US"/>
              <a:pPr/>
              <a:t>10</a:t>
            </a:fld>
            <a:endParaRPr lang="en-US"/>
          </a:p>
        </p:txBody>
      </p:sp>
      <p:sp>
        <p:nvSpPr>
          <p:cNvPr id="1863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63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FD196B-6F0C-7948-BF55-83A3C92207ED}" type="slidenum">
              <a:rPr lang="en-US"/>
              <a:pPr/>
              <a:t>11</a:t>
            </a:fld>
            <a:endParaRPr lang="en-US"/>
          </a:p>
        </p:txBody>
      </p:sp>
      <p:sp>
        <p:nvSpPr>
          <p:cNvPr id="25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FA863-12A4-464C-8849-CF0DE5A02DE9}" type="slidenum">
              <a:rPr lang="en-US"/>
              <a:pPr/>
              <a:t>12</a:t>
            </a:fld>
            <a:endParaRPr lang="en-US"/>
          </a:p>
        </p:txBody>
      </p:sp>
      <p:sp>
        <p:nvSpPr>
          <p:cNvPr id="253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AD431-B310-0B45-8C89-D7749724368C}" type="slidenum">
              <a:rPr lang="en-US"/>
              <a:pPr/>
              <a:t>13</a:t>
            </a:fld>
            <a:endParaRPr lang="en-US"/>
          </a:p>
        </p:txBody>
      </p:sp>
      <p:sp>
        <p:nvSpPr>
          <p:cNvPr id="192514" name="Rectangle 2"/>
          <p:cNvSpPr>
            <a:spLocks noGrp="1" noRot="1" noChangeAspect="1" noChangeArrowheads="1" noTextEdit="1"/>
          </p:cNvSpPr>
          <p:nvPr>
            <p:ph type="sldImg"/>
          </p:nvPr>
        </p:nvSpPr>
        <p:spPr bwMode="auto">
          <a:xfrm>
            <a:off x="1579563" y="896938"/>
            <a:ext cx="3892550" cy="29194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192515" name="Text Box 3"/>
          <p:cNvSpPr txBox="1">
            <a:spLocks noGrp="1" noChangeArrowheads="1"/>
          </p:cNvSpPr>
          <p:nvPr>
            <p:ph type="body" idx="1"/>
          </p:nvPr>
        </p:nvSpPr>
        <p:spPr bwMode="auto">
          <a:xfrm>
            <a:off x="1060450" y="4098925"/>
            <a:ext cx="4935538" cy="3240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D983B1-9E39-5549-85B9-F1AC71478BA7}"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1A90BA-9E1C-7D40-89B8-8B802B7B51B3}"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BDE3-F2F6-9B43-BB01-0D9C4239E684}"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F8719-DCD6-B746-AD32-621FC6845D68}"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25008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EF0FE-E3E0-6842-9C15-9A582AA5E13F}"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92223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7BCFEC-89B3-5249-A0A7-D83D03B9FCDF}"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00081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EA641-8130-F748-A894-C659870A555F}" type="datetime1">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737785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627337-69D5-BE44-B7DF-A89544C228EB}" type="datetime1">
              <a:rPr lang="en-US" smtClean="0"/>
              <a:t>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09288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846B5-A35B-384D-B39E-FCC682BA1EDE}" type="datetime1">
              <a:rPr lang="en-US" smtClean="0"/>
              <a:t>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6677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39078-B6EE-B24A-BF32-0C7C788B1924}" type="datetime1">
              <a:rPr lang="en-US" smtClean="0"/>
              <a:t>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4077014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68C83-4F47-2E4D-88CA-03286B5CC6E5}" type="datetime1">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75831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C5A8B-F8B1-C14F-A879-78522C342316}"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843CA-4445-7A4A-A94B-53239DDEEB59}" type="datetime1">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106690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96B36A-A56C-264C-9D03-8539CFFFF27E}"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663738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8D9DB-952C-A142-A856-3D0B819D8A01}"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530727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227A35-3F85-DC45-B387-186831503E03}"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F9617-1DD9-D145-94A9-1177168B7A11}"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24D115-4EA2-0449-AEA6-1D5E0D3F5C38}"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BB05B8-2D68-DF47-822D-40A89D3D63DC}" type="datetime1">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CAB7FB-EFF9-E44E-AF6F-43B8EB969971}" type="datetime1">
              <a:rPr lang="en-US" smtClean="0"/>
              <a:t>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2BAD57-95AA-C841-9C34-478C301CD4DF}" type="datetime1">
              <a:rPr lang="en-US" smtClean="0"/>
              <a:t>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FCB7C-7A70-C745-8C39-4929BE4291B3}" type="datetime1">
              <a:rPr lang="en-US" smtClean="0"/>
              <a:t>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AB661-5782-E049-9241-79399F0AFB2E}"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0BA1CC-7C59-BB4F-9924-44C206730AB2}" type="datetime1">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F3C5A-43F1-664E-8401-827C75154FFC}" type="datetime1">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E3109-82ED-6E41-B7A0-D7015A08CA63}"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9C4DB-AD1E-834B-8BFF-D48DAE81E43E}"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C7452B-B434-9E42-A078-4CE1BEB4EA60}"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C971E-FA67-6948-96F1-2BE5AF64C105}"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7B706-9672-DE43-AE15-1EDB69CD7AB9}"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0FE53E-822C-9942-9249-AAEFC856E219}" type="datetime1">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2E167F-787A-1F4F-846D-A0196AF094E1}" type="datetime1">
              <a:rPr lang="en-US" smtClean="0"/>
              <a:t>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5DCBBB-16D3-5745-B522-25797E616189}" type="datetime1">
              <a:rPr lang="en-US" smtClean="0"/>
              <a:t>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85D65A-2FD3-144E-88E6-D00E35545558}" type="datetime1">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E1AC2-9EAA-E741-AF50-E39C3AF99571}" type="datetime1">
              <a:rPr lang="en-US" smtClean="0"/>
              <a:t>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FF0D1-B0EC-5346-8E56-DD2CC993A6A0}" type="datetime1">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3F8BD-6FBF-0243-ABE9-9F0B6536A641}" type="datetime1">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A2566-C306-0A42-A6C3-F2E3D35258B6}"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90F70-499A-4B48-A47E-F744628C55C9}" type="datetime1">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2212D-AEB0-3247-9F9D-FF0AB2795B9F}" type="datetime1">
              <a:rPr lang="en-US" smtClean="0"/>
              <a:t>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0E3BAF-A901-D246-8737-E847867A53DA}" type="datetime1">
              <a:rPr lang="en-US" smtClean="0"/>
              <a:t>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0B31E-DA9B-D04C-A9EE-F920D42F0839}" type="datetime1">
              <a:rPr lang="en-US" smtClean="0"/>
              <a:t>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72524-761E-E54D-A39D-869BF66605A1}" type="datetime1">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9D396-F404-F142-B8AD-E1116BF1A7F8}" type="datetime1">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575C3-B757-3144-9BFF-D5D0D775E800}" type="datetime1">
              <a:rPr lang="en-US" smtClean="0"/>
              <a:t>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1B154-865F-8B44-8727-2C6992C9DF16}" type="datetime1">
              <a:rPr lang="en-US" smtClean="0"/>
              <a:t>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6D509-14B5-3442-B04E-AB2C23F2BD36}" type="slidenum">
              <a:rPr lang="en-US" smtClean="0"/>
              <a:t>‹#›</a:t>
            </a:fld>
            <a:endParaRPr lang="en-US"/>
          </a:p>
        </p:txBody>
      </p:sp>
    </p:spTree>
    <p:extLst>
      <p:ext uri="{BB962C8B-B14F-4D97-AF65-F5344CB8AC3E}">
        <p14:creationId xmlns:p14="http://schemas.microsoft.com/office/powerpoint/2010/main" val="41377983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CE3FC-B27B-CB47-806C-B906D05D481C}" type="datetime1">
              <a:rPr lang="en-US" smtClean="0"/>
              <a:t>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5019C-BB6D-0E4F-B48D-56E03EC69FD2}" type="datetime1">
              <a:rPr lang="en-US" smtClean="0"/>
              <a:t>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9.emf"/><Relationship Id="rId6" Type="http://schemas.openxmlformats.org/officeDocument/2006/relationships/oleObject" Target="../embeddings/oleObject3.bin"/><Relationship Id="rId7"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4.bin"/><Relationship Id="rId5" Type="http://schemas.openxmlformats.org/officeDocument/2006/relationships/image" Target="../media/image11.emf"/><Relationship Id="rId6" Type="http://schemas.openxmlformats.org/officeDocument/2006/relationships/oleObject" Target="../embeddings/oleObject5.bin"/><Relationship Id="rId7"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6.bin"/><Relationship Id="rId5"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em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Microsoft_Word_97_-_2004_Document1.doc"/><Relationship Id="rId5" Type="http://schemas.openxmlformats.org/officeDocument/2006/relationships/image" Target="../media/image17.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00200"/>
            <a:ext cx="8001000" cy="2057400"/>
          </a:xfrm>
          <a:ln w="38100"/>
        </p:spPr>
        <p:txBody>
          <a:bodyPr>
            <a:normAutofit/>
          </a:bodyPr>
          <a:lstStyle/>
          <a:p>
            <a:r>
              <a:rPr lang="en-US" sz="4000" dirty="0">
                <a:solidFill>
                  <a:schemeClr val="tx1"/>
                </a:solidFill>
                <a:cs typeface="Times" charset="0"/>
              </a:rPr>
              <a:t>Gene </a:t>
            </a:r>
            <a:r>
              <a:rPr lang="en-US" sz="4000" dirty="0" smtClean="0">
                <a:solidFill>
                  <a:schemeClr val="tx1"/>
                </a:solidFill>
                <a:cs typeface="Times" charset="0"/>
              </a:rPr>
              <a:t>Annotation: </a:t>
            </a:r>
            <a:r>
              <a:rPr lang="en-US" sz="4000" i="1" dirty="0" err="1" smtClean="0">
                <a:cs typeface="Times" charset="0"/>
              </a:rPr>
              <a:t>ab</a:t>
            </a:r>
            <a:r>
              <a:rPr lang="en-US" sz="4000" i="1" dirty="0" smtClean="0">
                <a:cs typeface="Times" charset="0"/>
              </a:rPr>
              <a:t> initio</a:t>
            </a:r>
            <a:r>
              <a:rPr lang="en-US" sz="4000" dirty="0" smtClean="0">
                <a:cs typeface="Times" charset="0"/>
              </a:rPr>
              <a:t> </a:t>
            </a:r>
            <a:r>
              <a:rPr lang="en-US" sz="4000" dirty="0" smtClean="0">
                <a:cs typeface="Times" charset="0"/>
              </a:rPr>
              <a:t>approaches</a:t>
            </a:r>
            <a:endParaRPr lang="en-US" sz="4000" dirty="0">
              <a:solidFill>
                <a:schemeClr val="tx1"/>
              </a:solidFill>
              <a:cs typeface="Times" charset="0"/>
            </a:endParaRPr>
          </a:p>
        </p:txBody>
      </p:sp>
      <p:sp>
        <p:nvSpPr>
          <p:cNvPr id="3075" name="Rectangle 3"/>
          <p:cNvSpPr>
            <a:spLocks noGrp="1" noChangeArrowheads="1"/>
          </p:cNvSpPr>
          <p:nvPr>
            <p:ph type="subTitle" idx="1"/>
          </p:nvPr>
        </p:nvSpPr>
        <p:spPr>
          <a:xfrm>
            <a:off x="1981200" y="4038600"/>
            <a:ext cx="5486400" cy="1600200"/>
          </a:xfrm>
        </p:spPr>
        <p:txBody>
          <a:bodyPr/>
          <a:lstStyle/>
          <a:p>
            <a:r>
              <a:rPr lang="en-US" sz="2200" dirty="0"/>
              <a:t>Genomics Lesson </a:t>
            </a:r>
            <a:r>
              <a:rPr lang="en-US" sz="2200" dirty="0" smtClean="0"/>
              <a:t>7_2</a:t>
            </a:r>
            <a:endParaRPr lang="en-US" sz="2200" dirty="0"/>
          </a:p>
          <a:p>
            <a:r>
              <a:rPr lang="en-US" sz="2200" dirty="0"/>
              <a:t>Hardison</a:t>
            </a:r>
            <a:endParaRPr lang="en-US" sz="2200" dirty="0"/>
          </a:p>
        </p:txBody>
      </p:sp>
      <p:pic>
        <p:nvPicPr>
          <p:cNvPr id="3079" name="Picture 7" descr="PSU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1049338" cy="64293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3365EEDF-83E9-4C46-B2DC-40D3CA2A12B6}"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smtClean="0"/>
              <a:t>Basic model</a:t>
            </a:r>
            <a:endParaRPr lang="en-US" dirty="0"/>
          </a:p>
        </p:txBody>
      </p:sp>
      <p:grpSp>
        <p:nvGrpSpPr>
          <p:cNvPr id="185352" name="Group 8"/>
          <p:cNvGrpSpPr>
            <a:grpSpLocks/>
          </p:cNvGrpSpPr>
          <p:nvPr/>
        </p:nvGrpSpPr>
        <p:grpSpPr bwMode="auto">
          <a:xfrm>
            <a:off x="152400" y="1219200"/>
            <a:ext cx="8915400" cy="2819400"/>
            <a:chOff x="144" y="1440"/>
            <a:chExt cx="5616" cy="1776"/>
          </a:xfrm>
        </p:grpSpPr>
        <p:graphicFrame>
          <p:nvGraphicFramePr>
            <p:cNvPr id="185347" name="Object 3"/>
            <p:cNvGraphicFramePr>
              <a:graphicFrameLocks noChangeAspect="1"/>
            </p:cNvGraphicFramePr>
            <p:nvPr/>
          </p:nvGraphicFramePr>
          <p:xfrm>
            <a:off x="144" y="1440"/>
            <a:ext cx="5616" cy="1711"/>
          </p:xfrm>
          <a:graphic>
            <a:graphicData uri="http://schemas.openxmlformats.org/presentationml/2006/ole">
              <mc:AlternateContent xmlns:mc="http://schemas.openxmlformats.org/markup-compatibility/2006">
                <mc:Choice xmlns:v="urn:schemas-microsoft-com:vml" Requires="v">
                  <p:oleObj spid="_x0000_s5213" name="Drawing" r:id="rId4" imgW="1816518" imgH="555959" progId="FLW3Drawing">
                    <p:embed/>
                  </p:oleObj>
                </mc:Choice>
                <mc:Fallback>
                  <p:oleObj name="Drawing" r:id="rId4" imgW="1816518" imgH="555959"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440"/>
                          <a:ext cx="5616" cy="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5349" name="Text Box 5"/>
            <p:cNvSpPr txBox="1">
              <a:spLocks noChangeArrowheads="1"/>
            </p:cNvSpPr>
            <p:nvPr/>
          </p:nvSpPr>
          <p:spPr bwMode="auto">
            <a:xfrm>
              <a:off x="374" y="2626"/>
              <a:ext cx="5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Start</a:t>
              </a:r>
            </a:p>
          </p:txBody>
        </p:sp>
        <p:sp>
          <p:nvSpPr>
            <p:cNvPr id="185350" name="Text Box 6"/>
            <p:cNvSpPr txBox="1">
              <a:spLocks noChangeArrowheads="1"/>
            </p:cNvSpPr>
            <p:nvPr/>
          </p:nvSpPr>
          <p:spPr bwMode="auto">
            <a:xfrm>
              <a:off x="2640" y="2784"/>
              <a:ext cx="6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Codon</a:t>
              </a:r>
            </a:p>
          </p:txBody>
        </p:sp>
        <p:sp>
          <p:nvSpPr>
            <p:cNvPr id="185351" name="Text Box 7"/>
            <p:cNvSpPr txBox="1">
              <a:spLocks noChangeArrowheads="1"/>
            </p:cNvSpPr>
            <p:nvPr/>
          </p:nvSpPr>
          <p:spPr bwMode="auto">
            <a:xfrm>
              <a:off x="4800" y="2928"/>
              <a:ext cx="5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Stop</a:t>
              </a:r>
            </a:p>
          </p:txBody>
        </p:sp>
      </p:grpSp>
      <p:sp>
        <p:nvSpPr>
          <p:cNvPr id="185353" name="Text Box 9"/>
          <p:cNvSpPr txBox="1">
            <a:spLocks noChangeArrowheads="1"/>
          </p:cNvSpPr>
          <p:nvPr/>
        </p:nvSpPr>
        <p:spPr bwMode="auto">
          <a:xfrm>
            <a:off x="304800" y="4191000"/>
            <a:ext cx="8458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dirty="0"/>
              <a:t>	The task is to determine if a given string of letters (nucleotides) in DNA is likely to generated from a protein-coding gene.</a:t>
            </a:r>
          </a:p>
          <a:p>
            <a:r>
              <a:rPr lang="en-US" sz="2000" dirty="0"/>
              <a:t>	</a:t>
            </a:r>
            <a:r>
              <a:rPr lang="en-US" sz="2000" dirty="0" smtClean="0"/>
              <a:t>You can </a:t>
            </a:r>
            <a:r>
              <a:rPr lang="en-US" sz="2000" dirty="0"/>
              <a:t>get discriminatory power from the frequency with which one letter follows another IF those frequencies differ enough between coding </a:t>
            </a:r>
            <a:r>
              <a:rPr lang="en-US" sz="2000" dirty="0" err="1"/>
              <a:t>vs</a:t>
            </a:r>
            <a:r>
              <a:rPr lang="en-US" sz="2000" dirty="0"/>
              <a:t> noncoding regions. </a:t>
            </a:r>
            <a:endParaRPr lang="en-US" sz="2000" dirty="0" smtClean="0"/>
          </a:p>
          <a:p>
            <a:r>
              <a:rPr lang="en-US" sz="2000" dirty="0"/>
              <a:t>	</a:t>
            </a:r>
            <a:r>
              <a:rPr lang="en-US" sz="2000" dirty="0" smtClean="0"/>
              <a:t>For a discrete subsequence in the genome (e.g. an ORF or an arbitrary interval), is it likely to code for a protein?</a:t>
            </a:r>
            <a:endParaRPr lang="en-US" sz="2000" dirty="0"/>
          </a:p>
        </p:txBody>
      </p:sp>
      <p:sp>
        <p:nvSpPr>
          <p:cNvPr id="2" name="Date Placeholder 1"/>
          <p:cNvSpPr>
            <a:spLocks noGrp="1"/>
          </p:cNvSpPr>
          <p:nvPr>
            <p:ph type="dt" sz="half" idx="10"/>
          </p:nvPr>
        </p:nvSpPr>
        <p:spPr/>
        <p:txBody>
          <a:bodyPr/>
          <a:lstStyle/>
          <a:p>
            <a:fld id="{BBAB3DDF-E43B-D249-B9EB-EBE871B62388}"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10</a:t>
            </a:fld>
            <a:endParaRPr lang="en-US"/>
          </a:p>
        </p:txBody>
      </p:sp>
    </p:spTree>
    <p:extLst>
      <p:ext uri="{BB962C8B-B14F-4D97-AF65-F5344CB8AC3E}">
        <p14:creationId xmlns:p14="http://schemas.microsoft.com/office/powerpoint/2010/main" val="7605084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228600"/>
            <a:ext cx="7772400" cy="549275"/>
          </a:xfrm>
          <a:ln/>
        </p:spPr>
        <p:txBody>
          <a:bodyPr>
            <a:normAutofit fontScale="90000"/>
          </a:bodyPr>
          <a:lstStyle/>
          <a:p>
            <a:r>
              <a:rPr lang="en-US"/>
              <a:t>Markov chain</a:t>
            </a:r>
          </a:p>
        </p:txBody>
      </p:sp>
      <p:sp>
        <p:nvSpPr>
          <p:cNvPr id="220163" name="Rectangle 3"/>
          <p:cNvSpPr>
            <a:spLocks noGrp="1" noChangeArrowheads="1"/>
          </p:cNvSpPr>
          <p:nvPr>
            <p:ph type="body" idx="1"/>
          </p:nvPr>
        </p:nvSpPr>
        <p:spPr>
          <a:xfrm>
            <a:off x="304800" y="1295400"/>
            <a:ext cx="8077200" cy="5410200"/>
          </a:xfrm>
        </p:spPr>
        <p:txBody>
          <a:bodyPr/>
          <a:lstStyle/>
          <a:p>
            <a:r>
              <a:rPr lang="en-US" sz="2400"/>
              <a:t>A first order Markov chain is a model for generating a series of symbols in which the probability of occurrence of a symbol at position </a:t>
            </a:r>
            <a:r>
              <a:rPr lang="en-US" sz="2400" i="1">
                <a:latin typeface="Times" charset="0"/>
              </a:rPr>
              <a:t>x</a:t>
            </a:r>
            <a:r>
              <a:rPr lang="en-US" i="1" baseline="-25000">
                <a:latin typeface="Times" charset="0"/>
              </a:rPr>
              <a:t>i</a:t>
            </a:r>
            <a:r>
              <a:rPr lang="en-US" sz="2400"/>
              <a:t> depends on the symbol at the preceding position, </a:t>
            </a:r>
            <a:r>
              <a:rPr lang="en-US" sz="2400" i="1">
                <a:latin typeface="Times" charset="0"/>
              </a:rPr>
              <a:t>x</a:t>
            </a:r>
            <a:r>
              <a:rPr lang="en-US" i="1" baseline="-25000">
                <a:latin typeface="Times" charset="0"/>
              </a:rPr>
              <a:t>i</a:t>
            </a:r>
            <a:r>
              <a:rPr lang="en-US" baseline="-25000"/>
              <a:t>-1</a:t>
            </a:r>
            <a:r>
              <a:rPr lang="en-US" sz="2400"/>
              <a:t>.</a:t>
            </a:r>
          </a:p>
          <a:p>
            <a:pPr lvl="1"/>
            <a:r>
              <a:rPr lang="en-US" sz="2000"/>
              <a:t>Symbols can be letters, nucleotides, amino acids, bits of speech, loaded vs. fair dice, web page hits (used by Google search engine for prioritizing) etc. etc.</a:t>
            </a:r>
          </a:p>
          <a:p>
            <a:r>
              <a:rPr lang="en-US" sz="2400"/>
              <a:t>Russian mathematician Andrei Andreyevich Markov</a:t>
            </a:r>
          </a:p>
          <a:p>
            <a:pPr lvl="1"/>
            <a:r>
              <a:rPr lang="en-US" sz="2000"/>
              <a:t>1856 - 1922 </a:t>
            </a:r>
          </a:p>
          <a:p>
            <a:endParaRPr lang="en-US" sz="2400"/>
          </a:p>
        </p:txBody>
      </p:sp>
      <p:pic>
        <p:nvPicPr>
          <p:cNvPr id="220166" name="Picture 6" descr="Mark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343400"/>
            <a:ext cx="1547813" cy="19939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F7538177-73F3-7247-BB6C-EA1DD4043E79}"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11</a:t>
            </a:fld>
            <a:endParaRPr lang="en-US"/>
          </a:p>
        </p:txBody>
      </p:sp>
    </p:spTree>
    <p:extLst>
      <p:ext uri="{BB962C8B-B14F-4D97-AF65-F5344CB8AC3E}">
        <p14:creationId xmlns:p14="http://schemas.microsoft.com/office/powerpoint/2010/main" val="15364304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ln/>
        </p:spPr>
        <p:txBody>
          <a:bodyPr>
            <a:normAutofit/>
          </a:bodyPr>
          <a:lstStyle/>
          <a:p>
            <a:r>
              <a:rPr lang="en-US" sz="2800"/>
              <a:t>A general Markov chain</a:t>
            </a:r>
          </a:p>
        </p:txBody>
      </p:sp>
      <p:pic>
        <p:nvPicPr>
          <p:cNvPr id="2324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28800"/>
            <a:ext cx="4067175" cy="3517900"/>
          </a:xfrm>
          <a:prstGeom prst="rect">
            <a:avLst/>
          </a:prstGeom>
          <a:noFill/>
          <a:extLst>
            <a:ext uri="{909E8E84-426E-40dd-AFC4-6F175D3DCCD1}">
              <a14:hiddenFill xmlns:a14="http://schemas.microsoft.com/office/drawing/2010/main">
                <a:solidFill>
                  <a:srgbClr val="FFFFFF"/>
                </a:solidFill>
              </a14:hiddenFill>
            </a:ext>
          </a:extLst>
        </p:spPr>
      </p:pic>
      <p:sp>
        <p:nvSpPr>
          <p:cNvPr id="232454" name="Rectangle 6"/>
          <p:cNvSpPr>
            <a:spLocks noGrp="1" noChangeArrowheads="1"/>
          </p:cNvSpPr>
          <p:nvPr>
            <p:ph type="body" idx="1"/>
          </p:nvPr>
        </p:nvSpPr>
        <p:spPr>
          <a:xfrm>
            <a:off x="381000" y="1295400"/>
            <a:ext cx="4343400" cy="5410200"/>
          </a:xfrm>
        </p:spPr>
        <p:txBody>
          <a:bodyPr>
            <a:normAutofit/>
          </a:bodyPr>
          <a:lstStyle/>
          <a:p>
            <a:pPr eaLnBrk="0" hangingPunct="0">
              <a:lnSpc>
                <a:spcPct val="90000"/>
              </a:lnSpc>
              <a:spcBef>
                <a:spcPct val="0"/>
              </a:spcBef>
            </a:pPr>
            <a:r>
              <a:rPr lang="en-US" sz="2000" dirty="0">
                <a:solidFill>
                  <a:srgbClr val="000000"/>
                </a:solidFill>
                <a:cs typeface="Times" charset="0"/>
              </a:rPr>
              <a:t>A Markov chain is a group of </a:t>
            </a:r>
            <a:r>
              <a:rPr lang="en-US" sz="2000" i="1" dirty="0">
                <a:solidFill>
                  <a:srgbClr val="000000"/>
                </a:solidFill>
                <a:latin typeface="Times" charset="0"/>
                <a:cs typeface="Times" charset="0"/>
              </a:rPr>
              <a:t>N</a:t>
            </a:r>
            <a:r>
              <a:rPr lang="en-US" sz="2000" dirty="0">
                <a:solidFill>
                  <a:srgbClr val="000000"/>
                </a:solidFill>
                <a:cs typeface="Times" charset="0"/>
              </a:rPr>
              <a:t> discrete states (</a:t>
            </a:r>
            <a:r>
              <a:rPr lang="en-US" sz="2000" i="1" dirty="0">
                <a:solidFill>
                  <a:srgbClr val="000000"/>
                </a:solidFill>
                <a:latin typeface="Times" charset="0"/>
                <a:cs typeface="Times" charset="0"/>
              </a:rPr>
              <a:t>S</a:t>
            </a:r>
            <a:r>
              <a:rPr lang="en-US" sz="2000" i="1" baseline="-25000" dirty="0">
                <a:solidFill>
                  <a:srgbClr val="000000"/>
                </a:solidFill>
                <a:latin typeface="Times" charset="0"/>
                <a:cs typeface="Times" charset="0"/>
              </a:rPr>
              <a:t>1</a:t>
            </a:r>
            <a:r>
              <a:rPr lang="en-US" sz="2000" dirty="0">
                <a:solidFill>
                  <a:srgbClr val="000000"/>
                </a:solidFill>
                <a:latin typeface="Times" charset="0"/>
                <a:cs typeface="Times" charset="0"/>
              </a:rPr>
              <a:t>, </a:t>
            </a:r>
            <a:r>
              <a:rPr lang="en-US" sz="2000" i="1" dirty="0">
                <a:solidFill>
                  <a:srgbClr val="000000"/>
                </a:solidFill>
                <a:latin typeface="Times" charset="0"/>
                <a:cs typeface="Times" charset="0"/>
              </a:rPr>
              <a:t>S</a:t>
            </a:r>
            <a:r>
              <a:rPr lang="en-US" sz="2000" i="1" baseline="-25000" dirty="0">
                <a:solidFill>
                  <a:srgbClr val="000000"/>
                </a:solidFill>
                <a:latin typeface="Times" charset="0"/>
                <a:cs typeface="Times" charset="0"/>
              </a:rPr>
              <a:t>2</a:t>
            </a:r>
            <a:r>
              <a:rPr lang="en-US" sz="2000" dirty="0">
                <a:solidFill>
                  <a:srgbClr val="000000"/>
                </a:solidFill>
                <a:latin typeface="Times" charset="0"/>
                <a:cs typeface="Times" charset="0"/>
              </a:rPr>
              <a:t>,…, </a:t>
            </a:r>
            <a:r>
              <a:rPr lang="en-US" sz="2000" i="1" dirty="0">
                <a:solidFill>
                  <a:srgbClr val="000000"/>
                </a:solidFill>
                <a:latin typeface="Times" charset="0"/>
                <a:cs typeface="Times" charset="0"/>
              </a:rPr>
              <a:t>S</a:t>
            </a:r>
            <a:r>
              <a:rPr lang="en-US" sz="2000" i="1" baseline="-25000" dirty="0">
                <a:solidFill>
                  <a:srgbClr val="000000"/>
                </a:solidFill>
                <a:latin typeface="Times" charset="0"/>
                <a:cs typeface="Times" charset="0"/>
              </a:rPr>
              <a:t>N</a:t>
            </a:r>
            <a:r>
              <a:rPr lang="en-US" sz="2000" dirty="0">
                <a:solidFill>
                  <a:srgbClr val="000000"/>
                </a:solidFill>
                <a:cs typeface="Times" charset="0"/>
              </a:rPr>
              <a:t>). </a:t>
            </a:r>
          </a:p>
          <a:p>
            <a:pPr eaLnBrk="0" hangingPunct="0">
              <a:lnSpc>
                <a:spcPct val="90000"/>
              </a:lnSpc>
              <a:spcBef>
                <a:spcPct val="0"/>
              </a:spcBef>
            </a:pPr>
            <a:r>
              <a:rPr lang="en-US" sz="2000" dirty="0">
                <a:solidFill>
                  <a:srgbClr val="000000"/>
                </a:solidFill>
                <a:cs typeface="Times" charset="0"/>
              </a:rPr>
              <a:t>Each state emits an observable character. </a:t>
            </a:r>
          </a:p>
          <a:p>
            <a:pPr lvl="1" eaLnBrk="0" hangingPunct="0">
              <a:lnSpc>
                <a:spcPct val="90000"/>
              </a:lnSpc>
              <a:spcBef>
                <a:spcPct val="0"/>
              </a:spcBef>
            </a:pPr>
            <a:r>
              <a:rPr lang="en-US" sz="1800" dirty="0">
                <a:solidFill>
                  <a:srgbClr val="000000"/>
                </a:solidFill>
                <a:cs typeface="Times" charset="0"/>
              </a:rPr>
              <a:t>Letter</a:t>
            </a:r>
          </a:p>
          <a:p>
            <a:pPr lvl="1" eaLnBrk="0" hangingPunct="0">
              <a:lnSpc>
                <a:spcPct val="90000"/>
              </a:lnSpc>
              <a:spcBef>
                <a:spcPct val="0"/>
              </a:spcBef>
            </a:pPr>
            <a:r>
              <a:rPr lang="en-US" sz="1800" dirty="0">
                <a:solidFill>
                  <a:srgbClr val="000000"/>
                </a:solidFill>
                <a:cs typeface="Times" charset="0"/>
              </a:rPr>
              <a:t>Sound</a:t>
            </a:r>
          </a:p>
          <a:p>
            <a:pPr lvl="1" eaLnBrk="0" hangingPunct="0">
              <a:lnSpc>
                <a:spcPct val="90000"/>
              </a:lnSpc>
              <a:spcBef>
                <a:spcPct val="0"/>
              </a:spcBef>
            </a:pPr>
            <a:r>
              <a:rPr lang="en-US" sz="1800" dirty="0">
                <a:solidFill>
                  <a:srgbClr val="000000"/>
                </a:solidFill>
                <a:cs typeface="Times" charset="0"/>
              </a:rPr>
              <a:t>Face of a die ….</a:t>
            </a:r>
          </a:p>
          <a:p>
            <a:pPr eaLnBrk="0" hangingPunct="0">
              <a:lnSpc>
                <a:spcPct val="90000"/>
              </a:lnSpc>
              <a:spcBef>
                <a:spcPct val="0"/>
              </a:spcBef>
            </a:pPr>
            <a:r>
              <a:rPr lang="en-US" sz="2000" dirty="0">
                <a:solidFill>
                  <a:srgbClr val="000000"/>
                </a:solidFill>
                <a:cs typeface="Times" charset="0"/>
              </a:rPr>
              <a:t>The system can change states at intervals, according to a set of probabilities associated with the states. </a:t>
            </a:r>
          </a:p>
          <a:p>
            <a:pPr lvl="1" eaLnBrk="0" hangingPunct="0">
              <a:lnSpc>
                <a:spcPct val="90000"/>
              </a:lnSpc>
              <a:spcBef>
                <a:spcPct val="0"/>
              </a:spcBef>
            </a:pPr>
            <a:r>
              <a:rPr lang="en-US" sz="1800" dirty="0">
                <a:solidFill>
                  <a:srgbClr val="000000"/>
                </a:solidFill>
                <a:cs typeface="Times" charset="0"/>
              </a:rPr>
              <a:t>The probability for changing from state 1 to state 2 is </a:t>
            </a:r>
            <a:r>
              <a:rPr lang="en-US" sz="1800" i="1" dirty="0">
                <a:solidFill>
                  <a:srgbClr val="000000"/>
                </a:solidFill>
                <a:latin typeface="Times" charset="0"/>
                <a:cs typeface="Times" charset="0"/>
              </a:rPr>
              <a:t>a</a:t>
            </a:r>
            <a:r>
              <a:rPr lang="en-US" sz="1800" i="1" baseline="-25000" dirty="0">
                <a:solidFill>
                  <a:srgbClr val="000000"/>
                </a:solidFill>
                <a:cs typeface="Times" charset="0"/>
              </a:rPr>
              <a:t>12</a:t>
            </a:r>
            <a:r>
              <a:rPr lang="en-US" sz="1800" dirty="0">
                <a:solidFill>
                  <a:srgbClr val="000000"/>
                </a:solidFill>
                <a:cs typeface="Times" charset="0"/>
              </a:rPr>
              <a:t>. </a:t>
            </a:r>
          </a:p>
          <a:p>
            <a:pPr lvl="1" eaLnBrk="0" hangingPunct="0">
              <a:lnSpc>
                <a:spcPct val="90000"/>
              </a:lnSpc>
              <a:spcBef>
                <a:spcPct val="0"/>
              </a:spcBef>
            </a:pPr>
            <a:r>
              <a:rPr lang="en-US" sz="1800" dirty="0">
                <a:solidFill>
                  <a:srgbClr val="000000"/>
                </a:solidFill>
                <a:cs typeface="Times" charset="0"/>
              </a:rPr>
              <a:t>Called transition probabilities</a:t>
            </a:r>
          </a:p>
          <a:p>
            <a:pPr lvl="1" eaLnBrk="0" hangingPunct="0">
              <a:lnSpc>
                <a:spcPct val="90000"/>
              </a:lnSpc>
              <a:spcBef>
                <a:spcPct val="0"/>
              </a:spcBef>
            </a:pPr>
            <a:r>
              <a:rPr lang="en-US" sz="1800" dirty="0">
                <a:solidFill>
                  <a:srgbClr val="000000"/>
                </a:solidFill>
                <a:cs typeface="Times" charset="0"/>
              </a:rPr>
              <a:t>Note that the probability of moving to a new state is determined by the prior state</a:t>
            </a:r>
          </a:p>
          <a:p>
            <a:pPr>
              <a:lnSpc>
                <a:spcPct val="90000"/>
              </a:lnSpc>
            </a:pPr>
            <a:endParaRPr lang="en-US" dirty="0"/>
          </a:p>
        </p:txBody>
      </p:sp>
      <p:sp>
        <p:nvSpPr>
          <p:cNvPr id="232455" name="Rectangle 7"/>
          <p:cNvSpPr>
            <a:spLocks noChangeArrowheads="1"/>
          </p:cNvSpPr>
          <p:nvPr/>
        </p:nvSpPr>
        <p:spPr bwMode="auto">
          <a:xfrm>
            <a:off x="8534400" y="2590800"/>
            <a:ext cx="457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56" name="Rectangle 8"/>
          <p:cNvSpPr>
            <a:spLocks noChangeArrowheads="1"/>
          </p:cNvSpPr>
          <p:nvPr/>
        </p:nvSpPr>
        <p:spPr bwMode="auto">
          <a:xfrm>
            <a:off x="6019800" y="4191000"/>
            <a:ext cx="457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57" name="Rectangle 9"/>
          <p:cNvSpPr>
            <a:spLocks noChangeArrowheads="1"/>
          </p:cNvSpPr>
          <p:nvPr/>
        </p:nvSpPr>
        <p:spPr bwMode="auto">
          <a:xfrm>
            <a:off x="4800600" y="2667000"/>
            <a:ext cx="457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Date Placeholder 1"/>
          <p:cNvSpPr>
            <a:spLocks noGrp="1"/>
          </p:cNvSpPr>
          <p:nvPr>
            <p:ph type="dt" sz="half" idx="10"/>
          </p:nvPr>
        </p:nvSpPr>
        <p:spPr/>
        <p:txBody>
          <a:bodyPr/>
          <a:lstStyle/>
          <a:p>
            <a:fld id="{551B808B-CB1B-B049-B9FF-E61D532FB64B}"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12</a:t>
            </a:fld>
            <a:endParaRPr lang="en-US"/>
          </a:p>
        </p:txBody>
      </p:sp>
    </p:spTree>
    <p:extLst>
      <p:ext uri="{BB962C8B-B14F-4D97-AF65-F5344CB8AC3E}">
        <p14:creationId xmlns:p14="http://schemas.microsoft.com/office/powerpoint/2010/main" val="3231996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title"/>
          </p:nvPr>
        </p:nvSpPr>
        <p:spPr/>
        <p:txBody>
          <a:bodyPr/>
          <a:lstStyle/>
          <a:p>
            <a:r>
              <a:rPr lang="en-GB" dirty="0" smtClean="0"/>
              <a:t>Markov chains for DNA sequences</a:t>
            </a:r>
            <a:endParaRPr lang="en-GB" dirty="0"/>
          </a:p>
        </p:txBody>
      </p:sp>
      <p:sp>
        <p:nvSpPr>
          <p:cNvPr id="191521" name="Rectangle 33"/>
          <p:cNvSpPr>
            <a:spLocks noGrp="1" noChangeArrowheads="1"/>
          </p:cNvSpPr>
          <p:nvPr>
            <p:ph type="body" idx="1"/>
          </p:nvPr>
        </p:nvSpPr>
        <p:spPr>
          <a:xfrm>
            <a:off x="457200" y="1090083"/>
            <a:ext cx="4419600" cy="5185834"/>
          </a:xfrm>
        </p:spPr>
        <p:txBody>
          <a:bodyPr>
            <a:normAutofit fontScale="85000" lnSpcReduction="20000"/>
          </a:bodyPr>
          <a:lstStyle/>
          <a:p>
            <a:r>
              <a:rPr lang="en-US" dirty="0" smtClean="0"/>
              <a:t>A Markov chain for DNA sequences needs 4 states</a:t>
            </a:r>
          </a:p>
          <a:p>
            <a:pPr lvl="1"/>
            <a:r>
              <a:rPr lang="en-US" dirty="0" smtClean="0"/>
              <a:t>Each state emits a particular nucleotide</a:t>
            </a:r>
          </a:p>
          <a:p>
            <a:pPr lvl="1"/>
            <a:r>
              <a:rPr lang="en-US" dirty="0" smtClean="0"/>
              <a:t>State T </a:t>
            </a:r>
            <a:r>
              <a:rPr lang="ja-JP" altLang="en-US" dirty="0" smtClean="0"/>
              <a:t>“</a:t>
            </a:r>
            <a:r>
              <a:rPr lang="en-US" dirty="0" smtClean="0"/>
              <a:t>emits</a:t>
            </a:r>
            <a:r>
              <a:rPr lang="ja-JP" altLang="en-US" dirty="0" smtClean="0"/>
              <a:t>”</a:t>
            </a:r>
            <a:r>
              <a:rPr lang="en-US" dirty="0" smtClean="0"/>
              <a:t> an T </a:t>
            </a:r>
          </a:p>
          <a:p>
            <a:r>
              <a:rPr lang="en-US" dirty="0" smtClean="0"/>
              <a:t>States are connected by arrows</a:t>
            </a:r>
          </a:p>
          <a:p>
            <a:pPr lvl="1"/>
            <a:r>
              <a:rPr lang="en-US" dirty="0" smtClean="0"/>
              <a:t>Each arrow is associated with a probability parameter that gives the likelihood of a transition to the next state</a:t>
            </a:r>
          </a:p>
          <a:p>
            <a:pPr lvl="1"/>
            <a:r>
              <a:rPr lang="en-US" dirty="0" smtClean="0"/>
              <a:t>Transition probability</a:t>
            </a:r>
          </a:p>
          <a:p>
            <a:pPr lvl="1"/>
            <a:r>
              <a:rPr lang="en-US" dirty="0" smtClean="0"/>
              <a:t>    </a:t>
            </a:r>
            <a:r>
              <a:rPr lang="en-US" i="1" dirty="0" err="1" smtClean="0"/>
              <a:t>a</a:t>
            </a:r>
            <a:r>
              <a:rPr lang="en-US" i="1" baseline="-25000" dirty="0" err="1" smtClean="0"/>
              <a:t>st</a:t>
            </a:r>
            <a:r>
              <a:rPr lang="en-US" dirty="0" smtClean="0"/>
              <a:t> = </a:t>
            </a:r>
            <a:r>
              <a:rPr lang="en-US" i="1" dirty="0" smtClean="0"/>
              <a:t>P</a:t>
            </a:r>
            <a:r>
              <a:rPr lang="en-US" dirty="0" smtClean="0"/>
              <a:t>(</a:t>
            </a:r>
            <a:r>
              <a:rPr lang="en-US" i="1" dirty="0" smtClean="0"/>
              <a:t>x</a:t>
            </a:r>
            <a:r>
              <a:rPr lang="en-US" i="1" baseline="-25000" dirty="0" smtClean="0"/>
              <a:t>i</a:t>
            </a:r>
            <a:r>
              <a:rPr lang="en-US" dirty="0" smtClean="0"/>
              <a:t>=</a:t>
            </a:r>
            <a:r>
              <a:rPr lang="en-US" i="1" dirty="0" smtClean="0"/>
              <a:t>t</a:t>
            </a:r>
            <a:r>
              <a:rPr lang="en-US" dirty="0" smtClean="0"/>
              <a:t> |</a:t>
            </a:r>
            <a:r>
              <a:rPr lang="en-US" i="1" dirty="0" smtClean="0"/>
              <a:t> x</a:t>
            </a:r>
            <a:r>
              <a:rPr lang="en-US" i="1" baseline="-25000" dirty="0" smtClean="0"/>
              <a:t>i-1</a:t>
            </a:r>
            <a:r>
              <a:rPr lang="en-US" dirty="0" smtClean="0"/>
              <a:t>=</a:t>
            </a:r>
            <a:r>
              <a:rPr lang="en-US" i="1" dirty="0" smtClean="0"/>
              <a:t>s</a:t>
            </a:r>
            <a:r>
              <a:rPr lang="en-US" dirty="0" smtClean="0"/>
              <a:t>)</a:t>
            </a:r>
          </a:p>
          <a:p>
            <a:pPr lvl="1"/>
            <a:endParaRPr lang="en-US" dirty="0"/>
          </a:p>
        </p:txBody>
      </p:sp>
      <p:grpSp>
        <p:nvGrpSpPr>
          <p:cNvPr id="191523" name="Group 35"/>
          <p:cNvGrpSpPr>
            <a:grpSpLocks/>
          </p:cNvGrpSpPr>
          <p:nvPr/>
        </p:nvGrpSpPr>
        <p:grpSpPr bwMode="auto">
          <a:xfrm>
            <a:off x="4953000" y="1497013"/>
            <a:ext cx="3810000" cy="4294187"/>
            <a:chOff x="3120" y="816"/>
            <a:chExt cx="2400" cy="2705"/>
          </a:xfrm>
        </p:grpSpPr>
        <p:sp>
          <p:nvSpPr>
            <p:cNvPr id="191493" name="Oval 5"/>
            <p:cNvSpPr>
              <a:spLocks noChangeArrowheads="1"/>
            </p:cNvSpPr>
            <p:nvPr/>
          </p:nvSpPr>
          <p:spPr bwMode="auto">
            <a:xfrm>
              <a:off x="3271" y="1218"/>
              <a:ext cx="498" cy="461"/>
            </a:xfrm>
            <a:prstGeom prst="ellipse">
              <a:avLst/>
            </a:prstGeom>
            <a:solidFill>
              <a:srgbClr val="1079FF"/>
            </a:solidFill>
            <a:ln w="50760">
              <a:solidFill>
                <a:schemeClr val="bg1"/>
              </a:solidFill>
              <a:round/>
              <a:headEnd/>
              <a:tailEnd/>
            </a:ln>
          </p:spPr>
          <p:txBody>
            <a:bodyPr wrap="none" anchor="ctr"/>
            <a:lstStyle/>
            <a:p>
              <a:endParaRPr lang="en-US"/>
            </a:p>
          </p:txBody>
        </p:sp>
        <p:sp>
          <p:nvSpPr>
            <p:cNvPr id="191494" name="Text Box 6"/>
            <p:cNvSpPr txBox="1">
              <a:spLocks noChangeArrowheads="1"/>
            </p:cNvSpPr>
            <p:nvPr/>
          </p:nvSpPr>
          <p:spPr bwMode="auto">
            <a:xfrm>
              <a:off x="3345" y="1328"/>
              <a:ext cx="35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lIns="0" tIns="0" rIns="0" bIns="0" anchor="ctr">
              <a:spAutoFit/>
            </a:bodyPr>
            <a:lstStyle>
              <a:lvl1pPr defTabSz="828675">
                <a:defRPr sz="2400">
                  <a:solidFill>
                    <a:schemeClr val="tx1"/>
                  </a:solidFill>
                  <a:latin typeface="Times" charset="0"/>
                  <a:ea typeface="ＭＳ Ｐゴシック" charset="0"/>
                </a:defRPr>
              </a:lvl1pPr>
              <a:lvl2pPr marL="414338" defTabSz="828675">
                <a:defRPr sz="2400">
                  <a:solidFill>
                    <a:schemeClr val="tx1"/>
                  </a:solidFill>
                  <a:latin typeface="Times" charset="0"/>
                  <a:ea typeface="ＭＳ Ｐゴシック" charset="0"/>
                </a:defRPr>
              </a:lvl2pPr>
              <a:lvl3pPr marL="828675" defTabSz="828675">
                <a:defRPr sz="2400">
                  <a:solidFill>
                    <a:schemeClr val="tx1"/>
                  </a:solidFill>
                  <a:latin typeface="Times" charset="0"/>
                  <a:ea typeface="ＭＳ Ｐゴシック" charset="0"/>
                </a:defRPr>
              </a:lvl3pPr>
              <a:lvl4pPr marL="1244600" defTabSz="828675">
                <a:defRPr sz="2400">
                  <a:solidFill>
                    <a:schemeClr val="tx1"/>
                  </a:solidFill>
                  <a:latin typeface="Times" charset="0"/>
                  <a:ea typeface="ＭＳ Ｐゴシック" charset="0"/>
                </a:defRPr>
              </a:lvl4pPr>
              <a:lvl5pPr marL="1658938" defTabSz="828675">
                <a:defRPr sz="2400">
                  <a:solidFill>
                    <a:schemeClr val="tx1"/>
                  </a:solidFill>
                  <a:latin typeface="Times" charset="0"/>
                  <a:ea typeface="ＭＳ Ｐゴシック" charset="0"/>
                </a:defRPr>
              </a:lvl5pPr>
              <a:lvl6pPr marL="2116138" defTabSz="828675" eaLnBrk="0" fontAlgn="base" hangingPunct="0">
                <a:spcBef>
                  <a:spcPct val="0"/>
                </a:spcBef>
                <a:spcAft>
                  <a:spcPct val="0"/>
                </a:spcAft>
                <a:defRPr sz="2400">
                  <a:solidFill>
                    <a:schemeClr val="tx1"/>
                  </a:solidFill>
                  <a:latin typeface="Times" charset="0"/>
                  <a:ea typeface="ＭＳ Ｐゴシック" charset="0"/>
                </a:defRPr>
              </a:lvl6pPr>
              <a:lvl7pPr marL="2573338" defTabSz="828675" eaLnBrk="0" fontAlgn="base" hangingPunct="0">
                <a:spcBef>
                  <a:spcPct val="0"/>
                </a:spcBef>
                <a:spcAft>
                  <a:spcPct val="0"/>
                </a:spcAft>
                <a:defRPr sz="2400">
                  <a:solidFill>
                    <a:schemeClr val="tx1"/>
                  </a:solidFill>
                  <a:latin typeface="Times" charset="0"/>
                  <a:ea typeface="ＭＳ Ｐゴシック" charset="0"/>
                </a:defRPr>
              </a:lvl7pPr>
              <a:lvl8pPr marL="3030538" defTabSz="828675" eaLnBrk="0" fontAlgn="base" hangingPunct="0">
                <a:spcBef>
                  <a:spcPct val="0"/>
                </a:spcBef>
                <a:spcAft>
                  <a:spcPct val="0"/>
                </a:spcAft>
                <a:defRPr sz="2400">
                  <a:solidFill>
                    <a:schemeClr val="tx1"/>
                  </a:solidFill>
                  <a:latin typeface="Times" charset="0"/>
                  <a:ea typeface="ＭＳ Ｐゴシック" charset="0"/>
                </a:defRPr>
              </a:lvl8pPr>
              <a:lvl9pPr marL="3487738" defTabSz="828675" eaLnBrk="0" fontAlgn="base" hangingPunct="0">
                <a:spcBef>
                  <a:spcPct val="0"/>
                </a:spcBef>
                <a:spcAft>
                  <a:spcPct val="0"/>
                </a:spcAft>
                <a:defRPr sz="2400">
                  <a:solidFill>
                    <a:schemeClr val="tx1"/>
                  </a:solidFill>
                  <a:latin typeface="Times" charset="0"/>
                  <a:ea typeface="ＭＳ Ｐゴシック" charset="0"/>
                </a:defRPr>
              </a:lvl9pPr>
            </a:lstStyle>
            <a:p>
              <a:pPr algn="ctr" eaLnBrk="1">
                <a:lnSpc>
                  <a:spcPct val="93000"/>
                </a:lnSpc>
                <a:spcAft>
                  <a:spcPts val="425"/>
                </a:spcAft>
                <a:buClr>
                  <a:srgbClr val="FFFFFF"/>
                </a:buClr>
                <a:buSzPct val="100000"/>
                <a:buFont typeface="Arial" charset="0"/>
                <a:buNone/>
              </a:pPr>
              <a:r>
                <a:rPr lang="en-GB" sz="2300">
                  <a:solidFill>
                    <a:srgbClr val="FFFFFF"/>
                  </a:solidFill>
                  <a:latin typeface="Arial" charset="0"/>
                </a:rPr>
                <a:t>A</a:t>
              </a:r>
            </a:p>
          </p:txBody>
        </p:sp>
        <p:sp>
          <p:nvSpPr>
            <p:cNvPr id="191496" name="Oval 8"/>
            <p:cNvSpPr>
              <a:spLocks noChangeArrowheads="1"/>
            </p:cNvSpPr>
            <p:nvPr/>
          </p:nvSpPr>
          <p:spPr bwMode="auto">
            <a:xfrm>
              <a:off x="4868" y="1165"/>
              <a:ext cx="497" cy="461"/>
            </a:xfrm>
            <a:prstGeom prst="ellipse">
              <a:avLst/>
            </a:prstGeom>
            <a:solidFill>
              <a:schemeClr val="tx1">
                <a:lumMod val="50000"/>
                <a:lumOff val="50000"/>
              </a:schemeClr>
            </a:solidFill>
            <a:ln w="50800">
              <a:solidFill>
                <a:srgbClr val="000000"/>
              </a:solidFill>
              <a:round/>
              <a:headEnd/>
              <a:tailEnd/>
            </a:ln>
          </p:spPr>
          <p:txBody>
            <a:bodyPr wrap="none" anchor="ctr"/>
            <a:lstStyle/>
            <a:p>
              <a:endParaRPr lang="en-US"/>
            </a:p>
          </p:txBody>
        </p:sp>
        <p:sp>
          <p:nvSpPr>
            <p:cNvPr id="191497" name="Text Box 9"/>
            <p:cNvSpPr txBox="1">
              <a:spLocks noChangeArrowheads="1"/>
            </p:cNvSpPr>
            <p:nvPr/>
          </p:nvSpPr>
          <p:spPr bwMode="auto">
            <a:xfrm>
              <a:off x="4941" y="1284"/>
              <a:ext cx="339" cy="24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lIns="0" tIns="0" rIns="0" bIns="0" anchor="ctr">
              <a:spAutoFit/>
            </a:bodyPr>
            <a:lstStyle>
              <a:lvl1pPr defTabSz="828675">
                <a:defRPr sz="2400">
                  <a:solidFill>
                    <a:schemeClr val="tx1"/>
                  </a:solidFill>
                  <a:latin typeface="Times" charset="0"/>
                  <a:ea typeface="ＭＳ Ｐゴシック" charset="0"/>
                </a:defRPr>
              </a:lvl1pPr>
              <a:lvl2pPr marL="414338" defTabSz="828675">
                <a:defRPr sz="2400">
                  <a:solidFill>
                    <a:schemeClr val="tx1"/>
                  </a:solidFill>
                  <a:latin typeface="Times" charset="0"/>
                  <a:ea typeface="ＭＳ Ｐゴシック" charset="0"/>
                </a:defRPr>
              </a:lvl2pPr>
              <a:lvl3pPr marL="828675" defTabSz="828675">
                <a:defRPr sz="2400">
                  <a:solidFill>
                    <a:schemeClr val="tx1"/>
                  </a:solidFill>
                  <a:latin typeface="Times" charset="0"/>
                  <a:ea typeface="ＭＳ Ｐゴシック" charset="0"/>
                </a:defRPr>
              </a:lvl3pPr>
              <a:lvl4pPr marL="1244600" defTabSz="828675">
                <a:defRPr sz="2400">
                  <a:solidFill>
                    <a:schemeClr val="tx1"/>
                  </a:solidFill>
                  <a:latin typeface="Times" charset="0"/>
                  <a:ea typeface="ＭＳ Ｐゴシック" charset="0"/>
                </a:defRPr>
              </a:lvl4pPr>
              <a:lvl5pPr marL="1658938" defTabSz="828675">
                <a:defRPr sz="2400">
                  <a:solidFill>
                    <a:schemeClr val="tx1"/>
                  </a:solidFill>
                  <a:latin typeface="Times" charset="0"/>
                  <a:ea typeface="ＭＳ Ｐゴシック" charset="0"/>
                </a:defRPr>
              </a:lvl5pPr>
              <a:lvl6pPr marL="2116138" defTabSz="828675" eaLnBrk="0" fontAlgn="base" hangingPunct="0">
                <a:spcBef>
                  <a:spcPct val="0"/>
                </a:spcBef>
                <a:spcAft>
                  <a:spcPct val="0"/>
                </a:spcAft>
                <a:defRPr sz="2400">
                  <a:solidFill>
                    <a:schemeClr val="tx1"/>
                  </a:solidFill>
                  <a:latin typeface="Times" charset="0"/>
                  <a:ea typeface="ＭＳ Ｐゴシック" charset="0"/>
                </a:defRPr>
              </a:lvl6pPr>
              <a:lvl7pPr marL="2573338" defTabSz="828675" eaLnBrk="0" fontAlgn="base" hangingPunct="0">
                <a:spcBef>
                  <a:spcPct val="0"/>
                </a:spcBef>
                <a:spcAft>
                  <a:spcPct val="0"/>
                </a:spcAft>
                <a:defRPr sz="2400">
                  <a:solidFill>
                    <a:schemeClr val="tx1"/>
                  </a:solidFill>
                  <a:latin typeface="Times" charset="0"/>
                  <a:ea typeface="ＭＳ Ｐゴシック" charset="0"/>
                </a:defRPr>
              </a:lvl7pPr>
              <a:lvl8pPr marL="3030538" defTabSz="828675" eaLnBrk="0" fontAlgn="base" hangingPunct="0">
                <a:spcBef>
                  <a:spcPct val="0"/>
                </a:spcBef>
                <a:spcAft>
                  <a:spcPct val="0"/>
                </a:spcAft>
                <a:defRPr sz="2400">
                  <a:solidFill>
                    <a:schemeClr val="tx1"/>
                  </a:solidFill>
                  <a:latin typeface="Times" charset="0"/>
                  <a:ea typeface="ＭＳ Ｐゴシック" charset="0"/>
                </a:defRPr>
              </a:lvl8pPr>
              <a:lvl9pPr marL="3487738" defTabSz="828675" eaLnBrk="0" fontAlgn="base" hangingPunct="0">
                <a:spcBef>
                  <a:spcPct val="0"/>
                </a:spcBef>
                <a:spcAft>
                  <a:spcPct val="0"/>
                </a:spcAft>
                <a:defRPr sz="2400">
                  <a:solidFill>
                    <a:schemeClr val="tx1"/>
                  </a:solidFill>
                  <a:latin typeface="Times" charset="0"/>
                  <a:ea typeface="ＭＳ Ｐゴシック" charset="0"/>
                </a:defRPr>
              </a:lvl9pPr>
            </a:lstStyle>
            <a:p>
              <a:pPr algn="ctr" eaLnBrk="1">
                <a:lnSpc>
                  <a:spcPct val="93000"/>
                </a:lnSpc>
                <a:spcAft>
                  <a:spcPts val="438"/>
                </a:spcAft>
                <a:buClr>
                  <a:srgbClr val="FFFFFF"/>
                </a:buClr>
                <a:buSzPct val="100000"/>
                <a:buFont typeface="Arial" charset="0"/>
                <a:buNone/>
              </a:pPr>
              <a:r>
                <a:rPr lang="en-GB">
                  <a:solidFill>
                    <a:srgbClr val="FFFFFF"/>
                  </a:solidFill>
                  <a:latin typeface="Arial" charset="0"/>
                </a:rPr>
                <a:t>T</a:t>
              </a:r>
            </a:p>
          </p:txBody>
        </p:sp>
        <p:sp>
          <p:nvSpPr>
            <p:cNvPr id="191499" name="Oval 11"/>
            <p:cNvSpPr>
              <a:spLocks noChangeArrowheads="1"/>
            </p:cNvSpPr>
            <p:nvPr/>
          </p:nvSpPr>
          <p:spPr bwMode="auto">
            <a:xfrm>
              <a:off x="4867" y="2718"/>
              <a:ext cx="498" cy="462"/>
            </a:xfrm>
            <a:prstGeom prst="ellipse">
              <a:avLst/>
            </a:prstGeom>
            <a:solidFill>
              <a:srgbClr val="1079FF"/>
            </a:solidFill>
            <a:ln w="50760">
              <a:solidFill>
                <a:schemeClr val="bg1"/>
              </a:solidFill>
              <a:round/>
              <a:headEnd/>
              <a:tailEnd/>
            </a:ln>
          </p:spPr>
          <p:txBody>
            <a:bodyPr wrap="none" anchor="ctr"/>
            <a:lstStyle/>
            <a:p>
              <a:endParaRPr lang="en-US"/>
            </a:p>
          </p:txBody>
        </p:sp>
        <p:sp>
          <p:nvSpPr>
            <p:cNvPr id="191500" name="Text Box 12"/>
            <p:cNvSpPr txBox="1">
              <a:spLocks noChangeArrowheads="1"/>
            </p:cNvSpPr>
            <p:nvPr/>
          </p:nvSpPr>
          <p:spPr bwMode="auto">
            <a:xfrm>
              <a:off x="4942" y="2825"/>
              <a:ext cx="35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lIns="0" tIns="0" rIns="0" bIns="0" anchor="ctr">
              <a:spAutoFit/>
            </a:bodyPr>
            <a:lstStyle>
              <a:lvl1pPr defTabSz="828675">
                <a:defRPr sz="2400">
                  <a:solidFill>
                    <a:schemeClr val="tx1"/>
                  </a:solidFill>
                  <a:latin typeface="Times" charset="0"/>
                  <a:ea typeface="ＭＳ Ｐゴシック" charset="0"/>
                </a:defRPr>
              </a:lvl1pPr>
              <a:lvl2pPr marL="414338" defTabSz="828675">
                <a:defRPr sz="2400">
                  <a:solidFill>
                    <a:schemeClr val="tx1"/>
                  </a:solidFill>
                  <a:latin typeface="Times" charset="0"/>
                  <a:ea typeface="ＭＳ Ｐゴシック" charset="0"/>
                </a:defRPr>
              </a:lvl2pPr>
              <a:lvl3pPr marL="828675" defTabSz="828675">
                <a:defRPr sz="2400">
                  <a:solidFill>
                    <a:schemeClr val="tx1"/>
                  </a:solidFill>
                  <a:latin typeface="Times" charset="0"/>
                  <a:ea typeface="ＭＳ Ｐゴシック" charset="0"/>
                </a:defRPr>
              </a:lvl3pPr>
              <a:lvl4pPr marL="1244600" defTabSz="828675">
                <a:defRPr sz="2400">
                  <a:solidFill>
                    <a:schemeClr val="tx1"/>
                  </a:solidFill>
                  <a:latin typeface="Times" charset="0"/>
                  <a:ea typeface="ＭＳ Ｐゴシック" charset="0"/>
                </a:defRPr>
              </a:lvl4pPr>
              <a:lvl5pPr marL="1658938" defTabSz="828675">
                <a:defRPr sz="2400">
                  <a:solidFill>
                    <a:schemeClr val="tx1"/>
                  </a:solidFill>
                  <a:latin typeface="Times" charset="0"/>
                  <a:ea typeface="ＭＳ Ｐゴシック" charset="0"/>
                </a:defRPr>
              </a:lvl5pPr>
              <a:lvl6pPr marL="2116138" defTabSz="828675" eaLnBrk="0" fontAlgn="base" hangingPunct="0">
                <a:spcBef>
                  <a:spcPct val="0"/>
                </a:spcBef>
                <a:spcAft>
                  <a:spcPct val="0"/>
                </a:spcAft>
                <a:defRPr sz="2400">
                  <a:solidFill>
                    <a:schemeClr val="tx1"/>
                  </a:solidFill>
                  <a:latin typeface="Times" charset="0"/>
                  <a:ea typeface="ＭＳ Ｐゴシック" charset="0"/>
                </a:defRPr>
              </a:lvl6pPr>
              <a:lvl7pPr marL="2573338" defTabSz="828675" eaLnBrk="0" fontAlgn="base" hangingPunct="0">
                <a:spcBef>
                  <a:spcPct val="0"/>
                </a:spcBef>
                <a:spcAft>
                  <a:spcPct val="0"/>
                </a:spcAft>
                <a:defRPr sz="2400">
                  <a:solidFill>
                    <a:schemeClr val="tx1"/>
                  </a:solidFill>
                  <a:latin typeface="Times" charset="0"/>
                  <a:ea typeface="ＭＳ Ｐゴシック" charset="0"/>
                </a:defRPr>
              </a:lvl7pPr>
              <a:lvl8pPr marL="3030538" defTabSz="828675" eaLnBrk="0" fontAlgn="base" hangingPunct="0">
                <a:spcBef>
                  <a:spcPct val="0"/>
                </a:spcBef>
                <a:spcAft>
                  <a:spcPct val="0"/>
                </a:spcAft>
                <a:defRPr sz="2400">
                  <a:solidFill>
                    <a:schemeClr val="tx1"/>
                  </a:solidFill>
                  <a:latin typeface="Times" charset="0"/>
                  <a:ea typeface="ＭＳ Ｐゴシック" charset="0"/>
                </a:defRPr>
              </a:lvl8pPr>
              <a:lvl9pPr marL="3487738" defTabSz="828675" eaLnBrk="0" fontAlgn="base" hangingPunct="0">
                <a:spcBef>
                  <a:spcPct val="0"/>
                </a:spcBef>
                <a:spcAft>
                  <a:spcPct val="0"/>
                </a:spcAft>
                <a:defRPr sz="2400">
                  <a:solidFill>
                    <a:schemeClr val="tx1"/>
                  </a:solidFill>
                  <a:latin typeface="Times" charset="0"/>
                  <a:ea typeface="ＭＳ Ｐゴシック" charset="0"/>
                </a:defRPr>
              </a:lvl9pPr>
            </a:lstStyle>
            <a:p>
              <a:pPr algn="ctr" eaLnBrk="1">
                <a:lnSpc>
                  <a:spcPct val="93000"/>
                </a:lnSpc>
                <a:spcAft>
                  <a:spcPts val="438"/>
                </a:spcAft>
                <a:buClr>
                  <a:srgbClr val="FFFFFF"/>
                </a:buClr>
                <a:buSzPct val="100000"/>
                <a:buFont typeface="Arial" charset="0"/>
                <a:buNone/>
              </a:pPr>
              <a:r>
                <a:rPr lang="en-GB">
                  <a:solidFill>
                    <a:srgbClr val="FFFFFF"/>
                  </a:solidFill>
                  <a:latin typeface="Arial" charset="0"/>
                </a:rPr>
                <a:t>G</a:t>
              </a:r>
            </a:p>
          </p:txBody>
        </p:sp>
        <p:sp>
          <p:nvSpPr>
            <p:cNvPr id="191502" name="Oval 14"/>
            <p:cNvSpPr>
              <a:spLocks noChangeArrowheads="1"/>
            </p:cNvSpPr>
            <p:nvPr/>
          </p:nvSpPr>
          <p:spPr bwMode="auto">
            <a:xfrm>
              <a:off x="3291" y="2738"/>
              <a:ext cx="498" cy="462"/>
            </a:xfrm>
            <a:prstGeom prst="ellipse">
              <a:avLst/>
            </a:prstGeom>
            <a:solidFill>
              <a:srgbClr val="1079FF"/>
            </a:solidFill>
            <a:ln w="50760">
              <a:solidFill>
                <a:schemeClr val="bg1"/>
              </a:solidFill>
              <a:round/>
              <a:headEnd/>
              <a:tailEnd/>
            </a:ln>
          </p:spPr>
          <p:txBody>
            <a:bodyPr wrap="none" anchor="ctr"/>
            <a:lstStyle/>
            <a:p>
              <a:endParaRPr lang="en-US"/>
            </a:p>
          </p:txBody>
        </p:sp>
        <p:sp>
          <p:nvSpPr>
            <p:cNvPr id="191503" name="Text Box 15"/>
            <p:cNvSpPr txBox="1">
              <a:spLocks noChangeArrowheads="1"/>
            </p:cNvSpPr>
            <p:nvPr/>
          </p:nvSpPr>
          <p:spPr bwMode="auto">
            <a:xfrm>
              <a:off x="3364" y="2849"/>
              <a:ext cx="35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lIns="0" tIns="0" rIns="0" bIns="0" anchor="ctr">
              <a:spAutoFit/>
            </a:bodyPr>
            <a:lstStyle>
              <a:lvl1pPr defTabSz="828675">
                <a:defRPr sz="2400">
                  <a:solidFill>
                    <a:schemeClr val="tx1"/>
                  </a:solidFill>
                  <a:latin typeface="Times" charset="0"/>
                  <a:ea typeface="ＭＳ Ｐゴシック" charset="0"/>
                </a:defRPr>
              </a:lvl1pPr>
              <a:lvl2pPr marL="414338" defTabSz="828675">
                <a:defRPr sz="2400">
                  <a:solidFill>
                    <a:schemeClr val="tx1"/>
                  </a:solidFill>
                  <a:latin typeface="Times" charset="0"/>
                  <a:ea typeface="ＭＳ Ｐゴシック" charset="0"/>
                </a:defRPr>
              </a:lvl2pPr>
              <a:lvl3pPr marL="828675" defTabSz="828675">
                <a:defRPr sz="2400">
                  <a:solidFill>
                    <a:schemeClr val="tx1"/>
                  </a:solidFill>
                  <a:latin typeface="Times" charset="0"/>
                  <a:ea typeface="ＭＳ Ｐゴシック" charset="0"/>
                </a:defRPr>
              </a:lvl3pPr>
              <a:lvl4pPr marL="1244600" defTabSz="828675">
                <a:defRPr sz="2400">
                  <a:solidFill>
                    <a:schemeClr val="tx1"/>
                  </a:solidFill>
                  <a:latin typeface="Times" charset="0"/>
                  <a:ea typeface="ＭＳ Ｐゴシック" charset="0"/>
                </a:defRPr>
              </a:lvl4pPr>
              <a:lvl5pPr marL="1658938" defTabSz="828675">
                <a:defRPr sz="2400">
                  <a:solidFill>
                    <a:schemeClr val="tx1"/>
                  </a:solidFill>
                  <a:latin typeface="Times" charset="0"/>
                  <a:ea typeface="ＭＳ Ｐゴシック" charset="0"/>
                </a:defRPr>
              </a:lvl5pPr>
              <a:lvl6pPr marL="2116138" defTabSz="828675" eaLnBrk="0" fontAlgn="base" hangingPunct="0">
                <a:spcBef>
                  <a:spcPct val="0"/>
                </a:spcBef>
                <a:spcAft>
                  <a:spcPct val="0"/>
                </a:spcAft>
                <a:defRPr sz="2400">
                  <a:solidFill>
                    <a:schemeClr val="tx1"/>
                  </a:solidFill>
                  <a:latin typeface="Times" charset="0"/>
                  <a:ea typeface="ＭＳ Ｐゴシック" charset="0"/>
                </a:defRPr>
              </a:lvl6pPr>
              <a:lvl7pPr marL="2573338" defTabSz="828675" eaLnBrk="0" fontAlgn="base" hangingPunct="0">
                <a:spcBef>
                  <a:spcPct val="0"/>
                </a:spcBef>
                <a:spcAft>
                  <a:spcPct val="0"/>
                </a:spcAft>
                <a:defRPr sz="2400">
                  <a:solidFill>
                    <a:schemeClr val="tx1"/>
                  </a:solidFill>
                  <a:latin typeface="Times" charset="0"/>
                  <a:ea typeface="ＭＳ Ｐゴシック" charset="0"/>
                </a:defRPr>
              </a:lvl7pPr>
              <a:lvl8pPr marL="3030538" defTabSz="828675" eaLnBrk="0" fontAlgn="base" hangingPunct="0">
                <a:spcBef>
                  <a:spcPct val="0"/>
                </a:spcBef>
                <a:spcAft>
                  <a:spcPct val="0"/>
                </a:spcAft>
                <a:defRPr sz="2400">
                  <a:solidFill>
                    <a:schemeClr val="tx1"/>
                  </a:solidFill>
                  <a:latin typeface="Times" charset="0"/>
                  <a:ea typeface="ＭＳ Ｐゴシック" charset="0"/>
                </a:defRPr>
              </a:lvl8pPr>
              <a:lvl9pPr marL="3487738" defTabSz="828675" eaLnBrk="0" fontAlgn="base" hangingPunct="0">
                <a:spcBef>
                  <a:spcPct val="0"/>
                </a:spcBef>
                <a:spcAft>
                  <a:spcPct val="0"/>
                </a:spcAft>
                <a:defRPr sz="2400">
                  <a:solidFill>
                    <a:schemeClr val="tx1"/>
                  </a:solidFill>
                  <a:latin typeface="Times" charset="0"/>
                  <a:ea typeface="ＭＳ Ｐゴシック" charset="0"/>
                </a:defRPr>
              </a:lvl9pPr>
            </a:lstStyle>
            <a:p>
              <a:pPr algn="ctr" eaLnBrk="1">
                <a:lnSpc>
                  <a:spcPct val="93000"/>
                </a:lnSpc>
                <a:spcAft>
                  <a:spcPts val="425"/>
                </a:spcAft>
                <a:buClr>
                  <a:srgbClr val="FFFFFF"/>
                </a:buClr>
                <a:buSzPct val="100000"/>
                <a:buFont typeface="Arial" charset="0"/>
                <a:buNone/>
              </a:pPr>
              <a:r>
                <a:rPr lang="en-GB" sz="2300">
                  <a:solidFill>
                    <a:srgbClr val="FFFFFF"/>
                  </a:solidFill>
                  <a:latin typeface="Arial" charset="0"/>
                </a:rPr>
                <a:t>C</a:t>
              </a:r>
            </a:p>
          </p:txBody>
        </p:sp>
        <p:sp>
          <p:nvSpPr>
            <p:cNvPr id="191504" name="Freeform 16"/>
            <p:cNvSpPr>
              <a:spLocks/>
            </p:cNvSpPr>
            <p:nvPr/>
          </p:nvSpPr>
          <p:spPr bwMode="auto">
            <a:xfrm>
              <a:off x="3120" y="864"/>
              <a:ext cx="533" cy="467"/>
            </a:xfrm>
            <a:custGeom>
              <a:avLst/>
              <a:gdLst>
                <a:gd name="T0" fmla="*/ 2232 w 2595"/>
                <a:gd name="T1" fmla="*/ 1720 h 2269"/>
                <a:gd name="T2" fmla="*/ 882 w 2595"/>
                <a:gd name="T3" fmla="*/ 344 h 2269"/>
                <a:gd name="T4" fmla="*/ 851 w 2595"/>
                <a:gd name="T5" fmla="*/ 2268 h 2269"/>
              </a:gdLst>
              <a:ahLst/>
              <a:cxnLst>
                <a:cxn ang="0">
                  <a:pos x="T0" y="T1"/>
                </a:cxn>
                <a:cxn ang="0">
                  <a:pos x="T2" y="T3"/>
                </a:cxn>
                <a:cxn ang="0">
                  <a:pos x="T4" y="T5"/>
                </a:cxn>
              </a:cxnLst>
              <a:rect l="0" t="0" r="r" b="b"/>
              <a:pathLst>
                <a:path w="2595" h="2269">
                  <a:moveTo>
                    <a:pt x="2232" y="1720"/>
                  </a:moveTo>
                  <a:cubicBezTo>
                    <a:pt x="2594" y="869"/>
                    <a:pt x="1746" y="0"/>
                    <a:pt x="882" y="344"/>
                  </a:cubicBezTo>
                  <a:cubicBezTo>
                    <a:pt x="17" y="683"/>
                    <a:pt x="0" y="1897"/>
                    <a:pt x="851" y="2268"/>
                  </a:cubicBezTo>
                </a:path>
              </a:pathLst>
            </a:custGeom>
            <a:noFill/>
            <a:ln w="36720">
              <a:solidFill>
                <a:srgbClr val="4700B8"/>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05" name="Freeform 17"/>
            <p:cNvSpPr>
              <a:spLocks/>
            </p:cNvSpPr>
            <p:nvPr/>
          </p:nvSpPr>
          <p:spPr bwMode="auto">
            <a:xfrm>
              <a:off x="4989" y="816"/>
              <a:ext cx="531" cy="465"/>
            </a:xfrm>
            <a:custGeom>
              <a:avLst/>
              <a:gdLst>
                <a:gd name="T0" fmla="*/ 1738 w 2586"/>
                <a:gd name="T1" fmla="*/ 2259 h 2260"/>
                <a:gd name="T2" fmla="*/ 1693 w 2586"/>
                <a:gd name="T3" fmla="*/ 344 h 2260"/>
                <a:gd name="T4" fmla="*/ 366 w 2586"/>
                <a:gd name="T5" fmla="*/ 1716 h 2260"/>
              </a:gdLst>
              <a:ahLst/>
              <a:cxnLst>
                <a:cxn ang="0">
                  <a:pos x="T0" y="T1"/>
                </a:cxn>
                <a:cxn ang="0">
                  <a:pos x="T2" y="T3"/>
                </a:cxn>
                <a:cxn ang="0">
                  <a:pos x="T4" y="T5"/>
                </a:cxn>
              </a:cxnLst>
              <a:rect l="0" t="0" r="r" b="b"/>
              <a:pathLst>
                <a:path w="2586" h="2260">
                  <a:moveTo>
                    <a:pt x="1738" y="2259"/>
                  </a:moveTo>
                  <a:cubicBezTo>
                    <a:pt x="2585" y="1888"/>
                    <a:pt x="2558" y="683"/>
                    <a:pt x="1693" y="344"/>
                  </a:cubicBezTo>
                  <a:cubicBezTo>
                    <a:pt x="846" y="0"/>
                    <a:pt x="0" y="869"/>
                    <a:pt x="366" y="1716"/>
                  </a:cubicBezTo>
                </a:path>
              </a:pathLst>
            </a:custGeom>
            <a:noFill/>
            <a:ln w="36720">
              <a:solidFill>
                <a:srgbClr val="4700B8"/>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06" name="Freeform 18"/>
            <p:cNvSpPr>
              <a:spLocks/>
            </p:cNvSpPr>
            <p:nvPr/>
          </p:nvSpPr>
          <p:spPr bwMode="auto">
            <a:xfrm>
              <a:off x="4925" y="3071"/>
              <a:ext cx="543" cy="445"/>
            </a:xfrm>
            <a:custGeom>
              <a:avLst/>
              <a:gdLst>
                <a:gd name="T0" fmla="*/ 427 w 2643"/>
                <a:gd name="T1" fmla="*/ 432 h 2167"/>
                <a:gd name="T2" fmla="*/ 1649 w 2643"/>
                <a:gd name="T3" fmla="*/ 1892 h 2167"/>
                <a:gd name="T4" fmla="*/ 1830 w 2643"/>
                <a:gd name="T5" fmla="*/ 0 h 2167"/>
              </a:gdLst>
              <a:ahLst/>
              <a:cxnLst>
                <a:cxn ang="0">
                  <a:pos x="T0" y="T1"/>
                </a:cxn>
                <a:cxn ang="0">
                  <a:pos x="T2" y="T3"/>
                </a:cxn>
                <a:cxn ang="0">
                  <a:pos x="T4" y="T5"/>
                </a:cxn>
              </a:cxnLst>
              <a:rect l="0" t="0" r="r" b="b"/>
              <a:pathLst>
                <a:path w="2643" h="2167">
                  <a:moveTo>
                    <a:pt x="427" y="432"/>
                  </a:moveTo>
                  <a:cubicBezTo>
                    <a:pt x="0" y="1244"/>
                    <a:pt x="763" y="2166"/>
                    <a:pt x="1649" y="1892"/>
                  </a:cubicBezTo>
                  <a:cubicBezTo>
                    <a:pt x="2527" y="1632"/>
                    <a:pt x="2642" y="427"/>
                    <a:pt x="1830" y="0"/>
                  </a:cubicBezTo>
                </a:path>
              </a:pathLst>
            </a:custGeom>
            <a:noFill/>
            <a:ln w="36720">
              <a:solidFill>
                <a:srgbClr val="4700B8"/>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07" name="Freeform 19"/>
            <p:cNvSpPr>
              <a:spLocks/>
            </p:cNvSpPr>
            <p:nvPr/>
          </p:nvSpPr>
          <p:spPr bwMode="auto">
            <a:xfrm>
              <a:off x="3183" y="3099"/>
              <a:ext cx="560" cy="422"/>
            </a:xfrm>
            <a:custGeom>
              <a:avLst/>
              <a:gdLst>
                <a:gd name="T0" fmla="*/ 762 w 2720"/>
                <a:gd name="T1" fmla="*/ 0 h 2049"/>
                <a:gd name="T2" fmla="*/ 1152 w 2720"/>
                <a:gd name="T3" fmla="*/ 1862 h 2049"/>
                <a:gd name="T4" fmla="*/ 2202 w 2720"/>
                <a:gd name="T5" fmla="*/ 289 h 2049"/>
              </a:gdLst>
              <a:ahLst/>
              <a:cxnLst>
                <a:cxn ang="0">
                  <a:pos x="T0" y="T1"/>
                </a:cxn>
                <a:cxn ang="0">
                  <a:pos x="T2" y="T3"/>
                </a:cxn>
                <a:cxn ang="0">
                  <a:pos x="T4" y="T5"/>
                </a:cxn>
              </a:cxnLst>
              <a:rect l="0" t="0" r="r" b="b"/>
              <a:pathLst>
                <a:path w="2720" h="2049">
                  <a:moveTo>
                    <a:pt x="762" y="0"/>
                  </a:moveTo>
                  <a:cubicBezTo>
                    <a:pt x="0" y="517"/>
                    <a:pt x="241" y="1684"/>
                    <a:pt x="1152" y="1862"/>
                  </a:cubicBezTo>
                  <a:cubicBezTo>
                    <a:pt x="2042" y="2048"/>
                    <a:pt x="2719" y="1044"/>
                    <a:pt x="2202" y="289"/>
                  </a:cubicBezTo>
                </a:path>
              </a:pathLst>
            </a:custGeom>
            <a:noFill/>
            <a:ln w="36720">
              <a:solidFill>
                <a:srgbClr val="4700B8"/>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08" name="Freeform 20"/>
            <p:cNvSpPr>
              <a:spLocks/>
            </p:cNvSpPr>
            <p:nvPr/>
          </p:nvSpPr>
          <p:spPr bwMode="auto">
            <a:xfrm>
              <a:off x="3758" y="1138"/>
              <a:ext cx="1088" cy="272"/>
            </a:xfrm>
            <a:custGeom>
              <a:avLst/>
              <a:gdLst>
                <a:gd name="T0" fmla="*/ 5288 w 5289"/>
                <a:gd name="T1" fmla="*/ 1320 h 1321"/>
                <a:gd name="T2" fmla="*/ 0 w 5289"/>
                <a:gd name="T3" fmla="*/ 1191 h 1321"/>
              </a:gdLst>
              <a:ahLst/>
              <a:cxnLst>
                <a:cxn ang="0">
                  <a:pos x="T0" y="T1"/>
                </a:cxn>
                <a:cxn ang="0">
                  <a:pos x="T2" y="T3"/>
                </a:cxn>
              </a:cxnLst>
              <a:rect l="0" t="0" r="r" b="b"/>
              <a:pathLst>
                <a:path w="5289" h="1321">
                  <a:moveTo>
                    <a:pt x="5288" y="1320"/>
                  </a:moveTo>
                  <a:cubicBezTo>
                    <a:pt x="3863" y="57"/>
                    <a:pt x="1503" y="0"/>
                    <a:pt x="0" y="1191"/>
                  </a:cubicBezTo>
                </a:path>
              </a:pathLst>
            </a:custGeom>
            <a:noFill/>
            <a:ln w="36720">
              <a:solidFill>
                <a:srgbClr val="4700B8"/>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09" name="Freeform 21"/>
            <p:cNvSpPr>
              <a:spLocks/>
            </p:cNvSpPr>
            <p:nvPr/>
          </p:nvSpPr>
          <p:spPr bwMode="auto">
            <a:xfrm>
              <a:off x="3754" y="1446"/>
              <a:ext cx="1087" cy="231"/>
            </a:xfrm>
            <a:custGeom>
              <a:avLst/>
              <a:gdLst>
                <a:gd name="T0" fmla="*/ 0 w 5285"/>
                <a:gd name="T1" fmla="*/ 0 h 1118"/>
                <a:gd name="T2" fmla="*/ 5284 w 5285"/>
                <a:gd name="T3" fmla="*/ 154 h 1118"/>
              </a:gdLst>
              <a:ahLst/>
              <a:cxnLst>
                <a:cxn ang="0">
                  <a:pos x="T0" y="T1"/>
                </a:cxn>
                <a:cxn ang="0">
                  <a:pos x="T2" y="T3"/>
                </a:cxn>
              </a:cxnLst>
              <a:rect l="0" t="0" r="r" b="b"/>
              <a:pathLst>
                <a:path w="5285" h="1118">
                  <a:moveTo>
                    <a:pt x="0" y="0"/>
                  </a:moveTo>
                  <a:cubicBezTo>
                    <a:pt x="1402" y="1050"/>
                    <a:pt x="3762" y="1117"/>
                    <a:pt x="5284" y="154"/>
                  </a:cubicBezTo>
                </a:path>
              </a:pathLst>
            </a:custGeom>
            <a:noFill/>
            <a:ln w="36720">
              <a:solidFill>
                <a:srgbClr val="4700B8"/>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10" name="Freeform 22"/>
            <p:cNvSpPr>
              <a:spLocks/>
            </p:cNvSpPr>
            <p:nvPr/>
          </p:nvSpPr>
          <p:spPr bwMode="auto">
            <a:xfrm>
              <a:off x="5097" y="1647"/>
              <a:ext cx="290" cy="1085"/>
            </a:xfrm>
            <a:custGeom>
              <a:avLst/>
              <a:gdLst>
                <a:gd name="T0" fmla="*/ 255 w 1413"/>
                <a:gd name="T1" fmla="*/ 5275 h 5276"/>
                <a:gd name="T2" fmla="*/ 0 w 1413"/>
                <a:gd name="T3" fmla="*/ 0 h 5276"/>
              </a:gdLst>
              <a:ahLst/>
              <a:cxnLst>
                <a:cxn ang="0">
                  <a:pos x="T0" y="T1"/>
                </a:cxn>
                <a:cxn ang="0">
                  <a:pos x="T2" y="T3"/>
                </a:cxn>
              </a:cxnLst>
              <a:rect l="0" t="0" r="r" b="b"/>
              <a:pathLst>
                <a:path w="1413" h="5276">
                  <a:moveTo>
                    <a:pt x="255" y="5275"/>
                  </a:moveTo>
                  <a:cubicBezTo>
                    <a:pt x="1412" y="3762"/>
                    <a:pt x="1297" y="1415"/>
                    <a:pt x="0" y="0"/>
                  </a:cubicBezTo>
                </a:path>
              </a:pathLst>
            </a:custGeom>
            <a:noFill/>
            <a:ln w="36720">
              <a:solidFill>
                <a:srgbClr val="4700B8"/>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11" name="Freeform 23"/>
            <p:cNvSpPr>
              <a:spLocks/>
            </p:cNvSpPr>
            <p:nvPr/>
          </p:nvSpPr>
          <p:spPr bwMode="auto">
            <a:xfrm>
              <a:off x="4844" y="1629"/>
              <a:ext cx="241" cy="1082"/>
            </a:xfrm>
            <a:custGeom>
              <a:avLst/>
              <a:gdLst>
                <a:gd name="T0" fmla="*/ 944 w 1175"/>
                <a:gd name="T1" fmla="*/ 0 h 5263"/>
                <a:gd name="T2" fmla="*/ 1174 w 1175"/>
                <a:gd name="T3" fmla="*/ 5262 h 5263"/>
              </a:gdLst>
              <a:ahLst/>
              <a:cxnLst>
                <a:cxn ang="0">
                  <a:pos x="T0" y="T1"/>
                </a:cxn>
                <a:cxn ang="0">
                  <a:pos x="T2" y="T3"/>
                </a:cxn>
              </a:cxnLst>
              <a:rect l="0" t="0" r="r" b="b"/>
              <a:pathLst>
                <a:path w="1175" h="5263">
                  <a:moveTo>
                    <a:pt x="944" y="0"/>
                  </a:moveTo>
                  <a:cubicBezTo>
                    <a:pt x="0" y="1468"/>
                    <a:pt x="101" y="3815"/>
                    <a:pt x="1174" y="5262"/>
                  </a:cubicBezTo>
                </a:path>
              </a:pathLst>
            </a:custGeom>
            <a:noFill/>
            <a:ln w="36720">
              <a:solidFill>
                <a:srgbClr val="4700B8"/>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12" name="Freeform 24"/>
            <p:cNvSpPr>
              <a:spLocks/>
            </p:cNvSpPr>
            <p:nvPr/>
          </p:nvSpPr>
          <p:spPr bwMode="auto">
            <a:xfrm>
              <a:off x="3778" y="2709"/>
              <a:ext cx="1088" cy="271"/>
            </a:xfrm>
            <a:custGeom>
              <a:avLst/>
              <a:gdLst>
                <a:gd name="T0" fmla="*/ 5288 w 5289"/>
                <a:gd name="T1" fmla="*/ 1319 h 1320"/>
                <a:gd name="T2" fmla="*/ 0 w 5289"/>
                <a:gd name="T3" fmla="*/ 1195 h 1320"/>
              </a:gdLst>
              <a:ahLst/>
              <a:cxnLst>
                <a:cxn ang="0">
                  <a:pos x="T0" y="T1"/>
                </a:cxn>
                <a:cxn ang="0">
                  <a:pos x="T2" y="T3"/>
                </a:cxn>
              </a:cxnLst>
              <a:rect l="0" t="0" r="r" b="b"/>
              <a:pathLst>
                <a:path w="5289" h="1320">
                  <a:moveTo>
                    <a:pt x="5288" y="1319"/>
                  </a:moveTo>
                  <a:cubicBezTo>
                    <a:pt x="3863" y="57"/>
                    <a:pt x="1503" y="0"/>
                    <a:pt x="0" y="1195"/>
                  </a:cubicBezTo>
                </a:path>
              </a:pathLst>
            </a:custGeom>
            <a:noFill/>
            <a:ln w="36720">
              <a:solidFill>
                <a:srgbClr val="4700B8"/>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13" name="Freeform 25"/>
            <p:cNvSpPr>
              <a:spLocks/>
            </p:cNvSpPr>
            <p:nvPr/>
          </p:nvSpPr>
          <p:spPr bwMode="auto">
            <a:xfrm>
              <a:off x="3774" y="3018"/>
              <a:ext cx="1087" cy="231"/>
            </a:xfrm>
            <a:custGeom>
              <a:avLst/>
              <a:gdLst>
                <a:gd name="T0" fmla="*/ 0 w 5285"/>
                <a:gd name="T1" fmla="*/ 0 h 1118"/>
                <a:gd name="T2" fmla="*/ 5284 w 5285"/>
                <a:gd name="T3" fmla="*/ 150 h 1118"/>
              </a:gdLst>
              <a:ahLst/>
              <a:cxnLst>
                <a:cxn ang="0">
                  <a:pos x="T0" y="T1"/>
                </a:cxn>
                <a:cxn ang="0">
                  <a:pos x="T2" y="T3"/>
                </a:cxn>
              </a:cxnLst>
              <a:rect l="0" t="0" r="r" b="b"/>
              <a:pathLst>
                <a:path w="5285" h="1118">
                  <a:moveTo>
                    <a:pt x="0" y="0"/>
                  </a:moveTo>
                  <a:cubicBezTo>
                    <a:pt x="1402" y="1046"/>
                    <a:pt x="3757" y="1117"/>
                    <a:pt x="5284" y="150"/>
                  </a:cubicBezTo>
                </a:path>
              </a:pathLst>
            </a:custGeom>
            <a:noFill/>
            <a:ln w="36720">
              <a:solidFill>
                <a:srgbClr val="4700B8"/>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14" name="Freeform 26"/>
            <p:cNvSpPr>
              <a:spLocks/>
            </p:cNvSpPr>
            <p:nvPr/>
          </p:nvSpPr>
          <p:spPr bwMode="auto">
            <a:xfrm>
              <a:off x="3528" y="1675"/>
              <a:ext cx="290" cy="1085"/>
            </a:xfrm>
            <a:custGeom>
              <a:avLst/>
              <a:gdLst>
                <a:gd name="T0" fmla="*/ 251 w 1413"/>
                <a:gd name="T1" fmla="*/ 5271 h 5272"/>
                <a:gd name="T2" fmla="*/ 0 w 1413"/>
                <a:gd name="T3" fmla="*/ 0 h 5272"/>
              </a:gdLst>
              <a:ahLst/>
              <a:cxnLst>
                <a:cxn ang="0">
                  <a:pos x="T0" y="T1"/>
                </a:cxn>
                <a:cxn ang="0">
                  <a:pos x="T2" y="T3"/>
                </a:cxn>
              </a:cxnLst>
              <a:rect l="0" t="0" r="r" b="b"/>
              <a:pathLst>
                <a:path w="1413" h="5272">
                  <a:moveTo>
                    <a:pt x="251" y="5271"/>
                  </a:moveTo>
                  <a:cubicBezTo>
                    <a:pt x="1412" y="3758"/>
                    <a:pt x="1297" y="1411"/>
                    <a:pt x="0" y="0"/>
                  </a:cubicBezTo>
                </a:path>
              </a:pathLst>
            </a:custGeom>
            <a:noFill/>
            <a:ln w="36720">
              <a:solidFill>
                <a:srgbClr val="4700B8"/>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15" name="Freeform 27"/>
            <p:cNvSpPr>
              <a:spLocks/>
            </p:cNvSpPr>
            <p:nvPr/>
          </p:nvSpPr>
          <p:spPr bwMode="auto">
            <a:xfrm>
              <a:off x="3275" y="1657"/>
              <a:ext cx="241" cy="1082"/>
            </a:xfrm>
            <a:custGeom>
              <a:avLst/>
              <a:gdLst>
                <a:gd name="T0" fmla="*/ 944 w 1175"/>
                <a:gd name="T1" fmla="*/ 0 h 5263"/>
                <a:gd name="T2" fmla="*/ 1174 w 1175"/>
                <a:gd name="T3" fmla="*/ 5262 h 5263"/>
              </a:gdLst>
              <a:ahLst/>
              <a:cxnLst>
                <a:cxn ang="0">
                  <a:pos x="T0" y="T1"/>
                </a:cxn>
                <a:cxn ang="0">
                  <a:pos x="T2" y="T3"/>
                </a:cxn>
              </a:cxnLst>
              <a:rect l="0" t="0" r="r" b="b"/>
              <a:pathLst>
                <a:path w="1175" h="5263">
                  <a:moveTo>
                    <a:pt x="944" y="0"/>
                  </a:moveTo>
                  <a:cubicBezTo>
                    <a:pt x="0" y="1468"/>
                    <a:pt x="101" y="3810"/>
                    <a:pt x="1174" y="5262"/>
                  </a:cubicBezTo>
                </a:path>
              </a:pathLst>
            </a:custGeom>
            <a:noFill/>
            <a:ln w="36720">
              <a:solidFill>
                <a:srgbClr val="4700B8"/>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16" name="Freeform 28"/>
            <p:cNvSpPr>
              <a:spLocks/>
            </p:cNvSpPr>
            <p:nvPr/>
          </p:nvSpPr>
          <p:spPr bwMode="auto">
            <a:xfrm>
              <a:off x="3729" y="1541"/>
              <a:ext cx="1262" cy="1222"/>
            </a:xfrm>
            <a:custGeom>
              <a:avLst/>
              <a:gdLst>
                <a:gd name="T0" fmla="*/ 6135 w 6136"/>
                <a:gd name="T1" fmla="*/ 5937 h 5938"/>
                <a:gd name="T2" fmla="*/ 0 w 6136"/>
                <a:gd name="T3" fmla="*/ 0 h 5938"/>
              </a:gdLst>
              <a:ahLst/>
              <a:cxnLst>
                <a:cxn ang="0">
                  <a:pos x="T0" y="T1"/>
                </a:cxn>
                <a:cxn ang="0">
                  <a:pos x="T2" y="T3"/>
                </a:cxn>
              </a:cxnLst>
              <a:rect l="0" t="0" r="r" b="b"/>
              <a:pathLst>
                <a:path w="6136" h="5938">
                  <a:moveTo>
                    <a:pt x="6135" y="5937"/>
                  </a:moveTo>
                  <a:cubicBezTo>
                    <a:pt x="4626" y="3471"/>
                    <a:pt x="2513" y="1424"/>
                    <a:pt x="0" y="0"/>
                  </a:cubicBezTo>
                </a:path>
              </a:pathLst>
            </a:custGeom>
            <a:noFill/>
            <a:ln w="36720">
              <a:solidFill>
                <a:srgbClr val="4700B8"/>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17" name="Freeform 29"/>
            <p:cNvSpPr>
              <a:spLocks/>
            </p:cNvSpPr>
            <p:nvPr/>
          </p:nvSpPr>
          <p:spPr bwMode="auto">
            <a:xfrm>
              <a:off x="3662" y="1632"/>
              <a:ext cx="1265" cy="1209"/>
            </a:xfrm>
            <a:custGeom>
              <a:avLst/>
              <a:gdLst>
                <a:gd name="T0" fmla="*/ 0 w 6153"/>
                <a:gd name="T1" fmla="*/ 0 h 5872"/>
                <a:gd name="T2" fmla="*/ 6152 w 6153"/>
                <a:gd name="T3" fmla="*/ 5871 h 5872"/>
              </a:gdLst>
              <a:ahLst/>
              <a:cxnLst>
                <a:cxn ang="0">
                  <a:pos x="T0" y="T1"/>
                </a:cxn>
                <a:cxn ang="0">
                  <a:pos x="T2" y="T3"/>
                </a:cxn>
              </a:cxnLst>
              <a:rect l="0" t="0" r="r" b="b"/>
              <a:pathLst>
                <a:path w="6153" h="5872">
                  <a:moveTo>
                    <a:pt x="0" y="0"/>
                  </a:moveTo>
                  <a:cubicBezTo>
                    <a:pt x="1543" y="2474"/>
                    <a:pt x="3660" y="4494"/>
                    <a:pt x="6152" y="5871"/>
                  </a:cubicBezTo>
                </a:path>
              </a:pathLst>
            </a:custGeom>
            <a:noFill/>
            <a:ln w="36720">
              <a:solidFill>
                <a:srgbClr val="4700B8"/>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18" name="Freeform 30"/>
            <p:cNvSpPr>
              <a:spLocks/>
            </p:cNvSpPr>
            <p:nvPr/>
          </p:nvSpPr>
          <p:spPr bwMode="auto">
            <a:xfrm>
              <a:off x="3676" y="1560"/>
              <a:ext cx="1239" cy="1242"/>
            </a:xfrm>
            <a:custGeom>
              <a:avLst/>
              <a:gdLst>
                <a:gd name="T0" fmla="*/ 6021 w 6022"/>
                <a:gd name="T1" fmla="*/ 0 h 6043"/>
                <a:gd name="T2" fmla="*/ 0 w 6022"/>
                <a:gd name="T3" fmla="*/ 6042 h 6043"/>
              </a:gdLst>
              <a:ahLst/>
              <a:cxnLst>
                <a:cxn ang="0">
                  <a:pos x="T0" y="T1"/>
                </a:cxn>
                <a:cxn ang="0">
                  <a:pos x="T2" y="T3"/>
                </a:cxn>
              </a:cxnLst>
              <a:rect l="0" t="0" r="r" b="b"/>
              <a:pathLst>
                <a:path w="6022" h="6043">
                  <a:moveTo>
                    <a:pt x="6021" y="0"/>
                  </a:moveTo>
                  <a:cubicBezTo>
                    <a:pt x="3533" y="1473"/>
                    <a:pt x="1460" y="3550"/>
                    <a:pt x="0" y="6042"/>
                  </a:cubicBezTo>
                </a:path>
              </a:pathLst>
            </a:custGeom>
            <a:noFill/>
            <a:ln w="36720">
              <a:solidFill>
                <a:srgbClr val="4700B8"/>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19" name="Freeform 31"/>
            <p:cNvSpPr>
              <a:spLocks/>
            </p:cNvSpPr>
            <p:nvPr/>
          </p:nvSpPr>
          <p:spPr bwMode="auto">
            <a:xfrm>
              <a:off x="3765" y="1625"/>
              <a:ext cx="1226" cy="1246"/>
            </a:xfrm>
            <a:custGeom>
              <a:avLst/>
              <a:gdLst>
                <a:gd name="T0" fmla="*/ 0 w 5959"/>
                <a:gd name="T1" fmla="*/ 6056 h 6057"/>
                <a:gd name="T2" fmla="*/ 5958 w 5959"/>
                <a:gd name="T3" fmla="*/ 0 h 6057"/>
              </a:gdLst>
              <a:ahLst/>
              <a:cxnLst>
                <a:cxn ang="0">
                  <a:pos x="T0" y="T1"/>
                </a:cxn>
                <a:cxn ang="0">
                  <a:pos x="T2" y="T3"/>
                </a:cxn>
              </a:cxnLst>
              <a:rect l="0" t="0" r="r" b="b"/>
              <a:pathLst>
                <a:path w="5959" h="6057">
                  <a:moveTo>
                    <a:pt x="0" y="6056"/>
                  </a:moveTo>
                  <a:cubicBezTo>
                    <a:pt x="2496" y="4551"/>
                    <a:pt x="4546" y="2465"/>
                    <a:pt x="5958" y="0"/>
                  </a:cubicBezTo>
                </a:path>
              </a:pathLst>
            </a:custGeom>
            <a:noFill/>
            <a:ln w="36720">
              <a:solidFill>
                <a:srgbClr val="4700B8"/>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Date Placeholder 1"/>
          <p:cNvSpPr>
            <a:spLocks noGrp="1"/>
          </p:cNvSpPr>
          <p:nvPr>
            <p:ph type="dt" sz="half" idx="10"/>
          </p:nvPr>
        </p:nvSpPr>
        <p:spPr/>
        <p:txBody>
          <a:bodyPr/>
          <a:lstStyle/>
          <a:p>
            <a:fld id="{7BE3BB3A-82E5-0347-B52C-31FBBA24C41E}"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13</a:t>
            </a:fld>
            <a:endParaRPr lang="en-US"/>
          </a:p>
        </p:txBody>
      </p:sp>
    </p:spTree>
    <p:extLst>
      <p:ext uri="{BB962C8B-B14F-4D97-AF65-F5344CB8AC3E}">
        <p14:creationId xmlns:p14="http://schemas.microsoft.com/office/powerpoint/2010/main" val="38964811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152400"/>
            <a:ext cx="8229600" cy="685800"/>
          </a:xfrm>
          <a:ln/>
        </p:spPr>
        <p:txBody>
          <a:bodyPr>
            <a:normAutofit/>
          </a:bodyPr>
          <a:lstStyle/>
          <a:p>
            <a:r>
              <a:rPr lang="en-US" sz="3200"/>
              <a:t>Estimate transition probabilities by training</a:t>
            </a:r>
          </a:p>
        </p:txBody>
      </p:sp>
      <p:sp>
        <p:nvSpPr>
          <p:cNvPr id="228355" name="Rectangle 3"/>
          <p:cNvSpPr>
            <a:spLocks noGrp="1" noChangeArrowheads="1"/>
          </p:cNvSpPr>
          <p:nvPr>
            <p:ph type="body" idx="1"/>
          </p:nvPr>
        </p:nvSpPr>
        <p:spPr>
          <a:xfrm>
            <a:off x="381000" y="838200"/>
            <a:ext cx="8382000" cy="6096000"/>
          </a:xfrm>
        </p:spPr>
        <p:txBody>
          <a:bodyPr>
            <a:noAutofit/>
          </a:bodyPr>
          <a:lstStyle/>
          <a:p>
            <a:pPr>
              <a:lnSpc>
                <a:spcPct val="90000"/>
              </a:lnSpc>
            </a:pPr>
            <a:r>
              <a:rPr lang="en-US" sz="2400" dirty="0"/>
              <a:t>Positive training set: a collection of objects from the class you want to find</a:t>
            </a:r>
          </a:p>
          <a:p>
            <a:pPr lvl="1">
              <a:lnSpc>
                <a:spcPct val="90000"/>
              </a:lnSpc>
            </a:pPr>
            <a:r>
              <a:rPr lang="en-US" sz="2000" dirty="0"/>
              <a:t>E.g., a collection of bacterial sequences known to code for protein</a:t>
            </a:r>
          </a:p>
          <a:p>
            <a:pPr>
              <a:lnSpc>
                <a:spcPct val="90000"/>
              </a:lnSpc>
            </a:pPr>
            <a:r>
              <a:rPr lang="en-US" sz="2400" dirty="0"/>
              <a:t>Negative training set: a collection of objects from the class you don</a:t>
            </a:r>
            <a:r>
              <a:rPr lang="ja-JP" altLang="en-US" sz="2400" dirty="0">
                <a:latin typeface="Arial"/>
              </a:rPr>
              <a:t>’</a:t>
            </a:r>
            <a:r>
              <a:rPr lang="en-US" sz="2400" dirty="0"/>
              <a:t>t want to include</a:t>
            </a:r>
          </a:p>
          <a:p>
            <a:pPr lvl="1">
              <a:lnSpc>
                <a:spcPct val="90000"/>
              </a:lnSpc>
            </a:pPr>
            <a:r>
              <a:rPr lang="en-US" sz="2000" dirty="0"/>
              <a:t>E.g., a collection of noncoding sequences from bacteria</a:t>
            </a:r>
          </a:p>
          <a:p>
            <a:pPr>
              <a:lnSpc>
                <a:spcPct val="90000"/>
              </a:lnSpc>
            </a:pPr>
            <a:r>
              <a:rPr lang="en-US" sz="2400" dirty="0"/>
              <a:t>Count the number of times a symbol </a:t>
            </a:r>
            <a:r>
              <a:rPr lang="en-US" sz="2400" i="1" dirty="0"/>
              <a:t>t</a:t>
            </a:r>
            <a:r>
              <a:rPr lang="en-US" sz="2400" dirty="0"/>
              <a:t> follows a particular symbol </a:t>
            </a:r>
            <a:r>
              <a:rPr lang="en-US" sz="2400" i="1" dirty="0"/>
              <a:t>s</a:t>
            </a:r>
            <a:r>
              <a:rPr lang="en-US" sz="2400" dirty="0"/>
              <a:t> in each training set, and divide by all the times that any symbol follows </a:t>
            </a:r>
            <a:r>
              <a:rPr lang="en-US" sz="2400" i="1" dirty="0"/>
              <a:t>s</a:t>
            </a:r>
          </a:p>
          <a:p>
            <a:pPr lvl="1">
              <a:lnSpc>
                <a:spcPct val="90000"/>
              </a:lnSpc>
            </a:pPr>
            <a:r>
              <a:rPr lang="en-US" sz="2000" dirty="0"/>
              <a:t>These are estimates of the transition probabilities that comprise the positive and negative Markov models </a:t>
            </a:r>
          </a:p>
          <a:p>
            <a:pPr lvl="1">
              <a:lnSpc>
                <a:spcPct val="90000"/>
              </a:lnSpc>
            </a:pPr>
            <a:r>
              <a:rPr lang="en-US" sz="2000" dirty="0"/>
              <a:t>An example of machine-learning </a:t>
            </a:r>
          </a:p>
        </p:txBody>
      </p:sp>
      <p:graphicFrame>
        <p:nvGraphicFramePr>
          <p:cNvPr id="228356" name="Object 4"/>
          <p:cNvGraphicFramePr>
            <a:graphicFrameLocks noChangeAspect="1"/>
          </p:cNvGraphicFramePr>
          <p:nvPr>
            <p:extLst>
              <p:ext uri="{D42A27DB-BD31-4B8C-83A1-F6EECF244321}">
                <p14:modId xmlns:p14="http://schemas.microsoft.com/office/powerpoint/2010/main" val="280356218"/>
              </p:ext>
            </p:extLst>
          </p:nvPr>
        </p:nvGraphicFramePr>
        <p:xfrm>
          <a:off x="1981200" y="4910137"/>
          <a:ext cx="1219200" cy="957263"/>
        </p:xfrm>
        <a:graphic>
          <a:graphicData uri="http://schemas.openxmlformats.org/presentationml/2006/ole">
            <mc:AlternateContent xmlns:mc="http://schemas.openxmlformats.org/markup-compatibility/2006">
              <mc:Choice xmlns:v="urn:schemas-microsoft-com:vml" Requires="v">
                <p:oleObj spid="_x0000_s39035" name="Equation" r:id="rId4" imgW="711200" imgH="558800" progId="Equation.3">
                  <p:embed/>
                </p:oleObj>
              </mc:Choice>
              <mc:Fallback>
                <p:oleObj name="Equation" r:id="rId4" imgW="711200" imgH="55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910137"/>
                        <a:ext cx="12192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28357" name="Object 5"/>
          <p:cNvGraphicFramePr>
            <a:graphicFrameLocks noChangeAspect="1"/>
          </p:cNvGraphicFramePr>
          <p:nvPr>
            <p:extLst>
              <p:ext uri="{D42A27DB-BD31-4B8C-83A1-F6EECF244321}">
                <p14:modId xmlns:p14="http://schemas.microsoft.com/office/powerpoint/2010/main" val="1844193102"/>
              </p:ext>
            </p:extLst>
          </p:nvPr>
        </p:nvGraphicFramePr>
        <p:xfrm>
          <a:off x="5486400" y="4969668"/>
          <a:ext cx="1066800" cy="838200"/>
        </p:xfrm>
        <a:graphic>
          <a:graphicData uri="http://schemas.openxmlformats.org/presentationml/2006/ole">
            <mc:AlternateContent xmlns:mc="http://schemas.openxmlformats.org/markup-compatibility/2006">
              <mc:Choice xmlns:v="urn:schemas-microsoft-com:vml" Requires="v">
                <p:oleObj spid="_x0000_s39036" name="Equation" r:id="rId6" imgW="711200" imgH="558800" progId="Equation.3">
                  <p:embed/>
                </p:oleObj>
              </mc:Choice>
              <mc:Fallback>
                <p:oleObj name="Equation" r:id="rId6" imgW="711200" imgH="558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969668"/>
                        <a:ext cx="1066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28358" name="Text Box 6"/>
          <p:cNvSpPr txBox="1">
            <a:spLocks noChangeArrowheads="1"/>
          </p:cNvSpPr>
          <p:nvPr/>
        </p:nvSpPr>
        <p:spPr bwMode="auto">
          <a:xfrm>
            <a:off x="517525" y="5851525"/>
            <a:ext cx="8245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E.g. in a training set of known coding regions, T may follow C 250 times, and C may be followed by any base 750 times. Then </a:t>
            </a:r>
            <a:r>
              <a:rPr lang="en-US" sz="2000" i="1">
                <a:latin typeface="Times" charset="0"/>
              </a:rPr>
              <a:t>a</a:t>
            </a:r>
            <a:r>
              <a:rPr lang="en-US" sz="2000" i="1" baseline="-25000">
                <a:latin typeface="Times" charset="0"/>
              </a:rPr>
              <a:t>CT</a:t>
            </a:r>
            <a:r>
              <a:rPr lang="en-US" sz="2000" baseline="30000"/>
              <a:t>+ </a:t>
            </a:r>
            <a:r>
              <a:rPr lang="en-US" sz="2000"/>
              <a:t>= 0.33.</a:t>
            </a:r>
          </a:p>
        </p:txBody>
      </p:sp>
      <p:sp>
        <p:nvSpPr>
          <p:cNvPr id="2" name="Date Placeholder 1"/>
          <p:cNvSpPr>
            <a:spLocks noGrp="1"/>
          </p:cNvSpPr>
          <p:nvPr>
            <p:ph type="dt" sz="half" idx="10"/>
          </p:nvPr>
        </p:nvSpPr>
        <p:spPr/>
        <p:txBody>
          <a:bodyPr/>
          <a:lstStyle/>
          <a:p>
            <a:fld id="{E4B0B911-75BF-C846-99B2-DF46214E47AA}"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14</a:t>
            </a:fld>
            <a:endParaRPr lang="en-US"/>
          </a:p>
        </p:txBody>
      </p:sp>
    </p:spTree>
    <p:extLst>
      <p:ext uri="{BB962C8B-B14F-4D97-AF65-F5344CB8AC3E}">
        <p14:creationId xmlns:p14="http://schemas.microsoft.com/office/powerpoint/2010/main" val="15109971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ln/>
        </p:spPr>
        <p:txBody>
          <a:bodyPr>
            <a:normAutofit/>
          </a:bodyPr>
          <a:lstStyle/>
          <a:p>
            <a:r>
              <a:rPr lang="en-US" sz="2800" dirty="0"/>
              <a:t>Example of transition probability </a:t>
            </a:r>
            <a:r>
              <a:rPr lang="en-US" sz="2800" dirty="0" smtClean="0"/>
              <a:t>matrices: </a:t>
            </a:r>
            <a:r>
              <a:rPr lang="en-US" sz="2800" dirty="0" err="1" smtClean="0"/>
              <a:t>CpG</a:t>
            </a:r>
            <a:r>
              <a:rPr lang="en-US" sz="2800" dirty="0" smtClean="0"/>
              <a:t> islands</a:t>
            </a:r>
            <a:endParaRPr lang="en-US" sz="2800" dirty="0"/>
          </a:p>
        </p:txBody>
      </p:sp>
      <p:sp>
        <p:nvSpPr>
          <p:cNvPr id="230403" name="Text Box 3"/>
          <p:cNvSpPr txBox="1">
            <a:spLocks noChangeArrowheads="1"/>
          </p:cNvSpPr>
          <p:nvPr/>
        </p:nvSpPr>
        <p:spPr bwMode="auto">
          <a:xfrm>
            <a:off x="3292475" y="2333625"/>
            <a:ext cx="4479925" cy="1343025"/>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latin typeface="Courier" charset="0"/>
              </a:rPr>
              <a:t>+	</a:t>
            </a:r>
            <a:r>
              <a:rPr lang="en-US" sz="1600" u="sng">
                <a:latin typeface="Courier" charset="0"/>
              </a:rPr>
              <a:t>A	C	G	T</a:t>
            </a:r>
            <a:endParaRPr lang="en-US" sz="1600">
              <a:latin typeface="Courier" charset="0"/>
            </a:endParaRPr>
          </a:p>
          <a:p>
            <a:r>
              <a:rPr lang="en-US" sz="1600">
                <a:latin typeface="Courier" charset="0"/>
              </a:rPr>
              <a:t>A	0.180	0.274	0.426	0.120</a:t>
            </a:r>
          </a:p>
          <a:p>
            <a:r>
              <a:rPr lang="en-US" sz="1600">
                <a:latin typeface="Courier" charset="0"/>
              </a:rPr>
              <a:t>C	0.171	0.368	0.274	0.188</a:t>
            </a:r>
          </a:p>
          <a:p>
            <a:r>
              <a:rPr lang="en-US" sz="1600">
                <a:latin typeface="Courier" charset="0"/>
              </a:rPr>
              <a:t>G	0.161	0.339	0.375	0.125</a:t>
            </a:r>
          </a:p>
          <a:p>
            <a:r>
              <a:rPr lang="en-US" sz="1600">
                <a:latin typeface="Courier" charset="0"/>
              </a:rPr>
              <a:t>T	0.079	0.355	0.384	0.182</a:t>
            </a:r>
          </a:p>
        </p:txBody>
      </p:sp>
      <p:sp>
        <p:nvSpPr>
          <p:cNvPr id="230404" name="Text Box 4"/>
          <p:cNvSpPr txBox="1">
            <a:spLocks noChangeArrowheads="1"/>
          </p:cNvSpPr>
          <p:nvPr/>
        </p:nvSpPr>
        <p:spPr bwMode="auto">
          <a:xfrm>
            <a:off x="3292475" y="4162425"/>
            <a:ext cx="4479925" cy="13430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latin typeface="Courier" charset="0"/>
              </a:rPr>
              <a:t>-	</a:t>
            </a:r>
            <a:r>
              <a:rPr lang="en-US" sz="1600" u="sng">
                <a:latin typeface="Courier" charset="0"/>
              </a:rPr>
              <a:t>A	C	G	T</a:t>
            </a:r>
            <a:endParaRPr lang="en-US" sz="1600">
              <a:latin typeface="Courier" charset="0"/>
            </a:endParaRPr>
          </a:p>
          <a:p>
            <a:r>
              <a:rPr lang="en-US" sz="1600">
                <a:latin typeface="Courier" charset="0"/>
              </a:rPr>
              <a:t>A	0.300	0.205	0.285	0.210</a:t>
            </a:r>
          </a:p>
          <a:p>
            <a:r>
              <a:rPr lang="en-US" sz="1600">
                <a:latin typeface="Courier" charset="0"/>
              </a:rPr>
              <a:t>C	0.322	0.298	0.078	0.302</a:t>
            </a:r>
          </a:p>
          <a:p>
            <a:r>
              <a:rPr lang="en-US" sz="1600">
                <a:latin typeface="Courier" charset="0"/>
              </a:rPr>
              <a:t>G	0.248	0.246	0.298	0.208</a:t>
            </a:r>
          </a:p>
          <a:p>
            <a:r>
              <a:rPr lang="en-US" sz="1600">
                <a:latin typeface="Courier" charset="0"/>
              </a:rPr>
              <a:t>T	0.177	0.239	0.292	0.292</a:t>
            </a:r>
          </a:p>
        </p:txBody>
      </p:sp>
      <p:sp>
        <p:nvSpPr>
          <p:cNvPr id="230405" name="Text Box 5"/>
          <p:cNvSpPr txBox="1">
            <a:spLocks noChangeArrowheads="1"/>
          </p:cNvSpPr>
          <p:nvPr/>
        </p:nvSpPr>
        <p:spPr bwMode="auto">
          <a:xfrm>
            <a:off x="212725" y="5638800"/>
            <a:ext cx="87026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dirty="0"/>
              <a:t>From Durbin et al. (1998) Biological Sequence Analysis: Probabilistic Models of Proteins and Nucleic Acids (Cambridge University Press, Cambridge), pp. 50-51. They counted dinucleotide frequencies in 48 </a:t>
            </a:r>
            <a:r>
              <a:rPr lang="en-US" sz="1200" dirty="0" err="1"/>
              <a:t>CpG</a:t>
            </a:r>
            <a:r>
              <a:rPr lang="en-US" sz="1200" dirty="0"/>
              <a:t> islands and in non-</a:t>
            </a:r>
            <a:r>
              <a:rPr lang="en-US" sz="1200" dirty="0" err="1"/>
              <a:t>CpG</a:t>
            </a:r>
            <a:r>
              <a:rPr lang="en-US" sz="1200" dirty="0"/>
              <a:t> islands, total of 60,000 nucleotides.</a:t>
            </a:r>
          </a:p>
        </p:txBody>
      </p:sp>
      <p:sp>
        <p:nvSpPr>
          <p:cNvPr id="230406" name="Text Box 6"/>
          <p:cNvSpPr txBox="1">
            <a:spLocks noChangeArrowheads="1"/>
          </p:cNvSpPr>
          <p:nvPr/>
        </p:nvSpPr>
        <p:spPr bwMode="auto">
          <a:xfrm>
            <a:off x="228600" y="1219200"/>
            <a:ext cx="8702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600" dirty="0"/>
              <a:t>Empirical frequencies of the nucleotide designated on each row being followed by the nucleotide in each column. Each row sums to 1. Matrices have 16 entries.</a:t>
            </a:r>
          </a:p>
        </p:txBody>
      </p:sp>
      <p:sp>
        <p:nvSpPr>
          <p:cNvPr id="230407" name="Text Box 7"/>
          <p:cNvSpPr txBox="1">
            <a:spLocks noChangeArrowheads="1"/>
          </p:cNvSpPr>
          <p:nvPr/>
        </p:nvSpPr>
        <p:spPr bwMode="auto">
          <a:xfrm>
            <a:off x="4732338" y="1924050"/>
            <a:ext cx="1601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CpG islands (+)</a:t>
            </a:r>
          </a:p>
        </p:txBody>
      </p:sp>
      <p:sp>
        <p:nvSpPr>
          <p:cNvPr id="230408" name="Text Box 8"/>
          <p:cNvSpPr txBox="1">
            <a:spLocks noChangeArrowheads="1"/>
          </p:cNvSpPr>
          <p:nvPr/>
        </p:nvSpPr>
        <p:spPr bwMode="auto">
          <a:xfrm>
            <a:off x="4587875" y="3829050"/>
            <a:ext cx="1889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nonCpG islands (-)</a:t>
            </a:r>
          </a:p>
        </p:txBody>
      </p:sp>
      <p:graphicFrame>
        <p:nvGraphicFramePr>
          <p:cNvPr id="230409" name="Object 9"/>
          <p:cNvGraphicFramePr>
            <a:graphicFrameLocks noChangeAspect="1"/>
          </p:cNvGraphicFramePr>
          <p:nvPr>
            <p:extLst>
              <p:ext uri="{D42A27DB-BD31-4B8C-83A1-F6EECF244321}">
                <p14:modId xmlns:p14="http://schemas.microsoft.com/office/powerpoint/2010/main" val="2987439131"/>
              </p:ext>
            </p:extLst>
          </p:nvPr>
        </p:nvGraphicFramePr>
        <p:xfrm>
          <a:off x="990600" y="2409825"/>
          <a:ext cx="1219200" cy="957263"/>
        </p:xfrm>
        <a:graphic>
          <a:graphicData uri="http://schemas.openxmlformats.org/presentationml/2006/ole">
            <mc:AlternateContent xmlns:mc="http://schemas.openxmlformats.org/markup-compatibility/2006">
              <mc:Choice xmlns:v="urn:schemas-microsoft-com:vml" Requires="v">
                <p:oleObj spid="_x0000_s41083" name="Equation" r:id="rId4" imgW="711200" imgH="558800" progId="Equation.3">
                  <p:embed/>
                </p:oleObj>
              </mc:Choice>
              <mc:Fallback>
                <p:oleObj name="Equation" r:id="rId4" imgW="711200" imgH="55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409825"/>
                        <a:ext cx="12192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30410" name="Object 10"/>
          <p:cNvGraphicFramePr>
            <a:graphicFrameLocks noChangeAspect="1"/>
          </p:cNvGraphicFramePr>
          <p:nvPr>
            <p:extLst>
              <p:ext uri="{D42A27DB-BD31-4B8C-83A1-F6EECF244321}">
                <p14:modId xmlns:p14="http://schemas.microsoft.com/office/powerpoint/2010/main" val="1351742502"/>
              </p:ext>
            </p:extLst>
          </p:nvPr>
        </p:nvGraphicFramePr>
        <p:xfrm>
          <a:off x="1066800" y="4391025"/>
          <a:ext cx="1066800" cy="838200"/>
        </p:xfrm>
        <a:graphic>
          <a:graphicData uri="http://schemas.openxmlformats.org/presentationml/2006/ole">
            <mc:AlternateContent xmlns:mc="http://schemas.openxmlformats.org/markup-compatibility/2006">
              <mc:Choice xmlns:v="urn:schemas-microsoft-com:vml" Requires="v">
                <p:oleObj spid="_x0000_s41084" name="Equation" r:id="rId6" imgW="711200" imgH="558800" progId="Equation.3">
                  <p:embed/>
                </p:oleObj>
              </mc:Choice>
              <mc:Fallback>
                <p:oleObj name="Equation" r:id="rId6" imgW="711200" imgH="558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391025"/>
                        <a:ext cx="1066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0411" name="Rectangle 11"/>
          <p:cNvSpPr>
            <a:spLocks noChangeArrowheads="1"/>
          </p:cNvSpPr>
          <p:nvPr/>
        </p:nvSpPr>
        <p:spPr bwMode="auto">
          <a:xfrm>
            <a:off x="6096000" y="2867025"/>
            <a:ext cx="762000" cy="228600"/>
          </a:xfrm>
          <a:prstGeom prst="rect">
            <a:avLst/>
          </a:prstGeom>
          <a:noFill/>
          <a:ln w="12700">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0412" name="Rectangle 12"/>
          <p:cNvSpPr>
            <a:spLocks noChangeArrowheads="1"/>
          </p:cNvSpPr>
          <p:nvPr/>
        </p:nvSpPr>
        <p:spPr bwMode="auto">
          <a:xfrm>
            <a:off x="6096000" y="4695825"/>
            <a:ext cx="762000" cy="228600"/>
          </a:xfrm>
          <a:prstGeom prst="rect">
            <a:avLst/>
          </a:prstGeom>
          <a:noFill/>
          <a:ln w="12700">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0413" name="Rectangle 13"/>
          <p:cNvSpPr>
            <a:spLocks noChangeArrowheads="1"/>
          </p:cNvSpPr>
          <p:nvPr/>
        </p:nvSpPr>
        <p:spPr bwMode="auto">
          <a:xfrm>
            <a:off x="4257675" y="5191125"/>
            <a:ext cx="762000" cy="228600"/>
          </a:xfrm>
          <a:prstGeom prst="rect">
            <a:avLst/>
          </a:prstGeom>
          <a:noFill/>
          <a:ln w="12700">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0414" name="Rectangle 14"/>
          <p:cNvSpPr>
            <a:spLocks noChangeArrowheads="1"/>
          </p:cNvSpPr>
          <p:nvPr/>
        </p:nvSpPr>
        <p:spPr bwMode="auto">
          <a:xfrm>
            <a:off x="4267200" y="3381375"/>
            <a:ext cx="762000" cy="228600"/>
          </a:xfrm>
          <a:prstGeom prst="rect">
            <a:avLst/>
          </a:prstGeom>
          <a:noFill/>
          <a:ln w="12700">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Date Placeholder 1"/>
          <p:cNvSpPr>
            <a:spLocks noGrp="1"/>
          </p:cNvSpPr>
          <p:nvPr>
            <p:ph type="dt" sz="half" idx="10"/>
          </p:nvPr>
        </p:nvSpPr>
        <p:spPr/>
        <p:txBody>
          <a:bodyPr/>
          <a:lstStyle/>
          <a:p>
            <a:fld id="{8DC8CB4B-9B4C-B948-B830-5BDCA2427620}"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15</a:t>
            </a:fld>
            <a:endParaRPr lang="en-US"/>
          </a:p>
        </p:txBody>
      </p:sp>
    </p:spTree>
    <p:extLst>
      <p:ext uri="{BB962C8B-B14F-4D97-AF65-F5344CB8AC3E}">
        <p14:creationId xmlns:p14="http://schemas.microsoft.com/office/powerpoint/2010/main" val="42493534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85800" y="304800"/>
            <a:ext cx="7772400" cy="762000"/>
          </a:xfrm>
          <a:ln/>
        </p:spPr>
        <p:txBody>
          <a:bodyPr/>
          <a:lstStyle/>
          <a:p>
            <a:r>
              <a:rPr lang="en-US"/>
              <a:t>Use Markov models for discrimination</a:t>
            </a:r>
          </a:p>
        </p:txBody>
      </p:sp>
      <p:graphicFrame>
        <p:nvGraphicFramePr>
          <p:cNvPr id="231431" name="Object 7"/>
          <p:cNvGraphicFramePr>
            <a:graphicFrameLocks noChangeAspect="1"/>
          </p:cNvGraphicFramePr>
          <p:nvPr/>
        </p:nvGraphicFramePr>
        <p:xfrm>
          <a:off x="1752600" y="1817688"/>
          <a:ext cx="5257800" cy="1001712"/>
        </p:xfrm>
        <a:graphic>
          <a:graphicData uri="http://schemas.openxmlformats.org/presentationml/2006/ole">
            <mc:AlternateContent xmlns:mc="http://schemas.openxmlformats.org/markup-compatibility/2006">
              <mc:Choice xmlns:v="urn:schemas-microsoft-com:vml" Requires="v">
                <p:oleObj spid="_x0000_s43074" name="Equation" r:id="rId4" imgW="2400300" imgH="457200" progId="Equation.3">
                  <p:embed/>
                </p:oleObj>
              </mc:Choice>
              <mc:Fallback>
                <p:oleObj name="Equation" r:id="rId4" imgW="24003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817688"/>
                        <a:ext cx="5257800" cy="10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1432" name="Text Box 8"/>
          <p:cNvSpPr txBox="1">
            <a:spLocks noChangeArrowheads="1"/>
          </p:cNvSpPr>
          <p:nvPr/>
        </p:nvSpPr>
        <p:spPr bwMode="auto">
          <a:xfrm>
            <a:off x="365125" y="1273175"/>
            <a:ext cx="352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Discriminatory score </a:t>
            </a:r>
            <a:r>
              <a:rPr lang="en-US" i="1"/>
              <a:t>S </a:t>
            </a:r>
            <a:r>
              <a:rPr lang="en-US"/>
              <a:t>:</a:t>
            </a:r>
          </a:p>
        </p:txBody>
      </p:sp>
      <p:sp>
        <p:nvSpPr>
          <p:cNvPr id="231433" name="Text Box 9"/>
          <p:cNvSpPr txBox="1">
            <a:spLocks noChangeArrowheads="1"/>
          </p:cNvSpPr>
          <p:nvPr/>
        </p:nvSpPr>
        <p:spPr bwMode="auto">
          <a:xfrm>
            <a:off x="822325" y="2878138"/>
            <a:ext cx="3792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latin typeface="Times" charset="0"/>
              </a:rPr>
              <a:t>x</a:t>
            </a:r>
            <a:r>
              <a:rPr lang="en-US"/>
              <a:t> is a sequence of length </a:t>
            </a:r>
            <a:r>
              <a:rPr lang="en-US" i="1">
                <a:latin typeface="Times" charset="0"/>
              </a:rPr>
              <a:t>L</a:t>
            </a:r>
            <a:endParaRPr lang="en-US" i="1"/>
          </a:p>
        </p:txBody>
      </p:sp>
      <p:sp>
        <p:nvSpPr>
          <p:cNvPr id="231436" name="Text Box 12"/>
          <p:cNvSpPr txBox="1">
            <a:spLocks noChangeArrowheads="1"/>
          </p:cNvSpPr>
          <p:nvPr/>
        </p:nvSpPr>
        <p:spPr bwMode="auto">
          <a:xfrm>
            <a:off x="457200" y="5715000"/>
            <a:ext cx="8458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E.g.,  C followed by G is scored positively for distinguishing CpG island from non-CpG island DNA. TpA is scored negatively, reflecting GC-richness of CpG islands.</a:t>
            </a:r>
          </a:p>
        </p:txBody>
      </p:sp>
      <p:grpSp>
        <p:nvGrpSpPr>
          <p:cNvPr id="231438" name="Group 14"/>
          <p:cNvGrpSpPr>
            <a:grpSpLocks/>
          </p:cNvGrpSpPr>
          <p:nvPr/>
        </p:nvGrpSpPr>
        <p:grpSpPr bwMode="auto">
          <a:xfrm>
            <a:off x="517525" y="3581400"/>
            <a:ext cx="6492875" cy="1905000"/>
            <a:chOff x="326" y="2256"/>
            <a:chExt cx="4090" cy="1200"/>
          </a:xfrm>
        </p:grpSpPr>
        <p:sp>
          <p:nvSpPr>
            <p:cNvPr id="231427" name="Text Box 3"/>
            <p:cNvSpPr txBox="1">
              <a:spLocks noChangeArrowheads="1"/>
            </p:cNvSpPr>
            <p:nvPr/>
          </p:nvSpPr>
          <p:spPr bwMode="auto">
            <a:xfrm>
              <a:off x="1392" y="2610"/>
              <a:ext cx="3024" cy="846"/>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rgbClr val="9933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600">
                  <a:latin typeface="Courier" charset="0"/>
                </a:rPr>
                <a:t>	</a:t>
              </a:r>
              <a:r>
                <a:rPr lang="en-US" sz="1600" u="sng">
                  <a:latin typeface="Courier" charset="0"/>
                </a:rPr>
                <a:t>A	C	G	T</a:t>
              </a:r>
              <a:endParaRPr lang="en-US" sz="1600">
                <a:latin typeface="Courier" charset="0"/>
              </a:endParaRPr>
            </a:p>
            <a:p>
              <a:r>
                <a:rPr lang="en-US" sz="1600">
                  <a:latin typeface="Courier" charset="0"/>
                </a:rPr>
                <a:t>A	-0.740	0.419	0.580	-0.803</a:t>
              </a:r>
            </a:p>
            <a:p>
              <a:r>
                <a:rPr lang="en-US" sz="1600">
                  <a:latin typeface="Courier" charset="0"/>
                </a:rPr>
                <a:t>C	-0.913	0.302	1.812	-0.685</a:t>
              </a:r>
            </a:p>
            <a:p>
              <a:r>
                <a:rPr lang="en-US" sz="1600">
                  <a:latin typeface="Courier" charset="0"/>
                </a:rPr>
                <a:t>G	-0.624	0.461	0.331	-0.730</a:t>
              </a:r>
            </a:p>
            <a:p>
              <a:r>
                <a:rPr lang="en-US" sz="1600">
                  <a:latin typeface="Courier" charset="0"/>
                </a:rPr>
                <a:t>T	-1.169	0.573	0.393	-0.679</a:t>
              </a:r>
            </a:p>
          </p:txBody>
        </p:sp>
        <p:sp>
          <p:nvSpPr>
            <p:cNvPr id="231434" name="Rectangle 10"/>
            <p:cNvSpPr>
              <a:spLocks noChangeArrowheads="1"/>
            </p:cNvSpPr>
            <p:nvPr/>
          </p:nvSpPr>
          <p:spPr bwMode="auto">
            <a:xfrm>
              <a:off x="3168" y="2964"/>
              <a:ext cx="480" cy="144"/>
            </a:xfrm>
            <a:prstGeom prst="rect">
              <a:avLst/>
            </a:prstGeom>
            <a:noFill/>
            <a:ln w="12700">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1435" name="Text Box 11"/>
            <p:cNvSpPr txBox="1">
              <a:spLocks noChangeArrowheads="1"/>
            </p:cNvSpPr>
            <p:nvPr/>
          </p:nvSpPr>
          <p:spPr bwMode="auto">
            <a:xfrm>
              <a:off x="326" y="2256"/>
              <a:ext cx="34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Matrix of log (base 2) likelihood scores:</a:t>
              </a:r>
            </a:p>
          </p:txBody>
        </p:sp>
        <p:sp>
          <p:nvSpPr>
            <p:cNvPr id="231437" name="Rectangle 13"/>
            <p:cNvSpPr>
              <a:spLocks noChangeArrowheads="1"/>
            </p:cNvSpPr>
            <p:nvPr/>
          </p:nvSpPr>
          <p:spPr bwMode="auto">
            <a:xfrm>
              <a:off x="1968" y="3264"/>
              <a:ext cx="576" cy="144"/>
            </a:xfrm>
            <a:prstGeom prst="rect">
              <a:avLst/>
            </a:prstGeom>
            <a:noFill/>
            <a:ln w="12700">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Date Placeholder 1"/>
          <p:cNvSpPr>
            <a:spLocks noGrp="1"/>
          </p:cNvSpPr>
          <p:nvPr>
            <p:ph type="dt" sz="half" idx="10"/>
          </p:nvPr>
        </p:nvSpPr>
        <p:spPr/>
        <p:txBody>
          <a:bodyPr/>
          <a:lstStyle/>
          <a:p>
            <a:fld id="{21711DB5-A688-804C-9F64-0A5628D8049B}"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16</a:t>
            </a:fld>
            <a:endParaRPr lang="en-US"/>
          </a:p>
        </p:txBody>
      </p:sp>
    </p:spTree>
    <p:extLst>
      <p:ext uri="{BB962C8B-B14F-4D97-AF65-F5344CB8AC3E}">
        <p14:creationId xmlns:p14="http://schemas.microsoft.com/office/powerpoint/2010/main" val="1835525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14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14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85800" y="228600"/>
            <a:ext cx="7772400" cy="617538"/>
          </a:xfrm>
          <a:ln/>
        </p:spPr>
        <p:txBody>
          <a:bodyPr>
            <a:normAutofit fontScale="90000"/>
          </a:bodyPr>
          <a:lstStyle/>
          <a:p>
            <a:r>
              <a:rPr lang="en-US"/>
              <a:t>Markov models for finding coding regions</a:t>
            </a:r>
          </a:p>
        </p:txBody>
      </p:sp>
      <p:sp>
        <p:nvSpPr>
          <p:cNvPr id="234499" name="Rectangle 3"/>
          <p:cNvSpPr>
            <a:spLocks noGrp="1" noChangeArrowheads="1"/>
          </p:cNvSpPr>
          <p:nvPr>
            <p:ph type="body" idx="1"/>
          </p:nvPr>
        </p:nvSpPr>
        <p:spPr>
          <a:xfrm>
            <a:off x="381000" y="1295400"/>
            <a:ext cx="8382000" cy="2514600"/>
          </a:xfrm>
        </p:spPr>
        <p:txBody>
          <a:bodyPr>
            <a:normAutofit lnSpcReduction="10000"/>
          </a:bodyPr>
          <a:lstStyle/>
          <a:p>
            <a:pPr>
              <a:lnSpc>
                <a:spcPct val="90000"/>
              </a:lnSpc>
            </a:pPr>
            <a:r>
              <a:rPr lang="en-US" sz="2000"/>
              <a:t>Use known protein-coding genes for the training set</a:t>
            </a:r>
          </a:p>
          <a:p>
            <a:pPr lvl="1">
              <a:lnSpc>
                <a:spcPct val="90000"/>
              </a:lnSpc>
            </a:pPr>
            <a:r>
              <a:rPr lang="en-US" sz="1800"/>
              <a:t>Use a different training set for each species to generate specific transition probability matrices</a:t>
            </a:r>
          </a:p>
          <a:p>
            <a:pPr>
              <a:lnSpc>
                <a:spcPct val="90000"/>
              </a:lnSpc>
            </a:pPr>
            <a:r>
              <a:rPr lang="en-US" sz="2000"/>
              <a:t>Use higher order Markov models </a:t>
            </a:r>
          </a:p>
          <a:p>
            <a:pPr lvl="1">
              <a:lnSpc>
                <a:spcPct val="90000"/>
              </a:lnSpc>
            </a:pPr>
            <a:r>
              <a:rPr lang="en-US" sz="1800"/>
              <a:t>The </a:t>
            </a:r>
            <a:r>
              <a:rPr lang="en-US" sz="1800" i="1"/>
              <a:t>order</a:t>
            </a:r>
            <a:r>
              <a:rPr lang="en-US" sz="1800"/>
              <a:t> of a Markov chain refers to the number of preceding symbols that are considered in the transition probability. </a:t>
            </a:r>
          </a:p>
          <a:p>
            <a:pPr lvl="1">
              <a:lnSpc>
                <a:spcPct val="90000"/>
              </a:lnSpc>
            </a:pPr>
            <a:r>
              <a:rPr lang="en-US" sz="1800"/>
              <a:t>Previous discussion was limited to 1st order models</a:t>
            </a:r>
          </a:p>
          <a:p>
            <a:pPr lvl="1">
              <a:lnSpc>
                <a:spcPct val="90000"/>
              </a:lnSpc>
            </a:pPr>
            <a:r>
              <a:rPr lang="en-US" sz="1800"/>
              <a:t>Higher order models better capture differences in sequence properties between coding and noncoding DNA</a:t>
            </a:r>
          </a:p>
        </p:txBody>
      </p:sp>
      <p:sp>
        <p:nvSpPr>
          <p:cNvPr id="234500" name="Rectangle 4"/>
          <p:cNvSpPr>
            <a:spLocks noChangeArrowheads="1"/>
          </p:cNvSpPr>
          <p:nvPr/>
        </p:nvSpPr>
        <p:spPr bwMode="auto">
          <a:xfrm>
            <a:off x="1371600" y="40386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pPr>
            <a:r>
              <a:rPr lang="en-US" sz="1600">
                <a:latin typeface="Times" charset="0"/>
              </a:rPr>
              <a:t>GCGCTAGCGCCGATCATCTACTCG</a:t>
            </a:r>
          </a:p>
          <a:p>
            <a:pPr>
              <a:lnSpc>
                <a:spcPct val="90000"/>
              </a:lnSpc>
            </a:pPr>
            <a:endParaRPr lang="en-US" sz="1600">
              <a:latin typeface="Times" charset="0"/>
            </a:endParaRPr>
          </a:p>
          <a:p>
            <a:pPr>
              <a:lnSpc>
                <a:spcPct val="90000"/>
              </a:lnSpc>
            </a:pPr>
            <a:r>
              <a:rPr lang="en-US" sz="1600">
                <a:latin typeface="Times" charset="0"/>
              </a:rPr>
              <a:t>GCGCT</a:t>
            </a:r>
            <a:r>
              <a:rPr lang="en-US" sz="1600" b="1">
                <a:solidFill>
                  <a:schemeClr val="hlink"/>
                </a:solidFill>
                <a:latin typeface="Times" charset="0"/>
              </a:rPr>
              <a:t>A</a:t>
            </a:r>
            <a:r>
              <a:rPr lang="en-US" sz="1600" b="1">
                <a:solidFill>
                  <a:srgbClr val="FF0000"/>
                </a:solidFill>
                <a:latin typeface="Times" charset="0"/>
              </a:rPr>
              <a:t>G</a:t>
            </a:r>
            <a:r>
              <a:rPr lang="en-US" sz="1600">
                <a:latin typeface="Times" charset="0"/>
              </a:rPr>
              <a:t>CGCCGATCATCTACTCG</a:t>
            </a:r>
          </a:p>
          <a:p>
            <a:pPr>
              <a:lnSpc>
                <a:spcPct val="90000"/>
              </a:lnSpc>
            </a:pPr>
            <a:r>
              <a:rPr lang="en-US" sz="1600">
                <a:latin typeface="Times" charset="0"/>
              </a:rPr>
              <a:t>GCGCTA</a:t>
            </a:r>
            <a:r>
              <a:rPr lang="en-US" sz="1600" b="1">
                <a:solidFill>
                  <a:schemeClr val="hlink"/>
                </a:solidFill>
                <a:latin typeface="Times" charset="0"/>
              </a:rPr>
              <a:t>G</a:t>
            </a:r>
            <a:r>
              <a:rPr lang="en-US" sz="1600" b="1">
                <a:solidFill>
                  <a:srgbClr val="FF0000"/>
                </a:solidFill>
                <a:latin typeface="Times" charset="0"/>
              </a:rPr>
              <a:t>C</a:t>
            </a:r>
            <a:r>
              <a:rPr lang="en-US" sz="1600">
                <a:latin typeface="Times" charset="0"/>
              </a:rPr>
              <a:t>GCCGATCATCTACTCG</a:t>
            </a:r>
          </a:p>
          <a:p>
            <a:pPr>
              <a:lnSpc>
                <a:spcPct val="90000"/>
              </a:lnSpc>
            </a:pPr>
            <a:endParaRPr lang="en-US" sz="1600">
              <a:latin typeface="Times" charset="0"/>
            </a:endParaRPr>
          </a:p>
          <a:p>
            <a:pPr>
              <a:lnSpc>
                <a:spcPct val="90000"/>
              </a:lnSpc>
            </a:pPr>
            <a:r>
              <a:rPr lang="en-US" sz="1600">
                <a:latin typeface="Times" charset="0"/>
              </a:rPr>
              <a:t>GCGC</a:t>
            </a:r>
            <a:r>
              <a:rPr lang="en-US" sz="1600" b="1">
                <a:solidFill>
                  <a:schemeClr val="hlink"/>
                </a:solidFill>
                <a:latin typeface="Times" charset="0"/>
              </a:rPr>
              <a:t>TA</a:t>
            </a:r>
            <a:r>
              <a:rPr lang="en-US" sz="1600" b="1">
                <a:solidFill>
                  <a:srgbClr val="FF0000"/>
                </a:solidFill>
                <a:latin typeface="Times" charset="0"/>
              </a:rPr>
              <a:t>G</a:t>
            </a:r>
            <a:r>
              <a:rPr lang="en-US" sz="1600">
                <a:latin typeface="Times" charset="0"/>
              </a:rPr>
              <a:t>CGCCGATCATCTACTCG</a:t>
            </a:r>
          </a:p>
          <a:p>
            <a:pPr>
              <a:lnSpc>
                <a:spcPct val="90000"/>
              </a:lnSpc>
            </a:pPr>
            <a:r>
              <a:rPr lang="en-US" sz="1600">
                <a:latin typeface="Times" charset="0"/>
              </a:rPr>
              <a:t>GCGCT</a:t>
            </a:r>
            <a:r>
              <a:rPr lang="en-US" sz="1600" b="1">
                <a:solidFill>
                  <a:schemeClr val="hlink"/>
                </a:solidFill>
                <a:latin typeface="Times" charset="0"/>
              </a:rPr>
              <a:t>AG</a:t>
            </a:r>
            <a:r>
              <a:rPr lang="en-US" sz="1600" b="1">
                <a:solidFill>
                  <a:srgbClr val="FF0000"/>
                </a:solidFill>
                <a:latin typeface="Times" charset="0"/>
              </a:rPr>
              <a:t>C</a:t>
            </a:r>
            <a:r>
              <a:rPr lang="en-US" sz="1600">
                <a:latin typeface="Times" charset="0"/>
              </a:rPr>
              <a:t>GCCGATCATCTACTCG</a:t>
            </a:r>
          </a:p>
          <a:p>
            <a:pPr>
              <a:lnSpc>
                <a:spcPct val="90000"/>
              </a:lnSpc>
            </a:pPr>
            <a:endParaRPr lang="en-US" sz="1600">
              <a:latin typeface="Times" charset="0"/>
            </a:endParaRPr>
          </a:p>
          <a:p>
            <a:pPr>
              <a:lnSpc>
                <a:spcPct val="90000"/>
              </a:lnSpc>
            </a:pPr>
            <a:r>
              <a:rPr lang="en-US" sz="1600">
                <a:latin typeface="Times" charset="0"/>
              </a:rPr>
              <a:t>G</a:t>
            </a:r>
            <a:r>
              <a:rPr lang="en-US" sz="1600" b="1">
                <a:solidFill>
                  <a:schemeClr val="hlink"/>
                </a:solidFill>
                <a:latin typeface="Times" charset="0"/>
              </a:rPr>
              <a:t>CGCTA</a:t>
            </a:r>
            <a:r>
              <a:rPr lang="en-US" sz="1600" b="1">
                <a:solidFill>
                  <a:srgbClr val="FF0000"/>
                </a:solidFill>
                <a:latin typeface="Times" charset="0"/>
              </a:rPr>
              <a:t>G</a:t>
            </a:r>
            <a:r>
              <a:rPr lang="en-US" sz="1600">
                <a:latin typeface="Times" charset="0"/>
              </a:rPr>
              <a:t>CGCCGATCATCTACTCG</a:t>
            </a:r>
          </a:p>
          <a:p>
            <a:pPr>
              <a:lnSpc>
                <a:spcPct val="90000"/>
              </a:lnSpc>
            </a:pPr>
            <a:r>
              <a:rPr lang="en-US" sz="1600">
                <a:latin typeface="Times" charset="0"/>
              </a:rPr>
              <a:t>GC</a:t>
            </a:r>
            <a:r>
              <a:rPr lang="en-US" sz="1600" b="1">
                <a:solidFill>
                  <a:schemeClr val="hlink"/>
                </a:solidFill>
                <a:latin typeface="Times" charset="0"/>
              </a:rPr>
              <a:t>GCTAG</a:t>
            </a:r>
            <a:r>
              <a:rPr lang="en-US" sz="1600" b="1">
                <a:solidFill>
                  <a:srgbClr val="FF0000"/>
                </a:solidFill>
                <a:latin typeface="Times" charset="0"/>
              </a:rPr>
              <a:t>C</a:t>
            </a:r>
            <a:r>
              <a:rPr lang="en-US" sz="1600">
                <a:latin typeface="Times" charset="0"/>
              </a:rPr>
              <a:t>GCCGATCATCTACTCG</a:t>
            </a:r>
          </a:p>
        </p:txBody>
      </p:sp>
      <p:sp>
        <p:nvSpPr>
          <p:cNvPr id="234501" name="AutoShape 5"/>
          <p:cNvSpPr>
            <a:spLocks/>
          </p:cNvSpPr>
          <p:nvPr/>
        </p:nvSpPr>
        <p:spPr bwMode="auto">
          <a:xfrm>
            <a:off x="5029200" y="4495800"/>
            <a:ext cx="228600" cy="455613"/>
          </a:xfrm>
          <a:prstGeom prst="rightBrace">
            <a:avLst>
              <a:gd name="adj1" fmla="val 1660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02" name="Text Box 6"/>
          <p:cNvSpPr txBox="1">
            <a:spLocks noChangeArrowheads="1"/>
          </p:cNvSpPr>
          <p:nvPr/>
        </p:nvSpPr>
        <p:spPr bwMode="auto">
          <a:xfrm>
            <a:off x="5562600" y="4572000"/>
            <a:ext cx="1109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600"/>
              <a:t>First order</a:t>
            </a:r>
          </a:p>
        </p:txBody>
      </p:sp>
      <p:sp>
        <p:nvSpPr>
          <p:cNvPr id="234503" name="AutoShape 7"/>
          <p:cNvSpPr>
            <a:spLocks/>
          </p:cNvSpPr>
          <p:nvPr/>
        </p:nvSpPr>
        <p:spPr bwMode="auto">
          <a:xfrm>
            <a:off x="5013325" y="5868988"/>
            <a:ext cx="228600" cy="455612"/>
          </a:xfrm>
          <a:prstGeom prst="rightBrace">
            <a:avLst>
              <a:gd name="adj1" fmla="val 1660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04" name="AutoShape 8"/>
          <p:cNvSpPr>
            <a:spLocks/>
          </p:cNvSpPr>
          <p:nvPr/>
        </p:nvSpPr>
        <p:spPr bwMode="auto">
          <a:xfrm>
            <a:off x="5013325" y="5181600"/>
            <a:ext cx="228600" cy="455613"/>
          </a:xfrm>
          <a:prstGeom prst="rightBrace">
            <a:avLst>
              <a:gd name="adj1" fmla="val 1660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05" name="Text Box 9"/>
          <p:cNvSpPr txBox="1">
            <a:spLocks noChangeArrowheads="1"/>
          </p:cNvSpPr>
          <p:nvPr/>
        </p:nvSpPr>
        <p:spPr bwMode="auto">
          <a:xfrm>
            <a:off x="5638800" y="5867400"/>
            <a:ext cx="1109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600"/>
              <a:t>Fifth order</a:t>
            </a:r>
          </a:p>
        </p:txBody>
      </p:sp>
      <p:sp>
        <p:nvSpPr>
          <p:cNvPr id="234506" name="Text Box 10"/>
          <p:cNvSpPr txBox="1">
            <a:spLocks noChangeArrowheads="1"/>
          </p:cNvSpPr>
          <p:nvPr/>
        </p:nvSpPr>
        <p:spPr bwMode="auto">
          <a:xfrm>
            <a:off x="5562600" y="5181600"/>
            <a:ext cx="1404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600"/>
              <a:t>Second order</a:t>
            </a:r>
          </a:p>
        </p:txBody>
      </p:sp>
      <p:sp>
        <p:nvSpPr>
          <p:cNvPr id="2" name="Date Placeholder 1"/>
          <p:cNvSpPr>
            <a:spLocks noGrp="1"/>
          </p:cNvSpPr>
          <p:nvPr>
            <p:ph type="dt" sz="half" idx="10"/>
          </p:nvPr>
        </p:nvSpPr>
        <p:spPr/>
        <p:txBody>
          <a:bodyPr/>
          <a:lstStyle/>
          <a:p>
            <a:fld id="{E48825B3-E237-DE40-BBFB-0DE3E8B9FAFA}"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17</a:t>
            </a:fld>
            <a:endParaRPr lang="en-US"/>
          </a:p>
        </p:txBody>
      </p:sp>
    </p:spTree>
    <p:extLst>
      <p:ext uri="{BB962C8B-B14F-4D97-AF65-F5344CB8AC3E}">
        <p14:creationId xmlns:p14="http://schemas.microsoft.com/office/powerpoint/2010/main" val="14843669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228600" y="381000"/>
            <a:ext cx="8610600" cy="762000"/>
          </a:xfrm>
          <a:ln/>
        </p:spPr>
        <p:txBody>
          <a:bodyPr>
            <a:normAutofit/>
          </a:bodyPr>
          <a:lstStyle/>
          <a:p>
            <a:r>
              <a:rPr lang="en-US" sz="2800"/>
              <a:t>Fixed order Markov models for gene prediction</a:t>
            </a:r>
          </a:p>
        </p:txBody>
      </p:sp>
      <p:sp>
        <p:nvSpPr>
          <p:cNvPr id="226307" name="Rectangle 3"/>
          <p:cNvSpPr>
            <a:spLocks noGrp="1" noChangeArrowheads="1"/>
          </p:cNvSpPr>
          <p:nvPr>
            <p:ph type="body" idx="1"/>
          </p:nvPr>
        </p:nvSpPr>
        <p:spPr>
          <a:xfrm>
            <a:off x="457200" y="1291166"/>
            <a:ext cx="8229600" cy="5185834"/>
          </a:xfrm>
        </p:spPr>
        <p:txBody>
          <a:bodyPr/>
          <a:lstStyle/>
          <a:p>
            <a:pPr>
              <a:lnSpc>
                <a:spcPct val="90000"/>
              </a:lnSpc>
            </a:pPr>
            <a:r>
              <a:rPr lang="en-US" sz="2000" dirty="0" err="1"/>
              <a:t>GeneMark</a:t>
            </a:r>
            <a:endParaRPr lang="en-US" sz="2000" dirty="0"/>
          </a:p>
          <a:p>
            <a:pPr lvl="1">
              <a:lnSpc>
                <a:spcPct val="90000"/>
              </a:lnSpc>
            </a:pPr>
            <a:r>
              <a:rPr lang="en-US" sz="1800" dirty="0" err="1"/>
              <a:t>Borodovsky</a:t>
            </a:r>
            <a:r>
              <a:rPr lang="en-US" sz="1800" dirty="0"/>
              <a:t> M, </a:t>
            </a:r>
            <a:r>
              <a:rPr lang="en-US" sz="1800" dirty="0" err="1"/>
              <a:t>McIninch</a:t>
            </a:r>
            <a:r>
              <a:rPr lang="en-US" sz="1800" dirty="0"/>
              <a:t> JD, </a:t>
            </a:r>
            <a:r>
              <a:rPr lang="en-US" sz="1800" dirty="0" err="1"/>
              <a:t>Koonin</a:t>
            </a:r>
            <a:r>
              <a:rPr lang="en-US" sz="1800" dirty="0"/>
              <a:t> EV, Rudd KE, </a:t>
            </a:r>
            <a:r>
              <a:rPr lang="en-US" sz="1800" dirty="0" err="1"/>
              <a:t>Medigue</a:t>
            </a:r>
            <a:r>
              <a:rPr lang="en-US" sz="1800" dirty="0"/>
              <a:t> C, </a:t>
            </a:r>
            <a:r>
              <a:rPr lang="en-US" sz="1800" dirty="0" err="1"/>
              <a:t>Danchin</a:t>
            </a:r>
            <a:r>
              <a:rPr lang="en-US" sz="1800" dirty="0"/>
              <a:t> A. (1995) Nucleic Acids Res. 23:3554-3562.</a:t>
            </a:r>
          </a:p>
          <a:p>
            <a:pPr>
              <a:lnSpc>
                <a:spcPct val="90000"/>
              </a:lnSpc>
            </a:pPr>
            <a:r>
              <a:rPr lang="en-US" sz="2000" dirty="0"/>
              <a:t>Train 6 </a:t>
            </a:r>
            <a:r>
              <a:rPr lang="en-US" sz="2000" dirty="0" err="1"/>
              <a:t>submodels</a:t>
            </a:r>
            <a:endParaRPr lang="en-US" sz="2000" dirty="0"/>
          </a:p>
          <a:p>
            <a:pPr lvl="1">
              <a:lnSpc>
                <a:spcPct val="90000"/>
              </a:lnSpc>
            </a:pPr>
            <a:r>
              <a:rPr lang="en-US" sz="1800" dirty="0"/>
              <a:t>One for each reading frame in forward and reverse strand</a:t>
            </a:r>
          </a:p>
          <a:p>
            <a:pPr lvl="1">
              <a:lnSpc>
                <a:spcPct val="90000"/>
              </a:lnSpc>
            </a:pPr>
            <a:r>
              <a:rPr lang="en-US" sz="1800" dirty="0"/>
              <a:t>Frame-dependent models (non-homogeneous Markov chains)</a:t>
            </a:r>
          </a:p>
          <a:p>
            <a:pPr lvl="1">
              <a:lnSpc>
                <a:spcPct val="90000"/>
              </a:lnSpc>
            </a:pPr>
            <a:r>
              <a:rPr lang="en-US" sz="1800" dirty="0"/>
              <a:t>Plus another model for noncoding DNA</a:t>
            </a:r>
          </a:p>
          <a:p>
            <a:pPr>
              <a:lnSpc>
                <a:spcPct val="90000"/>
              </a:lnSpc>
            </a:pPr>
            <a:r>
              <a:rPr lang="en-US" sz="2000" dirty="0"/>
              <a:t>Fixed order Markov model, order </a:t>
            </a:r>
            <a:r>
              <a:rPr lang="en-US" sz="2000" i="1" dirty="0">
                <a:latin typeface="Times" charset="0"/>
              </a:rPr>
              <a:t>k</a:t>
            </a:r>
            <a:r>
              <a:rPr lang="en-US" sz="2000" dirty="0"/>
              <a:t>=5</a:t>
            </a:r>
          </a:p>
          <a:p>
            <a:pPr lvl="1">
              <a:lnSpc>
                <a:spcPct val="90000"/>
              </a:lnSpc>
            </a:pPr>
            <a:r>
              <a:rPr lang="en-US" sz="1800" dirty="0"/>
              <a:t>Uses the preceding 5 nucleotides to predict a nucleotide</a:t>
            </a:r>
          </a:p>
          <a:p>
            <a:pPr>
              <a:lnSpc>
                <a:spcPct val="90000"/>
              </a:lnSpc>
            </a:pPr>
            <a:r>
              <a:rPr lang="en-US" sz="2000" dirty="0"/>
              <a:t>Train the model on known protein-coding sequences</a:t>
            </a:r>
          </a:p>
          <a:p>
            <a:pPr lvl="1">
              <a:lnSpc>
                <a:spcPct val="90000"/>
              </a:lnSpc>
            </a:pPr>
            <a:r>
              <a:rPr lang="en-US" sz="1800" dirty="0"/>
              <a:t>For a </a:t>
            </a:r>
            <a:r>
              <a:rPr lang="en-US" sz="1800" i="1" dirty="0">
                <a:latin typeface="Times" charset="0"/>
              </a:rPr>
              <a:t>k</a:t>
            </a:r>
            <a:r>
              <a:rPr lang="en-US" sz="1800" dirty="0"/>
              <a:t> order Markov model on a 4 symbol alphabet (A,C,G,T), the number of transition probabilities needed is</a:t>
            </a:r>
          </a:p>
          <a:p>
            <a:pPr lvl="1">
              <a:lnSpc>
                <a:spcPct val="90000"/>
              </a:lnSpc>
              <a:buFontTx/>
              <a:buNone/>
            </a:pPr>
            <a:r>
              <a:rPr lang="en-US" sz="1800" dirty="0"/>
              <a:t>				4 </a:t>
            </a:r>
            <a:r>
              <a:rPr lang="en-US" sz="1800" baseline="30000" dirty="0"/>
              <a:t>(</a:t>
            </a:r>
            <a:r>
              <a:rPr lang="en-US" sz="1800" i="1" baseline="30000" dirty="0">
                <a:latin typeface="Times" charset="0"/>
              </a:rPr>
              <a:t>k</a:t>
            </a:r>
            <a:r>
              <a:rPr lang="en-US" sz="1800" baseline="30000" dirty="0"/>
              <a:t> +1)</a:t>
            </a:r>
            <a:r>
              <a:rPr lang="en-US" sz="1800" dirty="0"/>
              <a:t> = 4096 for </a:t>
            </a:r>
            <a:r>
              <a:rPr lang="en-US" sz="1800" i="1" dirty="0">
                <a:latin typeface="Times" charset="0"/>
              </a:rPr>
              <a:t>k</a:t>
            </a:r>
            <a:r>
              <a:rPr lang="en-US" sz="1800" dirty="0"/>
              <a:t>=5 </a:t>
            </a:r>
          </a:p>
          <a:p>
            <a:pPr lvl="1">
              <a:lnSpc>
                <a:spcPct val="90000"/>
              </a:lnSpc>
            </a:pPr>
            <a:r>
              <a:rPr lang="en-US" sz="1800" dirty="0"/>
              <a:t>Requires a very large training set</a:t>
            </a:r>
          </a:p>
          <a:p>
            <a:pPr>
              <a:lnSpc>
                <a:spcPct val="90000"/>
              </a:lnSpc>
            </a:pPr>
            <a:r>
              <a:rPr lang="en-US" sz="2000" dirty="0"/>
              <a:t>If the amount of training data is not sufficient, you have the problem  of over-fitting: the model does well in predicting the data in the training set but does not generalize well to other datasets</a:t>
            </a:r>
          </a:p>
          <a:p>
            <a:pPr>
              <a:lnSpc>
                <a:spcPct val="90000"/>
              </a:lnSpc>
              <a:buFontTx/>
              <a:buNone/>
            </a:pPr>
            <a:endParaRPr lang="en-US" sz="2000" dirty="0"/>
          </a:p>
        </p:txBody>
      </p:sp>
      <p:sp>
        <p:nvSpPr>
          <p:cNvPr id="2" name="Date Placeholder 1"/>
          <p:cNvSpPr>
            <a:spLocks noGrp="1"/>
          </p:cNvSpPr>
          <p:nvPr>
            <p:ph type="dt" sz="half" idx="10"/>
          </p:nvPr>
        </p:nvSpPr>
        <p:spPr/>
        <p:txBody>
          <a:bodyPr/>
          <a:lstStyle/>
          <a:p>
            <a:fld id="{C326C35D-879B-6F45-87E0-7F5BCF00F30B}"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18</a:t>
            </a:fld>
            <a:endParaRPr lang="en-US"/>
          </a:p>
        </p:txBody>
      </p:sp>
    </p:spTree>
    <p:extLst>
      <p:ext uri="{BB962C8B-B14F-4D97-AF65-F5344CB8AC3E}">
        <p14:creationId xmlns:p14="http://schemas.microsoft.com/office/powerpoint/2010/main" val="30321442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28600" y="381000"/>
            <a:ext cx="8763000" cy="762000"/>
          </a:xfrm>
          <a:ln/>
        </p:spPr>
        <p:txBody>
          <a:bodyPr>
            <a:noAutofit/>
          </a:bodyPr>
          <a:lstStyle/>
          <a:p>
            <a:r>
              <a:rPr lang="en-US" sz="3200"/>
              <a:t>Interpolated Markov models for gene prediction</a:t>
            </a:r>
          </a:p>
        </p:txBody>
      </p:sp>
      <p:sp>
        <p:nvSpPr>
          <p:cNvPr id="227331" name="Rectangle 3"/>
          <p:cNvSpPr>
            <a:spLocks noGrp="1" noChangeArrowheads="1"/>
          </p:cNvSpPr>
          <p:nvPr>
            <p:ph type="body" idx="1"/>
          </p:nvPr>
        </p:nvSpPr>
        <p:spPr>
          <a:xfrm>
            <a:off x="457200" y="1447799"/>
            <a:ext cx="8229600" cy="4828117"/>
          </a:xfrm>
        </p:spPr>
        <p:txBody>
          <a:bodyPr/>
          <a:lstStyle/>
          <a:p>
            <a:pPr>
              <a:lnSpc>
                <a:spcPct val="90000"/>
              </a:lnSpc>
            </a:pPr>
            <a:r>
              <a:rPr lang="en-US" sz="2400" dirty="0"/>
              <a:t>GLIMMER (Gene Locator and Interpolated Markov Modeler)</a:t>
            </a:r>
          </a:p>
          <a:p>
            <a:pPr lvl="1">
              <a:lnSpc>
                <a:spcPct val="90000"/>
              </a:lnSpc>
            </a:pPr>
            <a:r>
              <a:rPr lang="en-US" sz="2000" dirty="0" err="1"/>
              <a:t>Salzberg</a:t>
            </a:r>
            <a:r>
              <a:rPr lang="en-US" sz="2000" dirty="0"/>
              <a:t>, </a:t>
            </a:r>
            <a:r>
              <a:rPr lang="en-US" sz="2000" dirty="0" err="1"/>
              <a:t>Delcher</a:t>
            </a:r>
            <a:r>
              <a:rPr lang="en-US" sz="2000" dirty="0"/>
              <a:t>, </a:t>
            </a:r>
            <a:r>
              <a:rPr lang="en-US" sz="2000" dirty="0" err="1"/>
              <a:t>Kasif</a:t>
            </a:r>
            <a:r>
              <a:rPr lang="en-US" sz="2000" dirty="0"/>
              <a:t>, White (1998) Nucleic Acids Research 26:544-548. (TIGR</a:t>
            </a:r>
            <a:r>
              <a:rPr lang="en-US" sz="2000" dirty="0" smtClean="0"/>
              <a:t>)</a:t>
            </a:r>
          </a:p>
          <a:p>
            <a:pPr lvl="1">
              <a:lnSpc>
                <a:spcPct val="90000"/>
              </a:lnSpc>
            </a:pPr>
            <a:r>
              <a:rPr lang="en-US" sz="2000" dirty="0" smtClean="0"/>
              <a:t>Server is at NCBI Microbial Genomes</a:t>
            </a:r>
          </a:p>
          <a:p>
            <a:pPr lvl="1">
              <a:lnSpc>
                <a:spcPct val="90000"/>
              </a:lnSpc>
            </a:pPr>
            <a:r>
              <a:rPr lang="en-US" sz="2000" dirty="0"/>
              <a:t>http://</a:t>
            </a:r>
            <a:r>
              <a:rPr lang="en-US" sz="2000" dirty="0" err="1"/>
              <a:t>www.ncbi.nlm.nih.gov</a:t>
            </a:r>
            <a:r>
              <a:rPr lang="en-US" sz="2000" dirty="0"/>
              <a:t>/genomes/MICROBES/glimmer_3.cgi</a:t>
            </a:r>
          </a:p>
          <a:p>
            <a:pPr>
              <a:lnSpc>
                <a:spcPct val="90000"/>
              </a:lnSpc>
            </a:pPr>
            <a:r>
              <a:rPr lang="en-US" sz="2400" dirty="0"/>
              <a:t>Vary the order of the Markov model</a:t>
            </a:r>
          </a:p>
          <a:p>
            <a:pPr lvl="1">
              <a:lnSpc>
                <a:spcPct val="90000"/>
              </a:lnSpc>
            </a:pPr>
            <a:r>
              <a:rPr lang="en-US" sz="2000" i="1" dirty="0"/>
              <a:t>k</a:t>
            </a:r>
            <a:r>
              <a:rPr lang="en-US" sz="2000" dirty="0"/>
              <a:t> ranges from 1 to 8</a:t>
            </a:r>
          </a:p>
          <a:p>
            <a:pPr>
              <a:lnSpc>
                <a:spcPct val="90000"/>
              </a:lnSpc>
            </a:pPr>
            <a:r>
              <a:rPr lang="en-US" sz="2400" dirty="0"/>
              <a:t>Higher orders have greater discriminatory power, but require much more training data</a:t>
            </a:r>
          </a:p>
          <a:p>
            <a:pPr lvl="1">
              <a:lnSpc>
                <a:spcPct val="90000"/>
              </a:lnSpc>
            </a:pPr>
            <a:r>
              <a:rPr lang="en-US" sz="2000" dirty="0"/>
              <a:t>Some </a:t>
            </a:r>
            <a:r>
              <a:rPr lang="en-US" sz="2000" dirty="0" err="1"/>
              <a:t>hexamers</a:t>
            </a:r>
            <a:r>
              <a:rPr lang="en-US" sz="2000" dirty="0"/>
              <a:t> are common enough to get sufficient counts from training sets</a:t>
            </a:r>
          </a:p>
          <a:p>
            <a:pPr lvl="1">
              <a:lnSpc>
                <a:spcPct val="90000"/>
              </a:lnSpc>
            </a:pPr>
            <a:r>
              <a:rPr lang="en-US" sz="2000" dirty="0"/>
              <a:t>Other strings are less common and thus lower order models are used</a:t>
            </a:r>
          </a:p>
          <a:p>
            <a:pPr lvl="1">
              <a:lnSpc>
                <a:spcPct val="90000"/>
              </a:lnSpc>
            </a:pPr>
            <a:r>
              <a:rPr lang="en-US" sz="2000" dirty="0"/>
              <a:t>Use higher orders when sufficient data are in the training set</a:t>
            </a:r>
          </a:p>
          <a:p>
            <a:pPr>
              <a:lnSpc>
                <a:spcPct val="90000"/>
              </a:lnSpc>
            </a:pPr>
            <a:endParaRPr lang="en-US" sz="2400" dirty="0"/>
          </a:p>
          <a:p>
            <a:pPr>
              <a:lnSpc>
                <a:spcPct val="90000"/>
              </a:lnSpc>
            </a:pPr>
            <a:endParaRPr lang="en-US" sz="2400" dirty="0"/>
          </a:p>
        </p:txBody>
      </p:sp>
      <p:sp>
        <p:nvSpPr>
          <p:cNvPr id="2" name="Date Placeholder 1"/>
          <p:cNvSpPr>
            <a:spLocks noGrp="1"/>
          </p:cNvSpPr>
          <p:nvPr>
            <p:ph type="dt" sz="half" idx="10"/>
          </p:nvPr>
        </p:nvSpPr>
        <p:spPr/>
        <p:txBody>
          <a:bodyPr/>
          <a:lstStyle/>
          <a:p>
            <a:fld id="{7C4ECA3A-1481-2A49-A5BC-C5292510E362}"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19</a:t>
            </a:fld>
            <a:endParaRPr lang="en-US"/>
          </a:p>
        </p:txBody>
      </p:sp>
    </p:spTree>
    <p:extLst>
      <p:ext uri="{BB962C8B-B14F-4D97-AF65-F5344CB8AC3E}">
        <p14:creationId xmlns:p14="http://schemas.microsoft.com/office/powerpoint/2010/main" val="2662657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52400"/>
            <a:ext cx="8229600" cy="563563"/>
          </a:xfrm>
          <a:ln/>
        </p:spPr>
        <p:txBody>
          <a:bodyPr>
            <a:noAutofit/>
          </a:bodyPr>
          <a:lstStyle/>
          <a:p>
            <a:r>
              <a:rPr lang="en-US" sz="3200" dirty="0"/>
              <a:t>3</a:t>
            </a:r>
            <a:r>
              <a:rPr lang="en-US" sz="3200" dirty="0" smtClean="0"/>
              <a:t> approaches </a:t>
            </a:r>
            <a:r>
              <a:rPr lang="en-US" sz="3200" dirty="0"/>
              <a:t>to gene predictions</a:t>
            </a:r>
          </a:p>
        </p:txBody>
      </p:sp>
      <p:sp>
        <p:nvSpPr>
          <p:cNvPr id="61443" name="Rectangle 3"/>
          <p:cNvSpPr>
            <a:spLocks noGrp="1" noChangeArrowheads="1"/>
          </p:cNvSpPr>
          <p:nvPr>
            <p:ph idx="1"/>
          </p:nvPr>
        </p:nvSpPr>
        <p:spPr>
          <a:xfrm>
            <a:off x="457200" y="715963"/>
            <a:ext cx="8229600" cy="5185834"/>
          </a:xfrm>
        </p:spPr>
        <p:txBody>
          <a:bodyPr>
            <a:noAutofit/>
          </a:bodyPr>
          <a:lstStyle/>
          <a:p>
            <a:r>
              <a:rPr lang="en-US" sz="2000" b="1" dirty="0" smtClean="0"/>
              <a:t>Evidence-based</a:t>
            </a:r>
          </a:p>
          <a:p>
            <a:pPr lvl="1"/>
            <a:r>
              <a:rPr lang="en-US" sz="1800" dirty="0" smtClean="0"/>
              <a:t>Transcribed regions</a:t>
            </a:r>
          </a:p>
          <a:p>
            <a:pPr lvl="2"/>
            <a:r>
              <a:rPr lang="en-US" sz="1800" dirty="0" smtClean="0"/>
              <a:t>Align to mRNA sequence from the same species</a:t>
            </a:r>
            <a:endParaRPr lang="en-US" sz="1800" dirty="0"/>
          </a:p>
          <a:p>
            <a:pPr lvl="2"/>
            <a:r>
              <a:rPr lang="en-US" sz="1800" dirty="0" smtClean="0"/>
              <a:t>Align to spliced ESTs from the same species</a:t>
            </a:r>
            <a:endParaRPr lang="en-US" sz="1800" dirty="0"/>
          </a:p>
          <a:p>
            <a:pPr lvl="1"/>
            <a:r>
              <a:rPr lang="en-US" sz="1800" dirty="0"/>
              <a:t>Sequence similarity to previously identified </a:t>
            </a:r>
            <a:r>
              <a:rPr lang="en-US" sz="1800" dirty="0" smtClean="0"/>
              <a:t>proteins (e.g. </a:t>
            </a:r>
            <a:r>
              <a:rPr lang="en-US" sz="1800" dirty="0" err="1" smtClean="0">
                <a:solidFill>
                  <a:srgbClr val="0000FF"/>
                </a:solidFill>
              </a:rPr>
              <a:t>blastx</a:t>
            </a:r>
            <a:r>
              <a:rPr lang="en-US" sz="1800" dirty="0" smtClean="0"/>
              <a:t>), </a:t>
            </a:r>
            <a:r>
              <a:rPr lang="en-US" sz="1800" dirty="0"/>
              <a:t>genes or </a:t>
            </a:r>
            <a:r>
              <a:rPr lang="en-US" sz="1800" dirty="0" smtClean="0"/>
              <a:t>mRNAs from the same or related species</a:t>
            </a:r>
            <a:endParaRPr lang="en-US" sz="1800" dirty="0"/>
          </a:p>
          <a:p>
            <a:endParaRPr lang="en-US" sz="2400" i="1" dirty="0" smtClean="0"/>
          </a:p>
          <a:p>
            <a:endParaRPr lang="en-US" sz="2400" i="1" dirty="0"/>
          </a:p>
          <a:p>
            <a:endParaRPr lang="en-US" sz="2400" i="1" dirty="0" smtClean="0"/>
          </a:p>
          <a:p>
            <a:r>
              <a:rPr lang="en-US" sz="2000" b="1" i="1" dirty="0" err="1" smtClean="0"/>
              <a:t>Ab</a:t>
            </a:r>
            <a:r>
              <a:rPr lang="en-US" sz="2000" b="1" i="1" dirty="0" smtClean="0"/>
              <a:t> </a:t>
            </a:r>
            <a:r>
              <a:rPr lang="en-US" sz="2000" b="1" i="1" dirty="0"/>
              <a:t>initio</a:t>
            </a:r>
            <a:r>
              <a:rPr lang="en-US" sz="2000" b="1" dirty="0"/>
              <a:t> recognition of groups of exons</a:t>
            </a:r>
          </a:p>
          <a:p>
            <a:pPr lvl="1"/>
            <a:r>
              <a:rPr lang="en-US" sz="1800" dirty="0" smtClean="0"/>
              <a:t>Markov Models that find likely protein-coding regions in bacterial genomes (Glimmer)</a:t>
            </a:r>
          </a:p>
          <a:p>
            <a:pPr lvl="1"/>
            <a:r>
              <a:rPr lang="en-US" sz="1800" dirty="0" smtClean="0"/>
              <a:t>Hidden </a:t>
            </a:r>
            <a:r>
              <a:rPr lang="en-US" sz="1800" dirty="0"/>
              <a:t>Markov Models that combine statistical information about splice sites, coding bias, patterns in coding sequences, exon and intron </a:t>
            </a:r>
            <a:r>
              <a:rPr lang="en-US" sz="1800" dirty="0" smtClean="0"/>
              <a:t>lengths (</a:t>
            </a:r>
            <a:r>
              <a:rPr lang="en-US" sz="1800" dirty="0" err="1" smtClean="0"/>
              <a:t>Genscan</a:t>
            </a:r>
            <a:r>
              <a:rPr lang="en-US" sz="1800" dirty="0" smtClean="0"/>
              <a:t>)</a:t>
            </a:r>
            <a:endParaRPr lang="en-US" sz="1800" dirty="0"/>
          </a:p>
          <a:p>
            <a:pPr lvl="1"/>
            <a:r>
              <a:rPr lang="en-US" sz="1800" dirty="0"/>
              <a:t>Combine statistical models with interspecies </a:t>
            </a:r>
            <a:r>
              <a:rPr lang="en-US" sz="1800" dirty="0" smtClean="0"/>
              <a:t>alignments (</a:t>
            </a:r>
            <a:r>
              <a:rPr lang="en-US" sz="1800" dirty="0" err="1" smtClean="0"/>
              <a:t>Twinscan</a:t>
            </a:r>
            <a:r>
              <a:rPr lang="en-US" sz="1800" dirty="0"/>
              <a:t>, N-</a:t>
            </a:r>
            <a:r>
              <a:rPr lang="en-US" sz="1800" dirty="0" smtClean="0"/>
              <a:t>SCAN, SGP)</a:t>
            </a:r>
            <a:endParaRPr lang="en-US" sz="1800" dirty="0"/>
          </a:p>
          <a:p>
            <a:r>
              <a:rPr lang="en-US" sz="2000" b="1" dirty="0"/>
              <a:t>Combinations of </a:t>
            </a:r>
            <a:r>
              <a:rPr lang="en-US" sz="2000" b="1" dirty="0" smtClean="0"/>
              <a:t>both</a:t>
            </a:r>
            <a:endParaRPr lang="en-US" sz="2000" b="1" dirty="0"/>
          </a:p>
        </p:txBody>
      </p:sp>
      <p:pic>
        <p:nvPicPr>
          <p:cNvPr id="4" name="Picture 11" descr="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67000"/>
            <a:ext cx="6096000" cy="134758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CF4ABED5-6ED7-D44A-950C-3AAC6131FC12}"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2</a:t>
            </a:fld>
            <a:endParaRPr lang="en-US"/>
          </a:p>
        </p:txBody>
      </p:sp>
    </p:spTree>
    <p:extLst>
      <p:ext uri="{BB962C8B-B14F-4D97-AF65-F5344CB8AC3E}">
        <p14:creationId xmlns:p14="http://schemas.microsoft.com/office/powerpoint/2010/main" val="8659119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74" name="Rectangle 46"/>
          <p:cNvSpPr>
            <a:spLocks noGrp="1" noChangeArrowheads="1"/>
          </p:cNvSpPr>
          <p:nvPr>
            <p:ph type="title"/>
          </p:nvPr>
        </p:nvSpPr>
        <p:spPr>
          <a:xfrm>
            <a:off x="350838" y="325439"/>
            <a:ext cx="8458200" cy="715962"/>
          </a:xfrm>
          <a:ln/>
        </p:spPr>
        <p:txBody>
          <a:bodyPr>
            <a:normAutofit/>
          </a:bodyPr>
          <a:lstStyle/>
          <a:p>
            <a:r>
              <a:rPr lang="en-US" sz="2800"/>
              <a:t>Genes can be in many pieces in eukaryotes</a:t>
            </a:r>
          </a:p>
        </p:txBody>
      </p:sp>
      <p:pic>
        <p:nvPicPr>
          <p:cNvPr id="47" name="Picture 3" descr="R_loops_rab_HBB.pct                                            0005B125Roberto_Mac_HD                 ABA78158:"/>
          <p:cNvPicPr>
            <a:picLocks noChangeAspect="1" noChangeArrowheads="1"/>
          </p:cNvPicPr>
          <p:nvPr/>
        </p:nvPicPr>
        <p:blipFill rotWithShape="1">
          <a:blip r:embed="rId3">
            <a:extLst>
              <a:ext uri="{28A0092B-C50C-407E-A947-70E740481C1C}">
                <a14:useLocalDpi xmlns:a14="http://schemas.microsoft.com/office/drawing/2010/main" val="0"/>
              </a:ext>
            </a:extLst>
          </a:blip>
          <a:srcRect b="78544"/>
          <a:stretch/>
        </p:blipFill>
        <p:spPr bwMode="auto">
          <a:xfrm>
            <a:off x="371475" y="1293813"/>
            <a:ext cx="3917950" cy="139858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p:cNvPicPr>
            <a:picLocks noChangeAspect="1" noChangeArrowheads="1"/>
          </p:cNvPicPr>
          <p:nvPr/>
        </p:nvPicPr>
        <p:blipFill>
          <a:blip r:embed="rId4">
            <a:extLst>
              <a:ext uri="{28A0092B-C50C-407E-A947-70E740481C1C}">
                <a14:useLocalDpi xmlns:a14="http://schemas.microsoft.com/office/drawing/2010/main" val="0"/>
              </a:ext>
            </a:extLst>
          </a:blip>
          <a:srcRect t="9940"/>
          <a:stretch>
            <a:fillRect/>
          </a:stretch>
        </p:blipFill>
        <p:spPr bwMode="auto">
          <a:xfrm>
            <a:off x="3276398" y="3238500"/>
            <a:ext cx="5451677"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4546600" y="1435100"/>
            <a:ext cx="4114800" cy="830997"/>
          </a:xfrm>
          <a:prstGeom prst="rect">
            <a:avLst/>
          </a:prstGeom>
          <a:noFill/>
        </p:spPr>
        <p:txBody>
          <a:bodyPr wrap="square" rtlCol="0">
            <a:spAutoFit/>
          </a:bodyPr>
          <a:lstStyle/>
          <a:p>
            <a:r>
              <a:rPr lang="en-US" sz="1600" dirty="0" smtClean="0">
                <a:latin typeface="+mn-lt"/>
              </a:rPr>
              <a:t>Electron micrographs of duplexes between mature mRNA and the genomic DNA that encodes it</a:t>
            </a:r>
            <a:endParaRPr lang="en-US" sz="1600" dirty="0">
              <a:latin typeface="+mn-lt"/>
            </a:endParaRPr>
          </a:p>
        </p:txBody>
      </p:sp>
      <p:sp>
        <p:nvSpPr>
          <p:cNvPr id="50" name="TextBox 49"/>
          <p:cNvSpPr txBox="1"/>
          <p:nvPr/>
        </p:nvSpPr>
        <p:spPr>
          <a:xfrm>
            <a:off x="406400" y="3860800"/>
            <a:ext cx="2578100" cy="1077218"/>
          </a:xfrm>
          <a:prstGeom prst="rect">
            <a:avLst/>
          </a:prstGeom>
          <a:noFill/>
        </p:spPr>
        <p:txBody>
          <a:bodyPr wrap="square" rtlCol="0">
            <a:spAutoFit/>
          </a:bodyPr>
          <a:lstStyle/>
          <a:p>
            <a:r>
              <a:rPr lang="en-US" sz="1600" dirty="0" smtClean="0">
                <a:latin typeface="+mn-lt"/>
              </a:rPr>
              <a:t>The introns separating exons are transcribed but then are removed by splicing to form mRNA</a:t>
            </a:r>
            <a:endParaRPr lang="en-US" sz="1600" dirty="0">
              <a:latin typeface="+mn-lt"/>
            </a:endParaRPr>
          </a:p>
        </p:txBody>
      </p:sp>
      <p:grpSp>
        <p:nvGrpSpPr>
          <p:cNvPr id="5" name="Group 4"/>
          <p:cNvGrpSpPr/>
          <p:nvPr/>
        </p:nvGrpSpPr>
        <p:grpSpPr>
          <a:xfrm>
            <a:off x="5334000" y="6019800"/>
            <a:ext cx="1524000" cy="381000"/>
            <a:chOff x="5334000" y="6019800"/>
            <a:chExt cx="1524000" cy="381000"/>
          </a:xfrm>
        </p:grpSpPr>
        <p:sp>
          <p:nvSpPr>
            <p:cNvPr id="3" name="Cube 2"/>
            <p:cNvSpPr/>
            <p:nvPr/>
          </p:nvSpPr>
          <p:spPr>
            <a:xfrm>
              <a:off x="5334000" y="6019800"/>
              <a:ext cx="1524000" cy="38100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638800" y="6050280"/>
              <a:ext cx="797915" cy="338554"/>
            </a:xfrm>
            <a:prstGeom prst="rect">
              <a:avLst/>
            </a:prstGeom>
            <a:noFill/>
          </p:spPr>
          <p:txBody>
            <a:bodyPr wrap="none" rtlCol="0">
              <a:spAutoFit/>
            </a:bodyPr>
            <a:lstStyle/>
            <a:p>
              <a:r>
                <a:rPr lang="en-US" sz="1600" dirty="0" smtClean="0">
                  <a:solidFill>
                    <a:schemeClr val="bg1"/>
                  </a:solidFill>
                  <a:latin typeface="+mn-lt"/>
                </a:rPr>
                <a:t>protein</a:t>
              </a:r>
              <a:endParaRPr lang="en-US" sz="1600" dirty="0">
                <a:solidFill>
                  <a:schemeClr val="bg1"/>
                </a:solidFill>
                <a:latin typeface="+mn-lt"/>
              </a:endParaRPr>
            </a:p>
          </p:txBody>
        </p:sp>
      </p:grpSp>
      <p:sp>
        <p:nvSpPr>
          <p:cNvPr id="6" name="Date Placeholder 5"/>
          <p:cNvSpPr>
            <a:spLocks noGrp="1"/>
          </p:cNvSpPr>
          <p:nvPr>
            <p:ph type="dt" sz="half" idx="10"/>
          </p:nvPr>
        </p:nvSpPr>
        <p:spPr/>
        <p:txBody>
          <a:bodyPr/>
          <a:lstStyle/>
          <a:p>
            <a:fld id="{4B821AF8-4576-194B-9002-CFAF127AB226}" type="datetime1">
              <a:rPr lang="en-US" smtClean="0"/>
              <a:t>3/1/15</a:t>
            </a:fld>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20</a:t>
            </a:fld>
            <a:endParaRPr lang="en-US"/>
          </a:p>
        </p:txBody>
      </p:sp>
    </p:spTree>
    <p:extLst>
      <p:ext uri="{BB962C8B-B14F-4D97-AF65-F5344CB8AC3E}">
        <p14:creationId xmlns:p14="http://schemas.microsoft.com/office/powerpoint/2010/main" val="42152502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533400" y="228600"/>
            <a:ext cx="7924800" cy="1143000"/>
          </a:xfrm>
          <a:ln/>
        </p:spPr>
        <p:txBody>
          <a:bodyPr>
            <a:normAutofit fontScale="90000"/>
          </a:bodyPr>
          <a:lstStyle/>
          <a:p>
            <a:r>
              <a:rPr lang="en-US" b="1">
                <a:solidFill>
                  <a:srgbClr val="0000FF"/>
                </a:solidFill>
              </a:rPr>
              <a:t>New task:</a:t>
            </a:r>
            <a:r>
              <a:rPr lang="en-US"/>
              <a:t> find a functional region within a long sequence</a:t>
            </a:r>
          </a:p>
        </p:txBody>
      </p:sp>
      <p:sp>
        <p:nvSpPr>
          <p:cNvPr id="235523" name="Rectangle 3"/>
          <p:cNvSpPr>
            <a:spLocks noGrp="1" noChangeArrowheads="1"/>
          </p:cNvSpPr>
          <p:nvPr>
            <p:ph type="body" idx="1"/>
          </p:nvPr>
        </p:nvSpPr>
        <p:spPr>
          <a:xfrm>
            <a:off x="381000" y="1524000"/>
            <a:ext cx="8382000" cy="5105400"/>
          </a:xfrm>
        </p:spPr>
        <p:txBody>
          <a:bodyPr/>
          <a:lstStyle/>
          <a:p>
            <a:r>
              <a:rPr lang="en-US" sz="2000" dirty="0"/>
              <a:t>Recall that the first task was to evaluate whether a string of nucleotides are likely to come from some functional class</a:t>
            </a:r>
          </a:p>
          <a:p>
            <a:pPr lvl="1"/>
            <a:r>
              <a:rPr lang="en-US" sz="1800" dirty="0"/>
              <a:t>E.g., </a:t>
            </a:r>
            <a:r>
              <a:rPr lang="en-US" sz="1800" dirty="0" err="1"/>
              <a:t>CpG</a:t>
            </a:r>
            <a:r>
              <a:rPr lang="en-US" sz="1800" dirty="0"/>
              <a:t> island, coding region</a:t>
            </a:r>
          </a:p>
          <a:p>
            <a:pPr lvl="1"/>
            <a:r>
              <a:rPr lang="en-US" sz="1800" dirty="0"/>
              <a:t>Markov chains are effective for </a:t>
            </a:r>
            <a:r>
              <a:rPr lang="en-US" sz="1800" dirty="0" smtClean="0"/>
              <a:t>this; work well for predicting protein-coding genes whose sequence is contiguous on a chromosome (e.g. bacterial genes)</a:t>
            </a:r>
            <a:endParaRPr lang="en-US" sz="1800" dirty="0"/>
          </a:p>
          <a:p>
            <a:r>
              <a:rPr lang="en-US" sz="2000" dirty="0"/>
              <a:t>A related goal is to read through a long, </a:t>
            </a:r>
            <a:r>
              <a:rPr lang="en-US" sz="2000" dirty="0" err="1"/>
              <a:t>unannotated</a:t>
            </a:r>
            <a:r>
              <a:rPr lang="en-US" sz="2000" dirty="0"/>
              <a:t> DNA sequence and find regions that are in a functional class.</a:t>
            </a:r>
          </a:p>
          <a:p>
            <a:pPr lvl="1"/>
            <a:r>
              <a:rPr lang="en-US" sz="1800" dirty="0"/>
              <a:t>The DNA sequence is the observed signal.</a:t>
            </a:r>
          </a:p>
          <a:p>
            <a:r>
              <a:rPr lang="en-US" sz="2000" dirty="0"/>
              <a:t>The nucleotide at each position could be generated by emission from the Markov chain for one class or the other.</a:t>
            </a:r>
          </a:p>
          <a:p>
            <a:pPr lvl="1"/>
            <a:r>
              <a:rPr lang="en-US" sz="1800" dirty="0"/>
              <a:t>C can come from state C in the + class or from state C in the - class.</a:t>
            </a:r>
          </a:p>
          <a:p>
            <a:r>
              <a:rPr lang="en-US" sz="2000" dirty="0"/>
              <a:t>Combine the Markov chains for the + class and - class into one model </a:t>
            </a:r>
          </a:p>
          <a:p>
            <a:pPr lvl="1"/>
            <a:r>
              <a:rPr lang="en-US" sz="1800" dirty="0"/>
              <a:t>Need to</a:t>
            </a:r>
            <a:r>
              <a:rPr lang="en-US" sz="1800" dirty="0">
                <a:solidFill>
                  <a:srgbClr val="0000FF"/>
                </a:solidFill>
              </a:rPr>
              <a:t> </a:t>
            </a:r>
            <a:r>
              <a:rPr lang="en-US" sz="1800" dirty="0" err="1">
                <a:solidFill>
                  <a:srgbClr val="0000FF"/>
                </a:solidFill>
              </a:rPr>
              <a:t>relabel</a:t>
            </a:r>
            <a:r>
              <a:rPr lang="en-US" sz="1800" dirty="0">
                <a:solidFill>
                  <a:srgbClr val="0000FF"/>
                </a:solidFill>
              </a:rPr>
              <a:t> the states by class</a:t>
            </a:r>
            <a:r>
              <a:rPr lang="en-US" sz="1800" dirty="0"/>
              <a:t> they are in</a:t>
            </a:r>
          </a:p>
          <a:p>
            <a:pPr lvl="1"/>
            <a:r>
              <a:rPr lang="en-US" sz="1800" dirty="0"/>
              <a:t>Can </a:t>
            </a:r>
            <a:r>
              <a:rPr lang="en-US" sz="1800" dirty="0">
                <a:solidFill>
                  <a:srgbClr val="0000FF"/>
                </a:solidFill>
              </a:rPr>
              <a:t>switch between classes</a:t>
            </a:r>
            <a:r>
              <a:rPr lang="en-US" sz="1800" dirty="0"/>
              <a:t> with some probability: yet another transition probability</a:t>
            </a:r>
          </a:p>
        </p:txBody>
      </p:sp>
      <p:sp>
        <p:nvSpPr>
          <p:cNvPr id="2" name="Date Placeholder 1"/>
          <p:cNvSpPr>
            <a:spLocks noGrp="1"/>
          </p:cNvSpPr>
          <p:nvPr>
            <p:ph type="dt" sz="half" idx="10"/>
          </p:nvPr>
        </p:nvSpPr>
        <p:spPr/>
        <p:txBody>
          <a:bodyPr/>
          <a:lstStyle/>
          <a:p>
            <a:fld id="{A0B71008-B257-784A-872D-8676C3DE8857}"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21</a:t>
            </a:fld>
            <a:endParaRPr lang="en-US"/>
          </a:p>
        </p:txBody>
      </p:sp>
    </p:spTree>
    <p:extLst>
      <p:ext uri="{BB962C8B-B14F-4D97-AF65-F5344CB8AC3E}">
        <p14:creationId xmlns:p14="http://schemas.microsoft.com/office/powerpoint/2010/main" val="41551283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ln/>
        </p:spPr>
        <p:txBody>
          <a:bodyPr>
            <a:normAutofit/>
          </a:bodyPr>
          <a:lstStyle/>
          <a:p>
            <a:r>
              <a:rPr lang="en-US" sz="3200"/>
              <a:t>Hidden Markov Models</a:t>
            </a:r>
          </a:p>
        </p:txBody>
      </p:sp>
      <p:sp>
        <p:nvSpPr>
          <p:cNvPr id="214019" name="Rectangle 3"/>
          <p:cNvSpPr>
            <a:spLocks noGrp="1" noChangeArrowheads="1"/>
          </p:cNvSpPr>
          <p:nvPr>
            <p:ph type="body" idx="1"/>
          </p:nvPr>
        </p:nvSpPr>
        <p:spPr>
          <a:xfrm>
            <a:off x="304800" y="1143000"/>
            <a:ext cx="8534400" cy="5410200"/>
          </a:xfrm>
        </p:spPr>
        <p:txBody>
          <a:bodyPr/>
          <a:lstStyle/>
          <a:p>
            <a:pPr>
              <a:lnSpc>
                <a:spcPct val="90000"/>
              </a:lnSpc>
            </a:pPr>
            <a:r>
              <a:rPr lang="en-GB" sz="2000" dirty="0"/>
              <a:t>Situations in which a symbol can be generated from more than one state can be described by hidden Markov models (HMMs)</a:t>
            </a:r>
          </a:p>
          <a:p>
            <a:pPr lvl="1">
              <a:lnSpc>
                <a:spcPct val="90000"/>
              </a:lnSpc>
            </a:pPr>
            <a:r>
              <a:rPr lang="en-GB" sz="1800" dirty="0"/>
              <a:t>Each state can emit multiple symbols, each with a particular </a:t>
            </a:r>
            <a:r>
              <a:rPr lang="en-GB" sz="1800" i="1" dirty="0"/>
              <a:t>emission probability</a:t>
            </a:r>
            <a:r>
              <a:rPr lang="en-GB" sz="1800" dirty="0"/>
              <a:t> </a:t>
            </a:r>
          </a:p>
          <a:p>
            <a:pPr lvl="1">
              <a:lnSpc>
                <a:spcPct val="90000"/>
              </a:lnSpc>
            </a:pPr>
            <a:r>
              <a:rPr lang="en-GB" sz="1800" dirty="0"/>
              <a:t>In an HMM, there is not a one-to-one correspondence between the states and the symbols</a:t>
            </a:r>
          </a:p>
          <a:p>
            <a:pPr>
              <a:lnSpc>
                <a:spcPct val="90000"/>
              </a:lnSpc>
            </a:pPr>
            <a:r>
              <a:rPr lang="en-GB" sz="2000" dirty="0"/>
              <a:t>In a Markov chain, each state emits one symbol</a:t>
            </a:r>
          </a:p>
          <a:p>
            <a:pPr lvl="1">
              <a:lnSpc>
                <a:spcPct val="90000"/>
              </a:lnSpc>
            </a:pPr>
            <a:r>
              <a:rPr lang="en-GB" sz="1800" dirty="0"/>
              <a:t>Can tell which state the model was in when </a:t>
            </a:r>
            <a:r>
              <a:rPr lang="en-GB" sz="1800" i="1" dirty="0">
                <a:latin typeface="Times" charset="0"/>
              </a:rPr>
              <a:t>x</a:t>
            </a:r>
            <a:r>
              <a:rPr lang="en-GB" sz="1800" i="1" baseline="-25000" dirty="0">
                <a:latin typeface="Times" charset="0"/>
              </a:rPr>
              <a:t>i</a:t>
            </a:r>
            <a:r>
              <a:rPr lang="en-GB" sz="1800" dirty="0"/>
              <a:t> was emitted simply by examining </a:t>
            </a:r>
            <a:r>
              <a:rPr lang="en-GB" sz="1800" i="1" dirty="0">
                <a:latin typeface="Times" charset="0"/>
              </a:rPr>
              <a:t>x</a:t>
            </a:r>
            <a:r>
              <a:rPr lang="en-GB" sz="1800" i="1" baseline="-25000" dirty="0">
                <a:latin typeface="Times" charset="0"/>
              </a:rPr>
              <a:t>i</a:t>
            </a:r>
            <a:r>
              <a:rPr lang="en-GB" sz="1800" dirty="0"/>
              <a:t> (an A only comes from state A)</a:t>
            </a:r>
          </a:p>
          <a:p>
            <a:pPr>
              <a:lnSpc>
                <a:spcPct val="90000"/>
              </a:lnSpc>
            </a:pPr>
            <a:r>
              <a:rPr lang="en-GB" sz="2000" dirty="0"/>
              <a:t>We distinguish between the </a:t>
            </a:r>
            <a:r>
              <a:rPr lang="en-GB" sz="2000" i="1" dirty="0"/>
              <a:t>observed </a:t>
            </a:r>
            <a:r>
              <a:rPr lang="en-GB" sz="2000" dirty="0"/>
              <a:t>parts of a problem and the </a:t>
            </a:r>
            <a:r>
              <a:rPr lang="en-GB" sz="2000" i="1" dirty="0"/>
              <a:t>hidden </a:t>
            </a:r>
            <a:r>
              <a:rPr lang="en-GB" sz="2000" dirty="0"/>
              <a:t>parts</a:t>
            </a:r>
          </a:p>
          <a:p>
            <a:pPr lvl="1">
              <a:lnSpc>
                <a:spcPct val="90000"/>
              </a:lnSpc>
            </a:pPr>
            <a:r>
              <a:rPr lang="en-US" sz="1800" b="1" dirty="0">
                <a:solidFill>
                  <a:srgbClr val="FF0000"/>
                </a:solidFill>
              </a:rPr>
              <a:t>Observable states</a:t>
            </a:r>
            <a:r>
              <a:rPr lang="en-US" sz="1800" dirty="0">
                <a:solidFill>
                  <a:srgbClr val="FF0000"/>
                </a:solidFill>
              </a:rPr>
              <a:t> </a:t>
            </a:r>
            <a:r>
              <a:rPr lang="en-US" sz="1800" dirty="0"/>
              <a:t>: the states of the process that are visible (e.g., a DNA sequence). </a:t>
            </a:r>
          </a:p>
          <a:p>
            <a:pPr lvl="1">
              <a:lnSpc>
                <a:spcPct val="90000"/>
              </a:lnSpc>
            </a:pPr>
            <a:r>
              <a:rPr lang="en-US" sz="1800" b="1" dirty="0">
                <a:solidFill>
                  <a:srgbClr val="FF0000"/>
                </a:solidFill>
              </a:rPr>
              <a:t>Hidden states</a:t>
            </a:r>
            <a:r>
              <a:rPr lang="en-US" sz="1800" dirty="0"/>
              <a:t> : the series of states of the system that generated that sequence. </a:t>
            </a:r>
          </a:p>
          <a:p>
            <a:pPr lvl="2">
              <a:lnSpc>
                <a:spcPct val="90000"/>
              </a:lnSpc>
            </a:pPr>
            <a:r>
              <a:rPr lang="en-US" sz="1600" dirty="0"/>
              <a:t>E.g. </a:t>
            </a:r>
            <a:r>
              <a:rPr lang="en-US" sz="1600" dirty="0" err="1"/>
              <a:t>CpG</a:t>
            </a:r>
            <a:r>
              <a:rPr lang="en-US" sz="1600" dirty="0"/>
              <a:t> could have come from states in the + class or - class:</a:t>
            </a:r>
          </a:p>
          <a:p>
            <a:pPr lvl="3">
              <a:lnSpc>
                <a:spcPct val="90000"/>
              </a:lnSpc>
            </a:pPr>
            <a:r>
              <a:rPr lang="en-US" sz="1400" dirty="0"/>
              <a:t>C</a:t>
            </a:r>
            <a:r>
              <a:rPr lang="en-US" sz="1400" baseline="30000" dirty="0"/>
              <a:t>+</a:t>
            </a:r>
            <a:r>
              <a:rPr lang="en-US" sz="1400" dirty="0"/>
              <a:t> &gt; G</a:t>
            </a:r>
            <a:r>
              <a:rPr lang="en-US" sz="1400" baseline="30000" dirty="0"/>
              <a:t>+</a:t>
            </a:r>
            <a:endParaRPr lang="en-US" sz="1400" dirty="0"/>
          </a:p>
          <a:p>
            <a:pPr lvl="3">
              <a:lnSpc>
                <a:spcPct val="90000"/>
              </a:lnSpc>
            </a:pPr>
            <a:r>
              <a:rPr lang="en-US" sz="1400" dirty="0"/>
              <a:t>C</a:t>
            </a:r>
            <a:r>
              <a:rPr lang="en-US" sz="1400" baseline="30000" dirty="0"/>
              <a:t>+</a:t>
            </a:r>
            <a:r>
              <a:rPr lang="en-US" sz="1400" dirty="0"/>
              <a:t> &gt; G</a:t>
            </a:r>
            <a:r>
              <a:rPr lang="en-US" sz="1400" baseline="30000" dirty="0"/>
              <a:t>-</a:t>
            </a:r>
            <a:endParaRPr lang="en-US" sz="1400" dirty="0"/>
          </a:p>
          <a:p>
            <a:pPr lvl="3">
              <a:lnSpc>
                <a:spcPct val="90000"/>
              </a:lnSpc>
            </a:pPr>
            <a:r>
              <a:rPr lang="en-US" sz="1400" dirty="0"/>
              <a:t>C</a:t>
            </a:r>
            <a:r>
              <a:rPr lang="en-US" sz="1400" baseline="30000" dirty="0"/>
              <a:t>-</a:t>
            </a:r>
            <a:r>
              <a:rPr lang="en-US" sz="1400" dirty="0"/>
              <a:t> &gt; G</a:t>
            </a:r>
            <a:r>
              <a:rPr lang="en-US" sz="1400" baseline="30000" dirty="0"/>
              <a:t>+</a:t>
            </a:r>
            <a:endParaRPr lang="en-US" sz="1400" dirty="0"/>
          </a:p>
          <a:p>
            <a:pPr lvl="3">
              <a:lnSpc>
                <a:spcPct val="90000"/>
              </a:lnSpc>
            </a:pPr>
            <a:r>
              <a:rPr lang="en-US" sz="1400" dirty="0"/>
              <a:t>C</a:t>
            </a:r>
            <a:r>
              <a:rPr lang="en-US" sz="1400" baseline="30000" dirty="0"/>
              <a:t>-</a:t>
            </a:r>
            <a:r>
              <a:rPr lang="en-US" sz="1400" dirty="0"/>
              <a:t> &gt; G</a:t>
            </a:r>
            <a:r>
              <a:rPr lang="en-US" sz="1400" baseline="30000" dirty="0"/>
              <a:t>-</a:t>
            </a:r>
            <a:endParaRPr lang="en-GB" sz="1400" dirty="0"/>
          </a:p>
          <a:p>
            <a:pPr>
              <a:lnSpc>
                <a:spcPct val="90000"/>
              </a:lnSpc>
              <a:buFontTx/>
              <a:buNone/>
            </a:pPr>
            <a:endParaRPr lang="en-US" sz="2000" dirty="0"/>
          </a:p>
        </p:txBody>
      </p:sp>
      <p:sp>
        <p:nvSpPr>
          <p:cNvPr id="2" name="Date Placeholder 1"/>
          <p:cNvSpPr>
            <a:spLocks noGrp="1"/>
          </p:cNvSpPr>
          <p:nvPr>
            <p:ph type="dt" sz="half" idx="10"/>
          </p:nvPr>
        </p:nvSpPr>
        <p:spPr/>
        <p:txBody>
          <a:bodyPr/>
          <a:lstStyle/>
          <a:p>
            <a:fld id="{99F3B032-4E00-5D49-BAD2-70EC6938FDC8}"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22</a:t>
            </a:fld>
            <a:endParaRPr lang="en-US"/>
          </a:p>
        </p:txBody>
      </p:sp>
    </p:spTree>
    <p:extLst>
      <p:ext uri="{BB962C8B-B14F-4D97-AF65-F5344CB8AC3E}">
        <p14:creationId xmlns:p14="http://schemas.microsoft.com/office/powerpoint/2010/main" val="598301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ln/>
        </p:spPr>
        <p:txBody>
          <a:bodyPr>
            <a:normAutofit/>
          </a:bodyPr>
          <a:lstStyle/>
          <a:p>
            <a:r>
              <a:rPr lang="en-US" sz="2800" dirty="0"/>
              <a:t>A general hidden Markov model = HMM</a:t>
            </a:r>
          </a:p>
        </p:txBody>
      </p:sp>
      <p:pic>
        <p:nvPicPr>
          <p:cNvPr id="148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067175" cy="3517900"/>
          </a:xfrm>
          <a:prstGeom prst="rect">
            <a:avLst/>
          </a:prstGeom>
          <a:noFill/>
          <a:extLst>
            <a:ext uri="{909E8E84-426E-40dd-AFC4-6F175D3DCCD1}">
              <a14:hiddenFill xmlns:a14="http://schemas.microsoft.com/office/drawing/2010/main">
                <a:solidFill>
                  <a:srgbClr val="FFFFFF"/>
                </a:solidFill>
              </a14:hiddenFill>
            </a:ext>
          </a:extLst>
        </p:spPr>
      </p:pic>
      <p:sp>
        <p:nvSpPr>
          <p:cNvPr id="148485" name="Text Box 5"/>
          <p:cNvSpPr txBox="1">
            <a:spLocks noChangeArrowheads="1"/>
          </p:cNvSpPr>
          <p:nvPr/>
        </p:nvSpPr>
        <p:spPr bwMode="auto">
          <a:xfrm>
            <a:off x="304800" y="4826000"/>
            <a:ext cx="85344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600" dirty="0">
                <a:solidFill>
                  <a:srgbClr val="000000"/>
                </a:solidFill>
                <a:latin typeface="+mn-lt"/>
                <a:cs typeface="Times" charset="0"/>
              </a:rPr>
              <a:t>You can think of an HMM as a machine that generates sequences. Starting with an initial state, a new state is chosen. This can be the same as the initial one (e.g. if the initial state is </a:t>
            </a:r>
            <a:r>
              <a:rPr lang="en-US" sz="1600" i="1" dirty="0">
                <a:solidFill>
                  <a:srgbClr val="000000"/>
                </a:solidFill>
                <a:latin typeface="+mn-lt"/>
                <a:cs typeface="Times" charset="0"/>
              </a:rPr>
              <a:t>S</a:t>
            </a:r>
            <a:r>
              <a:rPr lang="en-US" sz="1600" i="1" baseline="-25000" dirty="0">
                <a:solidFill>
                  <a:srgbClr val="000000"/>
                </a:solidFill>
                <a:latin typeface="+mn-lt"/>
                <a:cs typeface="Times" charset="0"/>
              </a:rPr>
              <a:t>1</a:t>
            </a:r>
            <a:r>
              <a:rPr lang="en-US" sz="1600" dirty="0">
                <a:solidFill>
                  <a:srgbClr val="000000"/>
                </a:solidFill>
                <a:latin typeface="+mn-lt"/>
                <a:cs typeface="Times" charset="0"/>
              </a:rPr>
              <a:t>, then the probability of staying in it is </a:t>
            </a:r>
            <a:r>
              <a:rPr lang="en-US" sz="1600" i="1" dirty="0">
                <a:solidFill>
                  <a:srgbClr val="000000"/>
                </a:solidFill>
                <a:latin typeface="+mn-lt"/>
                <a:cs typeface="Times" charset="0"/>
              </a:rPr>
              <a:t>a</a:t>
            </a:r>
            <a:r>
              <a:rPr lang="en-US" sz="1600" i="1" baseline="-25000" dirty="0">
                <a:solidFill>
                  <a:srgbClr val="000000"/>
                </a:solidFill>
                <a:latin typeface="+mn-lt"/>
                <a:cs typeface="Times" charset="0"/>
              </a:rPr>
              <a:t>11</a:t>
            </a:r>
            <a:r>
              <a:rPr lang="en-US" sz="1600" dirty="0">
                <a:solidFill>
                  <a:srgbClr val="000000"/>
                </a:solidFill>
                <a:latin typeface="+mn-lt"/>
                <a:cs typeface="Times" charset="0"/>
              </a:rPr>
              <a:t>) or a different state (e.g. going to state </a:t>
            </a:r>
            <a:r>
              <a:rPr lang="en-US" sz="1600" i="1" dirty="0">
                <a:solidFill>
                  <a:srgbClr val="000000"/>
                </a:solidFill>
                <a:latin typeface="+mn-lt"/>
                <a:cs typeface="Times" charset="0"/>
              </a:rPr>
              <a:t>S</a:t>
            </a:r>
            <a:r>
              <a:rPr lang="en-US" sz="1600" i="1" baseline="-25000" dirty="0">
                <a:solidFill>
                  <a:srgbClr val="000000"/>
                </a:solidFill>
                <a:latin typeface="+mn-lt"/>
                <a:cs typeface="Times" charset="0"/>
              </a:rPr>
              <a:t>2</a:t>
            </a:r>
            <a:r>
              <a:rPr lang="en-US" sz="1600" dirty="0">
                <a:solidFill>
                  <a:srgbClr val="000000"/>
                </a:solidFill>
                <a:latin typeface="+mn-lt"/>
                <a:cs typeface="Times" charset="0"/>
              </a:rPr>
              <a:t> with a probability of </a:t>
            </a:r>
            <a:r>
              <a:rPr lang="en-US" sz="1600" i="1" dirty="0">
                <a:solidFill>
                  <a:srgbClr val="000000"/>
                </a:solidFill>
                <a:latin typeface="+mn-lt"/>
                <a:cs typeface="Times" charset="0"/>
              </a:rPr>
              <a:t>a</a:t>
            </a:r>
            <a:r>
              <a:rPr lang="en-US" sz="1600" i="1" baseline="-25000" dirty="0">
                <a:solidFill>
                  <a:srgbClr val="000000"/>
                </a:solidFill>
                <a:latin typeface="+mn-lt"/>
                <a:cs typeface="Times" charset="0"/>
              </a:rPr>
              <a:t>12</a:t>
            </a:r>
            <a:r>
              <a:rPr lang="en-US" sz="1600" dirty="0">
                <a:solidFill>
                  <a:srgbClr val="000000"/>
                </a:solidFill>
                <a:latin typeface="+mn-lt"/>
                <a:cs typeface="Times" charset="0"/>
              </a:rPr>
              <a:t>). In the new state, a character is emitted to the sequence, with a probability characteristic of that state; e.g. emission of a 0 from </a:t>
            </a:r>
            <a:r>
              <a:rPr lang="en-US" sz="1600" i="1" dirty="0">
                <a:solidFill>
                  <a:srgbClr val="000000"/>
                </a:solidFill>
                <a:latin typeface="+mn-lt"/>
                <a:cs typeface="Times" charset="0"/>
              </a:rPr>
              <a:t>S</a:t>
            </a:r>
            <a:r>
              <a:rPr lang="en-US" sz="1600" i="1" baseline="-25000" dirty="0">
                <a:solidFill>
                  <a:srgbClr val="000000"/>
                </a:solidFill>
                <a:latin typeface="+mn-lt"/>
                <a:cs typeface="Times" charset="0"/>
              </a:rPr>
              <a:t>1</a:t>
            </a:r>
            <a:r>
              <a:rPr lang="en-US" sz="1600" baseline="-25000" dirty="0">
                <a:solidFill>
                  <a:srgbClr val="000000"/>
                </a:solidFill>
                <a:latin typeface="+mn-lt"/>
                <a:cs typeface="Times" charset="0"/>
              </a:rPr>
              <a:t> </a:t>
            </a:r>
            <a:r>
              <a:rPr lang="en-US" sz="1600" dirty="0">
                <a:solidFill>
                  <a:srgbClr val="000000"/>
                </a:solidFill>
                <a:latin typeface="+mn-lt"/>
                <a:cs typeface="Times" charset="0"/>
              </a:rPr>
              <a:t>has a probability of </a:t>
            </a:r>
            <a:r>
              <a:rPr lang="en-US" sz="1600" i="1" dirty="0">
                <a:solidFill>
                  <a:srgbClr val="000000"/>
                </a:solidFill>
                <a:latin typeface="+mn-lt"/>
                <a:cs typeface="Times" charset="0"/>
              </a:rPr>
              <a:t>p</a:t>
            </a:r>
            <a:r>
              <a:rPr lang="en-US" sz="1600" i="1" baseline="-25000" dirty="0">
                <a:solidFill>
                  <a:srgbClr val="000000"/>
                </a:solidFill>
                <a:latin typeface="+mn-lt"/>
                <a:cs typeface="Times" charset="0"/>
              </a:rPr>
              <a:t>1</a:t>
            </a:r>
            <a:r>
              <a:rPr lang="en-US" sz="1600" dirty="0">
                <a:solidFill>
                  <a:srgbClr val="000000"/>
                </a:solidFill>
                <a:latin typeface="+mn-lt"/>
                <a:cs typeface="Times" charset="0"/>
              </a:rPr>
              <a:t>(0). When completed, a series of characters is observed, e.g. 0110111000111, but the path through the states from which they are emitted is not observed (hence the Markov chain is hidden).</a:t>
            </a:r>
          </a:p>
        </p:txBody>
      </p:sp>
      <p:sp>
        <p:nvSpPr>
          <p:cNvPr id="148486" name="Rectangle 6"/>
          <p:cNvSpPr>
            <a:spLocks noGrp="1" noChangeArrowheads="1"/>
          </p:cNvSpPr>
          <p:nvPr>
            <p:ph type="body" idx="1"/>
          </p:nvPr>
        </p:nvSpPr>
        <p:spPr>
          <a:xfrm>
            <a:off x="381000" y="1295400"/>
            <a:ext cx="3810000" cy="3124200"/>
          </a:xfrm>
        </p:spPr>
        <p:txBody>
          <a:bodyPr>
            <a:noAutofit/>
          </a:bodyPr>
          <a:lstStyle/>
          <a:p>
            <a:pPr eaLnBrk="0" hangingPunct="0">
              <a:lnSpc>
                <a:spcPct val="90000"/>
              </a:lnSpc>
              <a:spcBef>
                <a:spcPct val="0"/>
              </a:spcBef>
            </a:pPr>
            <a:r>
              <a:rPr lang="en-US" sz="2000" dirty="0">
                <a:solidFill>
                  <a:srgbClr val="000000"/>
                </a:solidFill>
                <a:cs typeface="Times" charset="0"/>
              </a:rPr>
              <a:t>Still have a group of </a:t>
            </a:r>
            <a:r>
              <a:rPr lang="en-US" sz="2000" i="1" dirty="0">
                <a:solidFill>
                  <a:srgbClr val="000000"/>
                </a:solidFill>
                <a:cs typeface="Times" charset="0"/>
              </a:rPr>
              <a:t>N</a:t>
            </a:r>
            <a:r>
              <a:rPr lang="en-US" sz="2000" dirty="0">
                <a:solidFill>
                  <a:srgbClr val="000000"/>
                </a:solidFill>
                <a:cs typeface="Times" charset="0"/>
              </a:rPr>
              <a:t> discrete states </a:t>
            </a:r>
          </a:p>
          <a:p>
            <a:pPr lvl="1" eaLnBrk="0" hangingPunct="0">
              <a:lnSpc>
                <a:spcPct val="90000"/>
              </a:lnSpc>
              <a:spcBef>
                <a:spcPct val="0"/>
              </a:spcBef>
            </a:pPr>
            <a:r>
              <a:rPr lang="en-US" sz="1800" i="1" dirty="0">
                <a:solidFill>
                  <a:srgbClr val="000000"/>
                </a:solidFill>
                <a:cs typeface="Times" charset="0"/>
              </a:rPr>
              <a:t>S</a:t>
            </a:r>
            <a:r>
              <a:rPr lang="en-US" sz="1800" i="1" baseline="-25000" dirty="0">
                <a:solidFill>
                  <a:srgbClr val="000000"/>
                </a:solidFill>
                <a:cs typeface="Times" charset="0"/>
              </a:rPr>
              <a:t>1</a:t>
            </a:r>
            <a:r>
              <a:rPr lang="en-US" sz="1800" dirty="0">
                <a:solidFill>
                  <a:srgbClr val="000000"/>
                </a:solidFill>
                <a:cs typeface="Times" charset="0"/>
              </a:rPr>
              <a:t>, </a:t>
            </a:r>
            <a:r>
              <a:rPr lang="en-US" sz="1800" i="1" dirty="0">
                <a:solidFill>
                  <a:srgbClr val="000000"/>
                </a:solidFill>
                <a:cs typeface="Times" charset="0"/>
              </a:rPr>
              <a:t>S</a:t>
            </a:r>
            <a:r>
              <a:rPr lang="en-US" sz="1800" i="1" baseline="-25000" dirty="0">
                <a:solidFill>
                  <a:srgbClr val="000000"/>
                </a:solidFill>
                <a:cs typeface="Times" charset="0"/>
              </a:rPr>
              <a:t>2</a:t>
            </a:r>
            <a:r>
              <a:rPr lang="en-US" sz="1800" dirty="0">
                <a:solidFill>
                  <a:srgbClr val="000000"/>
                </a:solidFill>
                <a:cs typeface="Times" charset="0"/>
              </a:rPr>
              <a:t>,…, </a:t>
            </a:r>
            <a:r>
              <a:rPr lang="en-US" sz="1800" i="1" dirty="0">
                <a:solidFill>
                  <a:srgbClr val="000000"/>
                </a:solidFill>
                <a:cs typeface="Times" charset="0"/>
              </a:rPr>
              <a:t>S</a:t>
            </a:r>
            <a:r>
              <a:rPr lang="en-US" sz="1800" i="1" baseline="-25000" dirty="0">
                <a:solidFill>
                  <a:srgbClr val="000000"/>
                </a:solidFill>
                <a:cs typeface="Times" charset="0"/>
              </a:rPr>
              <a:t>N</a:t>
            </a:r>
            <a:endParaRPr lang="en-US" sz="1800" dirty="0">
              <a:solidFill>
                <a:srgbClr val="000000"/>
              </a:solidFill>
              <a:cs typeface="Times" charset="0"/>
            </a:endParaRPr>
          </a:p>
          <a:p>
            <a:pPr eaLnBrk="0" hangingPunct="0">
              <a:lnSpc>
                <a:spcPct val="90000"/>
              </a:lnSpc>
              <a:spcBef>
                <a:spcPct val="0"/>
              </a:spcBef>
            </a:pPr>
            <a:r>
              <a:rPr lang="en-US" sz="2000" dirty="0">
                <a:solidFill>
                  <a:srgbClr val="000000"/>
                </a:solidFill>
                <a:cs typeface="Times" charset="0"/>
              </a:rPr>
              <a:t>Now each state has a probability (</a:t>
            </a:r>
            <a:r>
              <a:rPr lang="en-US" sz="2000" i="1" dirty="0">
                <a:solidFill>
                  <a:srgbClr val="000000"/>
                </a:solidFill>
                <a:cs typeface="Times" charset="0"/>
              </a:rPr>
              <a:t>p</a:t>
            </a:r>
            <a:r>
              <a:rPr lang="en-US" sz="2000" dirty="0">
                <a:solidFill>
                  <a:srgbClr val="000000"/>
                </a:solidFill>
                <a:cs typeface="Times" charset="0"/>
              </a:rPr>
              <a:t>) of emitting an observable character</a:t>
            </a:r>
          </a:p>
          <a:p>
            <a:pPr lvl="1" eaLnBrk="0" hangingPunct="0">
              <a:lnSpc>
                <a:spcPct val="90000"/>
              </a:lnSpc>
              <a:spcBef>
                <a:spcPct val="0"/>
              </a:spcBef>
            </a:pPr>
            <a:r>
              <a:rPr lang="en-US" sz="1800" dirty="0">
                <a:solidFill>
                  <a:srgbClr val="000000"/>
                </a:solidFill>
                <a:cs typeface="Times" charset="0"/>
              </a:rPr>
              <a:t>0 or 1</a:t>
            </a:r>
          </a:p>
          <a:p>
            <a:pPr lvl="1" eaLnBrk="0" hangingPunct="0">
              <a:lnSpc>
                <a:spcPct val="90000"/>
              </a:lnSpc>
              <a:spcBef>
                <a:spcPct val="0"/>
              </a:spcBef>
            </a:pPr>
            <a:r>
              <a:rPr lang="en-US" sz="1800" dirty="0">
                <a:solidFill>
                  <a:srgbClr val="000000"/>
                </a:solidFill>
                <a:cs typeface="Times" charset="0"/>
              </a:rPr>
              <a:t>A, G, C or T</a:t>
            </a:r>
          </a:p>
          <a:p>
            <a:pPr eaLnBrk="0" hangingPunct="0">
              <a:lnSpc>
                <a:spcPct val="90000"/>
              </a:lnSpc>
              <a:spcBef>
                <a:spcPct val="0"/>
              </a:spcBef>
            </a:pPr>
            <a:r>
              <a:rPr lang="en-US" sz="2000" dirty="0">
                <a:solidFill>
                  <a:srgbClr val="000000"/>
                </a:solidFill>
                <a:cs typeface="Times" charset="0"/>
              </a:rPr>
              <a:t>Still have transition probabilities (e.g. </a:t>
            </a:r>
            <a:r>
              <a:rPr lang="en-US" sz="2000" i="1" dirty="0">
                <a:solidFill>
                  <a:srgbClr val="000000"/>
                </a:solidFill>
                <a:cs typeface="Times" charset="0"/>
              </a:rPr>
              <a:t>a</a:t>
            </a:r>
            <a:r>
              <a:rPr lang="en-US" sz="2000" i="1" baseline="-25000" dirty="0">
                <a:solidFill>
                  <a:srgbClr val="000000"/>
                </a:solidFill>
                <a:cs typeface="Times" charset="0"/>
              </a:rPr>
              <a:t>12</a:t>
            </a:r>
            <a:r>
              <a:rPr lang="en-US" sz="2000" dirty="0">
                <a:solidFill>
                  <a:srgbClr val="000000"/>
                </a:solidFill>
                <a:cs typeface="Times" charset="0"/>
              </a:rPr>
              <a:t>) for changing between states. </a:t>
            </a:r>
            <a:endParaRPr lang="en-US" sz="3600" dirty="0"/>
          </a:p>
        </p:txBody>
      </p:sp>
      <p:sp>
        <p:nvSpPr>
          <p:cNvPr id="2" name="TextBox 1"/>
          <p:cNvSpPr txBox="1"/>
          <p:nvPr/>
        </p:nvSpPr>
        <p:spPr>
          <a:xfrm>
            <a:off x="5673863" y="6400800"/>
            <a:ext cx="3165337" cy="307777"/>
          </a:xfrm>
          <a:prstGeom prst="rect">
            <a:avLst/>
          </a:prstGeom>
          <a:noFill/>
        </p:spPr>
        <p:txBody>
          <a:bodyPr wrap="none" rtlCol="0">
            <a:spAutoFit/>
          </a:bodyPr>
          <a:lstStyle/>
          <a:p>
            <a:r>
              <a:rPr lang="en-US" sz="1400" dirty="0" smtClean="0">
                <a:latin typeface="+mn-lt"/>
              </a:rPr>
              <a:t>Paraphrased from a review by Sean Eddy</a:t>
            </a:r>
            <a:endParaRPr lang="en-US" sz="1400" dirty="0">
              <a:latin typeface="+mn-lt"/>
            </a:endParaRPr>
          </a:p>
        </p:txBody>
      </p:sp>
      <p:sp>
        <p:nvSpPr>
          <p:cNvPr id="3" name="Date Placeholder 2"/>
          <p:cNvSpPr>
            <a:spLocks noGrp="1"/>
          </p:cNvSpPr>
          <p:nvPr>
            <p:ph type="dt" sz="half" idx="10"/>
          </p:nvPr>
        </p:nvSpPr>
        <p:spPr/>
        <p:txBody>
          <a:bodyPr/>
          <a:lstStyle/>
          <a:p>
            <a:fld id="{055CE2EE-74A4-8042-9751-D57F3AA2A02A}" type="datetime1">
              <a:rPr lang="en-US" smtClean="0"/>
              <a:t>3/1/15</a:t>
            </a:fld>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23</a:t>
            </a:fld>
            <a:endParaRPr lang="en-US"/>
          </a:p>
        </p:txBody>
      </p:sp>
    </p:spTree>
    <p:extLst>
      <p:ext uri="{BB962C8B-B14F-4D97-AF65-F5344CB8AC3E}">
        <p14:creationId xmlns:p14="http://schemas.microsoft.com/office/powerpoint/2010/main" val="9663680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noChangeArrowheads="1"/>
          </p:cNvSpPr>
          <p:nvPr>
            <p:ph type="body" idx="1"/>
          </p:nvPr>
        </p:nvSpPr>
        <p:spPr>
          <a:xfrm>
            <a:off x="457200" y="1090082"/>
            <a:ext cx="8229600" cy="5386917"/>
          </a:xfrm>
        </p:spPr>
        <p:txBody>
          <a:bodyPr>
            <a:normAutofit fontScale="85000" lnSpcReduction="20000"/>
          </a:bodyPr>
          <a:lstStyle/>
          <a:p>
            <a:pPr>
              <a:lnSpc>
                <a:spcPct val="90000"/>
              </a:lnSpc>
            </a:pPr>
            <a:r>
              <a:rPr lang="en-US" sz="2400" dirty="0"/>
              <a:t>Use a fair die most of time</a:t>
            </a:r>
          </a:p>
          <a:p>
            <a:pPr>
              <a:lnSpc>
                <a:spcPct val="90000"/>
              </a:lnSpc>
            </a:pPr>
            <a:r>
              <a:rPr lang="en-US" sz="2400" dirty="0"/>
              <a:t>Occasionally switch to a loaded die, which gives a six 50% of the </a:t>
            </a:r>
            <a:r>
              <a:rPr lang="en-US" sz="2400" dirty="0" smtClean="0"/>
              <a:t>time</a:t>
            </a:r>
          </a:p>
          <a:p>
            <a:pPr>
              <a:lnSpc>
                <a:spcPct val="90000"/>
              </a:lnSpc>
            </a:pPr>
            <a:endParaRPr lang="en-US" sz="2000" dirty="0"/>
          </a:p>
          <a:p>
            <a:pPr>
              <a:lnSpc>
                <a:spcPct val="90000"/>
              </a:lnSpc>
            </a:pPr>
            <a:endParaRPr lang="en-US" sz="2000" dirty="0" smtClean="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100" dirty="0" smtClean="0"/>
          </a:p>
          <a:p>
            <a:pPr>
              <a:lnSpc>
                <a:spcPct val="90000"/>
              </a:lnSpc>
            </a:pPr>
            <a:r>
              <a:rPr lang="en-US" sz="2400" dirty="0" smtClean="0"/>
              <a:t>Given </a:t>
            </a:r>
            <a:r>
              <a:rPr lang="en-US" sz="2400" dirty="0"/>
              <a:t>the results of a series of rolls of the dice (observed states), you can use an algorithm (Viterbi) to find the most likely path through the HMM to predict whether the fair or loaded die was used</a:t>
            </a:r>
          </a:p>
          <a:p>
            <a:pPr>
              <a:lnSpc>
                <a:spcPct val="90000"/>
              </a:lnSpc>
            </a:pPr>
            <a:endParaRPr lang="en-US" sz="1600" dirty="0">
              <a:latin typeface="Courier" charset="0"/>
            </a:endParaRPr>
          </a:p>
          <a:p>
            <a:pPr>
              <a:lnSpc>
                <a:spcPct val="90000"/>
              </a:lnSpc>
            </a:pPr>
            <a:r>
              <a:rPr lang="en-US" sz="1600" dirty="0">
                <a:latin typeface="Courier" charset="0"/>
              </a:rPr>
              <a:t>Rolls      ..6511664531326512456366646316366631623264552362666..</a:t>
            </a:r>
          </a:p>
          <a:p>
            <a:pPr>
              <a:lnSpc>
                <a:spcPct val="90000"/>
              </a:lnSpc>
            </a:pPr>
            <a:r>
              <a:rPr lang="en-US" sz="1600" dirty="0">
                <a:latin typeface="Courier" charset="0"/>
              </a:rPr>
              <a:t>Die        ..LLLLLLFFFFFFFFFFFFLLLLLLLLLLLLLLLLFFFLLLLLLLLLLLL..</a:t>
            </a:r>
          </a:p>
          <a:p>
            <a:pPr>
              <a:lnSpc>
                <a:spcPct val="90000"/>
              </a:lnSpc>
            </a:pPr>
            <a:r>
              <a:rPr lang="en-US" sz="1600" dirty="0">
                <a:latin typeface="Courier" charset="0"/>
              </a:rPr>
              <a:t>Prediction ..LLLLLLFFFFFFFFFFFFLLLLLLLLLLLLLLLLLLLLLLLLLLLLLLL..</a:t>
            </a:r>
          </a:p>
        </p:txBody>
      </p:sp>
      <p:sp>
        <p:nvSpPr>
          <p:cNvPr id="237570" name="Rectangle 2"/>
          <p:cNvSpPr>
            <a:spLocks noGrp="1" noChangeArrowheads="1"/>
          </p:cNvSpPr>
          <p:nvPr>
            <p:ph type="title"/>
          </p:nvPr>
        </p:nvSpPr>
        <p:spPr>
          <a:xfrm>
            <a:off x="152400" y="228600"/>
            <a:ext cx="8839200" cy="685800"/>
          </a:xfrm>
          <a:ln/>
        </p:spPr>
        <p:txBody>
          <a:bodyPr>
            <a:normAutofit/>
          </a:bodyPr>
          <a:lstStyle/>
          <a:p>
            <a:r>
              <a:rPr lang="en-US" sz="3200" dirty="0"/>
              <a:t>HMM for dice in occasionally dishonest casino</a:t>
            </a:r>
          </a:p>
        </p:txBody>
      </p:sp>
      <p:sp>
        <p:nvSpPr>
          <p:cNvPr id="237574" name="Text Box 6"/>
          <p:cNvSpPr txBox="1">
            <a:spLocks noChangeArrowheads="1"/>
          </p:cNvSpPr>
          <p:nvPr/>
        </p:nvSpPr>
        <p:spPr bwMode="auto">
          <a:xfrm>
            <a:off x="457200" y="2971800"/>
            <a:ext cx="335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600" dirty="0"/>
              <a:t>Emission probabilities are given in the boxes corresponding to each state. </a:t>
            </a:r>
            <a:r>
              <a:rPr lang="en-US" sz="1400" dirty="0"/>
              <a:t>Durbin et al., 1998</a:t>
            </a:r>
            <a:endParaRPr lang="en-US" sz="1600" dirty="0"/>
          </a:p>
        </p:txBody>
      </p:sp>
      <p:grpSp>
        <p:nvGrpSpPr>
          <p:cNvPr id="237584" name="Group 16"/>
          <p:cNvGrpSpPr>
            <a:grpSpLocks/>
          </p:cNvGrpSpPr>
          <p:nvPr/>
        </p:nvGrpSpPr>
        <p:grpSpPr bwMode="auto">
          <a:xfrm>
            <a:off x="3409950" y="1905000"/>
            <a:ext cx="5200650" cy="2408238"/>
            <a:chOff x="816" y="1680"/>
            <a:chExt cx="3276" cy="1517"/>
          </a:xfrm>
        </p:grpSpPr>
        <p:sp>
          <p:nvSpPr>
            <p:cNvPr id="237572" name="Text Box 4"/>
            <p:cNvSpPr txBox="1">
              <a:spLocks noChangeArrowheads="1"/>
            </p:cNvSpPr>
            <p:nvPr/>
          </p:nvSpPr>
          <p:spPr bwMode="auto">
            <a:xfrm>
              <a:off x="1488" y="1916"/>
              <a:ext cx="488" cy="1281"/>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t>Fair</a:t>
              </a:r>
            </a:p>
            <a:p>
              <a:r>
                <a:rPr lang="en-US" sz="1800" dirty="0"/>
                <a:t>1: 1/6</a:t>
              </a:r>
            </a:p>
            <a:p>
              <a:r>
                <a:rPr lang="en-US" sz="1800" dirty="0"/>
                <a:t>2: 1/6</a:t>
              </a:r>
            </a:p>
            <a:p>
              <a:r>
                <a:rPr lang="en-US" sz="1800" dirty="0"/>
                <a:t>3: 1/6</a:t>
              </a:r>
            </a:p>
            <a:p>
              <a:r>
                <a:rPr lang="en-US" sz="1800" dirty="0"/>
                <a:t>4: 1/6</a:t>
              </a:r>
            </a:p>
            <a:p>
              <a:r>
                <a:rPr lang="en-US" sz="1800" dirty="0"/>
                <a:t>5: 1/6</a:t>
              </a:r>
            </a:p>
            <a:p>
              <a:r>
                <a:rPr lang="en-US" sz="1800" dirty="0"/>
                <a:t>6: 1/6</a:t>
              </a:r>
            </a:p>
          </p:txBody>
        </p:sp>
        <p:sp>
          <p:nvSpPr>
            <p:cNvPr id="237573" name="Text Box 5"/>
            <p:cNvSpPr txBox="1">
              <a:spLocks noChangeArrowheads="1"/>
            </p:cNvSpPr>
            <p:nvPr/>
          </p:nvSpPr>
          <p:spPr bwMode="auto">
            <a:xfrm>
              <a:off x="2784" y="1916"/>
              <a:ext cx="609" cy="1281"/>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Loaded</a:t>
              </a:r>
            </a:p>
            <a:p>
              <a:r>
                <a:rPr lang="en-US" sz="1800"/>
                <a:t>1: 1/10</a:t>
              </a:r>
            </a:p>
            <a:p>
              <a:r>
                <a:rPr lang="en-US" sz="1800"/>
                <a:t>2: 1/10</a:t>
              </a:r>
            </a:p>
            <a:p>
              <a:r>
                <a:rPr lang="en-US" sz="1800"/>
                <a:t>3: 1/10</a:t>
              </a:r>
            </a:p>
            <a:p>
              <a:r>
                <a:rPr lang="en-US" sz="1800"/>
                <a:t>4: 1/10</a:t>
              </a:r>
            </a:p>
            <a:p>
              <a:r>
                <a:rPr lang="en-US" sz="1800"/>
                <a:t>5: 1/10</a:t>
              </a:r>
            </a:p>
            <a:p>
              <a:r>
                <a:rPr lang="en-US" sz="1800"/>
                <a:t>6:  </a:t>
              </a:r>
              <a:r>
                <a:rPr lang="en-US" sz="1800">
                  <a:solidFill>
                    <a:srgbClr val="FF0000"/>
                  </a:solidFill>
                </a:rPr>
                <a:t>1/2</a:t>
              </a:r>
              <a:endParaRPr lang="en-US" sz="1800"/>
            </a:p>
          </p:txBody>
        </p:sp>
        <p:sp>
          <p:nvSpPr>
            <p:cNvPr id="237576" name="Freeform 8"/>
            <p:cNvSpPr>
              <a:spLocks/>
            </p:cNvSpPr>
            <p:nvPr/>
          </p:nvSpPr>
          <p:spPr bwMode="auto">
            <a:xfrm>
              <a:off x="1200" y="1680"/>
              <a:ext cx="440" cy="336"/>
            </a:xfrm>
            <a:custGeom>
              <a:avLst/>
              <a:gdLst>
                <a:gd name="T0" fmla="*/ 336 w 440"/>
                <a:gd name="T1" fmla="*/ 216 h 336"/>
                <a:gd name="T2" fmla="*/ 432 w 440"/>
                <a:gd name="T3" fmla="*/ 120 h 336"/>
                <a:gd name="T4" fmla="*/ 288 w 440"/>
                <a:gd name="T5" fmla="*/ 24 h 336"/>
                <a:gd name="T6" fmla="*/ 96 w 440"/>
                <a:gd name="T7" fmla="*/ 24 h 336"/>
                <a:gd name="T8" fmla="*/ 0 w 440"/>
                <a:gd name="T9" fmla="*/ 168 h 336"/>
                <a:gd name="T10" fmla="*/ 96 w 440"/>
                <a:gd name="T11" fmla="*/ 312 h 336"/>
                <a:gd name="T12" fmla="*/ 192 w 440"/>
                <a:gd name="T13" fmla="*/ 312 h 336"/>
              </a:gdLst>
              <a:ahLst/>
              <a:cxnLst>
                <a:cxn ang="0">
                  <a:pos x="T0" y="T1"/>
                </a:cxn>
                <a:cxn ang="0">
                  <a:pos x="T2" y="T3"/>
                </a:cxn>
                <a:cxn ang="0">
                  <a:pos x="T4" y="T5"/>
                </a:cxn>
                <a:cxn ang="0">
                  <a:pos x="T6" y="T7"/>
                </a:cxn>
                <a:cxn ang="0">
                  <a:pos x="T8" y="T9"/>
                </a:cxn>
                <a:cxn ang="0">
                  <a:pos x="T10" y="T11"/>
                </a:cxn>
                <a:cxn ang="0">
                  <a:pos x="T12" y="T13"/>
                </a:cxn>
              </a:cxnLst>
              <a:rect l="0" t="0" r="r" b="b"/>
              <a:pathLst>
                <a:path w="440" h="336">
                  <a:moveTo>
                    <a:pt x="336" y="216"/>
                  </a:moveTo>
                  <a:cubicBezTo>
                    <a:pt x="388" y="184"/>
                    <a:pt x="440" y="152"/>
                    <a:pt x="432" y="120"/>
                  </a:cubicBezTo>
                  <a:cubicBezTo>
                    <a:pt x="424" y="88"/>
                    <a:pt x="344" y="40"/>
                    <a:pt x="288" y="24"/>
                  </a:cubicBezTo>
                  <a:cubicBezTo>
                    <a:pt x="232" y="8"/>
                    <a:pt x="144" y="0"/>
                    <a:pt x="96" y="24"/>
                  </a:cubicBezTo>
                  <a:cubicBezTo>
                    <a:pt x="48" y="48"/>
                    <a:pt x="0" y="120"/>
                    <a:pt x="0" y="168"/>
                  </a:cubicBezTo>
                  <a:cubicBezTo>
                    <a:pt x="0" y="216"/>
                    <a:pt x="64" y="288"/>
                    <a:pt x="96" y="312"/>
                  </a:cubicBezTo>
                  <a:cubicBezTo>
                    <a:pt x="128" y="336"/>
                    <a:pt x="176" y="312"/>
                    <a:pt x="192" y="312"/>
                  </a:cubicBezTo>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77" name="Freeform 9"/>
            <p:cNvSpPr>
              <a:spLocks/>
            </p:cNvSpPr>
            <p:nvPr/>
          </p:nvSpPr>
          <p:spPr bwMode="auto">
            <a:xfrm flipH="1">
              <a:off x="3264" y="1680"/>
              <a:ext cx="440" cy="336"/>
            </a:xfrm>
            <a:custGeom>
              <a:avLst/>
              <a:gdLst>
                <a:gd name="T0" fmla="*/ 336 w 440"/>
                <a:gd name="T1" fmla="*/ 216 h 336"/>
                <a:gd name="T2" fmla="*/ 432 w 440"/>
                <a:gd name="T3" fmla="*/ 120 h 336"/>
                <a:gd name="T4" fmla="*/ 288 w 440"/>
                <a:gd name="T5" fmla="*/ 24 h 336"/>
                <a:gd name="T6" fmla="*/ 96 w 440"/>
                <a:gd name="T7" fmla="*/ 24 h 336"/>
                <a:gd name="T8" fmla="*/ 0 w 440"/>
                <a:gd name="T9" fmla="*/ 168 h 336"/>
                <a:gd name="T10" fmla="*/ 96 w 440"/>
                <a:gd name="T11" fmla="*/ 312 h 336"/>
                <a:gd name="T12" fmla="*/ 192 w 440"/>
                <a:gd name="T13" fmla="*/ 312 h 336"/>
              </a:gdLst>
              <a:ahLst/>
              <a:cxnLst>
                <a:cxn ang="0">
                  <a:pos x="T0" y="T1"/>
                </a:cxn>
                <a:cxn ang="0">
                  <a:pos x="T2" y="T3"/>
                </a:cxn>
                <a:cxn ang="0">
                  <a:pos x="T4" y="T5"/>
                </a:cxn>
                <a:cxn ang="0">
                  <a:pos x="T6" y="T7"/>
                </a:cxn>
                <a:cxn ang="0">
                  <a:pos x="T8" y="T9"/>
                </a:cxn>
                <a:cxn ang="0">
                  <a:pos x="T10" y="T11"/>
                </a:cxn>
                <a:cxn ang="0">
                  <a:pos x="T12" y="T13"/>
                </a:cxn>
              </a:cxnLst>
              <a:rect l="0" t="0" r="r" b="b"/>
              <a:pathLst>
                <a:path w="440" h="336">
                  <a:moveTo>
                    <a:pt x="336" y="216"/>
                  </a:moveTo>
                  <a:cubicBezTo>
                    <a:pt x="388" y="184"/>
                    <a:pt x="440" y="152"/>
                    <a:pt x="432" y="120"/>
                  </a:cubicBezTo>
                  <a:cubicBezTo>
                    <a:pt x="424" y="88"/>
                    <a:pt x="344" y="40"/>
                    <a:pt x="288" y="24"/>
                  </a:cubicBezTo>
                  <a:cubicBezTo>
                    <a:pt x="232" y="8"/>
                    <a:pt x="144" y="0"/>
                    <a:pt x="96" y="24"/>
                  </a:cubicBezTo>
                  <a:cubicBezTo>
                    <a:pt x="48" y="48"/>
                    <a:pt x="0" y="120"/>
                    <a:pt x="0" y="168"/>
                  </a:cubicBezTo>
                  <a:cubicBezTo>
                    <a:pt x="0" y="216"/>
                    <a:pt x="64" y="288"/>
                    <a:pt x="96" y="312"/>
                  </a:cubicBezTo>
                  <a:cubicBezTo>
                    <a:pt x="128" y="336"/>
                    <a:pt x="176" y="312"/>
                    <a:pt x="192" y="312"/>
                  </a:cubicBezTo>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78" name="Line 10"/>
            <p:cNvSpPr>
              <a:spLocks noChangeShapeType="1"/>
            </p:cNvSpPr>
            <p:nvPr/>
          </p:nvSpPr>
          <p:spPr bwMode="auto">
            <a:xfrm flipH="1">
              <a:off x="2160" y="2640"/>
              <a:ext cx="38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79" name="Line 11"/>
            <p:cNvSpPr>
              <a:spLocks noChangeShapeType="1"/>
            </p:cNvSpPr>
            <p:nvPr/>
          </p:nvSpPr>
          <p:spPr bwMode="auto">
            <a:xfrm>
              <a:off x="2208" y="2256"/>
              <a:ext cx="38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580" name="Text Box 12"/>
            <p:cNvSpPr txBox="1">
              <a:spLocks noChangeArrowheads="1"/>
            </p:cNvSpPr>
            <p:nvPr/>
          </p:nvSpPr>
          <p:spPr bwMode="auto">
            <a:xfrm>
              <a:off x="3696" y="1695"/>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0.90</a:t>
              </a:r>
            </a:p>
          </p:txBody>
        </p:sp>
        <p:sp>
          <p:nvSpPr>
            <p:cNvPr id="237581" name="Text Box 13"/>
            <p:cNvSpPr txBox="1">
              <a:spLocks noChangeArrowheads="1"/>
            </p:cNvSpPr>
            <p:nvPr/>
          </p:nvSpPr>
          <p:spPr bwMode="auto">
            <a:xfrm>
              <a:off x="816" y="1680"/>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0.95</a:t>
              </a:r>
            </a:p>
          </p:txBody>
        </p:sp>
        <p:sp>
          <p:nvSpPr>
            <p:cNvPr id="237582" name="Text Box 14"/>
            <p:cNvSpPr txBox="1">
              <a:spLocks noChangeArrowheads="1"/>
            </p:cNvSpPr>
            <p:nvPr/>
          </p:nvSpPr>
          <p:spPr bwMode="auto">
            <a:xfrm>
              <a:off x="2160" y="2415"/>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0.10</a:t>
              </a:r>
            </a:p>
          </p:txBody>
        </p:sp>
        <p:sp>
          <p:nvSpPr>
            <p:cNvPr id="237583" name="Text Box 15"/>
            <p:cNvSpPr txBox="1">
              <a:spLocks noChangeArrowheads="1"/>
            </p:cNvSpPr>
            <p:nvPr/>
          </p:nvSpPr>
          <p:spPr bwMode="auto">
            <a:xfrm>
              <a:off x="2160" y="2031"/>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0.05</a:t>
              </a:r>
            </a:p>
          </p:txBody>
        </p:sp>
      </p:grpSp>
      <p:sp>
        <p:nvSpPr>
          <p:cNvPr id="2" name="Date Placeholder 1"/>
          <p:cNvSpPr>
            <a:spLocks noGrp="1"/>
          </p:cNvSpPr>
          <p:nvPr>
            <p:ph type="dt" sz="half" idx="10"/>
          </p:nvPr>
        </p:nvSpPr>
        <p:spPr/>
        <p:txBody>
          <a:bodyPr/>
          <a:lstStyle/>
          <a:p>
            <a:fld id="{C3561554-1095-FF49-9360-0844BE30D03C}"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24</a:t>
            </a:fld>
            <a:endParaRPr lang="en-US"/>
          </a:p>
        </p:txBody>
      </p:sp>
    </p:spTree>
    <p:extLst>
      <p:ext uri="{BB962C8B-B14F-4D97-AF65-F5344CB8AC3E}">
        <p14:creationId xmlns:p14="http://schemas.microsoft.com/office/powerpoint/2010/main" val="29654853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ln/>
        </p:spPr>
        <p:txBody>
          <a:bodyPr/>
          <a:lstStyle/>
          <a:p>
            <a:r>
              <a:rPr lang="en-US"/>
              <a:t>HMMs for finding genes or exons</a:t>
            </a:r>
          </a:p>
        </p:txBody>
      </p:sp>
      <p:sp>
        <p:nvSpPr>
          <p:cNvPr id="239619" name="Rectangle 3"/>
          <p:cNvSpPr>
            <a:spLocks noGrp="1" noChangeArrowheads="1"/>
          </p:cNvSpPr>
          <p:nvPr>
            <p:ph type="body" idx="1"/>
          </p:nvPr>
        </p:nvSpPr>
        <p:spPr>
          <a:xfrm>
            <a:off x="381000" y="1295400"/>
            <a:ext cx="8382000" cy="5257800"/>
          </a:xfrm>
        </p:spPr>
        <p:txBody>
          <a:bodyPr/>
          <a:lstStyle/>
          <a:p>
            <a:r>
              <a:rPr lang="en-US" sz="2400" dirty="0"/>
              <a:t>This is analogous to predicting whether a series of rolls of dice came from fair or loaded ones</a:t>
            </a:r>
          </a:p>
          <a:p>
            <a:r>
              <a:rPr lang="en-US" sz="2400" dirty="0"/>
              <a:t>You want to know, given a sequence of nucleotides (observed signal), by what path through the states (hidden) were they most likely generated?</a:t>
            </a:r>
          </a:p>
          <a:p>
            <a:r>
              <a:rPr lang="en-US" sz="2400" dirty="0"/>
              <a:t>Strings of nucleotides likely to have been </a:t>
            </a:r>
            <a:r>
              <a:rPr lang="ja-JP" altLang="en-US" sz="2400" dirty="0">
                <a:latin typeface="Arial"/>
              </a:rPr>
              <a:t>“</a:t>
            </a:r>
            <a:r>
              <a:rPr lang="en-US" sz="2400" dirty="0"/>
              <a:t>emitted</a:t>
            </a:r>
            <a:r>
              <a:rPr lang="ja-JP" altLang="en-US" sz="2400" dirty="0">
                <a:latin typeface="Arial"/>
              </a:rPr>
              <a:t>”</a:t>
            </a:r>
            <a:r>
              <a:rPr lang="en-US" sz="2400" dirty="0"/>
              <a:t> from a state corresponding to a coding-sequence generator are probably coding sequences.</a:t>
            </a:r>
          </a:p>
          <a:p>
            <a:pPr lvl="1"/>
            <a:r>
              <a:rPr lang="en-US" sz="2000" dirty="0"/>
              <a:t>Need a good HMM</a:t>
            </a:r>
          </a:p>
          <a:p>
            <a:pPr lvl="1"/>
            <a:r>
              <a:rPr lang="en-US" sz="2000" dirty="0"/>
              <a:t>Need good training data</a:t>
            </a:r>
          </a:p>
          <a:p>
            <a:pPr lvl="1"/>
            <a:r>
              <a:rPr lang="en-US" sz="2000" dirty="0"/>
              <a:t>Need good algorithms for finding most probable paths</a:t>
            </a:r>
          </a:p>
          <a:p>
            <a:r>
              <a:rPr lang="en-US" sz="2400" dirty="0"/>
              <a:t>For eukaryotic genes, have to distinguish exons, introns, </a:t>
            </a:r>
            <a:r>
              <a:rPr lang="en-US" sz="2400" dirty="0" err="1"/>
              <a:t>untranslated</a:t>
            </a:r>
            <a:r>
              <a:rPr lang="en-US" sz="2400" dirty="0"/>
              <a:t> regions</a:t>
            </a:r>
          </a:p>
        </p:txBody>
      </p:sp>
      <p:sp>
        <p:nvSpPr>
          <p:cNvPr id="2" name="Date Placeholder 1"/>
          <p:cNvSpPr>
            <a:spLocks noGrp="1"/>
          </p:cNvSpPr>
          <p:nvPr>
            <p:ph type="dt" sz="half" idx="10"/>
          </p:nvPr>
        </p:nvSpPr>
        <p:spPr/>
        <p:txBody>
          <a:bodyPr/>
          <a:lstStyle/>
          <a:p>
            <a:fld id="{8544C7C7-5876-4D4A-8F60-237DBA6CCF37}"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25</a:t>
            </a:fld>
            <a:endParaRPr lang="en-US"/>
          </a:p>
        </p:txBody>
      </p:sp>
    </p:spTree>
    <p:extLst>
      <p:ext uri="{BB962C8B-B14F-4D97-AF65-F5344CB8AC3E}">
        <p14:creationId xmlns:p14="http://schemas.microsoft.com/office/powerpoint/2010/main" val="39153819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762000" y="338138"/>
            <a:ext cx="7772400" cy="728662"/>
          </a:xfrm>
          <a:ln/>
        </p:spPr>
        <p:txBody>
          <a:bodyPr/>
          <a:lstStyle/>
          <a:p>
            <a:r>
              <a:rPr lang="en-US"/>
              <a:t>Types of exons in eukaryotes</a:t>
            </a:r>
          </a:p>
        </p:txBody>
      </p:sp>
      <p:sp>
        <p:nvSpPr>
          <p:cNvPr id="139267" name="Line 3"/>
          <p:cNvSpPr>
            <a:spLocks noChangeShapeType="1"/>
          </p:cNvSpPr>
          <p:nvPr/>
        </p:nvSpPr>
        <p:spPr bwMode="auto">
          <a:xfrm>
            <a:off x="1771650" y="2254806"/>
            <a:ext cx="636587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268" name="Line 4"/>
          <p:cNvSpPr>
            <a:spLocks noChangeShapeType="1"/>
          </p:cNvSpPr>
          <p:nvPr/>
        </p:nvSpPr>
        <p:spPr bwMode="auto">
          <a:xfrm>
            <a:off x="1787525" y="2105581"/>
            <a:ext cx="636587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269" name="Text Box 5"/>
          <p:cNvSpPr txBox="1">
            <a:spLocks noChangeArrowheads="1"/>
          </p:cNvSpPr>
          <p:nvPr/>
        </p:nvSpPr>
        <p:spPr bwMode="auto">
          <a:xfrm>
            <a:off x="1487924" y="1871186"/>
            <a:ext cx="4170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mn-lt"/>
              </a:rPr>
              <a:t>5</a:t>
            </a:r>
            <a:r>
              <a:rPr lang="ja-JP" altLang="en-US" sz="1800" dirty="0">
                <a:latin typeface="+mn-lt"/>
              </a:rPr>
              <a:t>’</a:t>
            </a:r>
            <a:endParaRPr lang="en-US" sz="1800" dirty="0">
              <a:latin typeface="+mn-lt"/>
            </a:endParaRPr>
          </a:p>
        </p:txBody>
      </p:sp>
      <p:sp>
        <p:nvSpPr>
          <p:cNvPr id="139270" name="Text Box 6"/>
          <p:cNvSpPr txBox="1">
            <a:spLocks noChangeArrowheads="1"/>
          </p:cNvSpPr>
          <p:nvPr/>
        </p:nvSpPr>
        <p:spPr bwMode="auto">
          <a:xfrm>
            <a:off x="1487924" y="2088118"/>
            <a:ext cx="4170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mn-lt"/>
              </a:rPr>
              <a:t>3</a:t>
            </a:r>
            <a:r>
              <a:rPr lang="ja-JP" altLang="en-US" sz="1800" dirty="0">
                <a:latin typeface="+mn-lt"/>
              </a:rPr>
              <a:t>’</a:t>
            </a:r>
            <a:endParaRPr lang="en-US" sz="1800" dirty="0">
              <a:latin typeface="+mn-lt"/>
            </a:endParaRPr>
          </a:p>
        </p:txBody>
      </p:sp>
      <p:sp>
        <p:nvSpPr>
          <p:cNvPr id="139271" name="Rectangle 7"/>
          <p:cNvSpPr>
            <a:spLocks noChangeArrowheads="1"/>
          </p:cNvSpPr>
          <p:nvPr/>
        </p:nvSpPr>
        <p:spPr bwMode="auto">
          <a:xfrm>
            <a:off x="3008313" y="2045256"/>
            <a:ext cx="484187" cy="284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272" name="Rectangle 8"/>
          <p:cNvSpPr>
            <a:spLocks noChangeArrowheads="1"/>
          </p:cNvSpPr>
          <p:nvPr/>
        </p:nvSpPr>
        <p:spPr bwMode="auto">
          <a:xfrm>
            <a:off x="3844925" y="2045256"/>
            <a:ext cx="284163" cy="284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273" name="Rectangle 9"/>
          <p:cNvSpPr>
            <a:spLocks noChangeArrowheads="1"/>
          </p:cNvSpPr>
          <p:nvPr/>
        </p:nvSpPr>
        <p:spPr bwMode="auto">
          <a:xfrm>
            <a:off x="4913313" y="2045256"/>
            <a:ext cx="484187" cy="284162"/>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274" name="Rectangle 10"/>
          <p:cNvSpPr>
            <a:spLocks noChangeArrowheads="1"/>
          </p:cNvSpPr>
          <p:nvPr/>
        </p:nvSpPr>
        <p:spPr bwMode="auto">
          <a:xfrm>
            <a:off x="5865813" y="2045256"/>
            <a:ext cx="484187" cy="284162"/>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275" name="Rectangle 11"/>
          <p:cNvSpPr>
            <a:spLocks noChangeArrowheads="1"/>
          </p:cNvSpPr>
          <p:nvPr/>
        </p:nvSpPr>
        <p:spPr bwMode="auto">
          <a:xfrm>
            <a:off x="7002463" y="2045256"/>
            <a:ext cx="484187" cy="284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276" name="Rectangle 12"/>
          <p:cNvSpPr>
            <a:spLocks noChangeArrowheads="1"/>
          </p:cNvSpPr>
          <p:nvPr/>
        </p:nvSpPr>
        <p:spPr bwMode="auto">
          <a:xfrm>
            <a:off x="6823075" y="2045256"/>
            <a:ext cx="184150" cy="284162"/>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277" name="Rectangle 13"/>
          <p:cNvSpPr>
            <a:spLocks noChangeArrowheads="1"/>
          </p:cNvSpPr>
          <p:nvPr/>
        </p:nvSpPr>
        <p:spPr bwMode="auto">
          <a:xfrm>
            <a:off x="4132263" y="2045256"/>
            <a:ext cx="184150" cy="284162"/>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278" name="Rectangle 14"/>
          <p:cNvSpPr>
            <a:spLocks noChangeArrowheads="1"/>
          </p:cNvSpPr>
          <p:nvPr/>
        </p:nvSpPr>
        <p:spPr bwMode="auto">
          <a:xfrm>
            <a:off x="4643438" y="5054601"/>
            <a:ext cx="484187" cy="127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latin typeface="+mn-lt"/>
            </a:endParaRPr>
          </a:p>
        </p:txBody>
      </p:sp>
      <p:sp>
        <p:nvSpPr>
          <p:cNvPr id="139279" name="Rectangle 15"/>
          <p:cNvSpPr>
            <a:spLocks noChangeArrowheads="1"/>
          </p:cNvSpPr>
          <p:nvPr/>
        </p:nvSpPr>
        <p:spPr bwMode="auto">
          <a:xfrm>
            <a:off x="5130800" y="5054601"/>
            <a:ext cx="284163" cy="127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latin typeface="+mn-lt"/>
            </a:endParaRPr>
          </a:p>
        </p:txBody>
      </p:sp>
      <p:sp>
        <p:nvSpPr>
          <p:cNvPr id="139280" name="Rectangle 16"/>
          <p:cNvSpPr>
            <a:spLocks noChangeArrowheads="1"/>
          </p:cNvSpPr>
          <p:nvPr/>
        </p:nvSpPr>
        <p:spPr bwMode="auto">
          <a:xfrm>
            <a:off x="5605463" y="5054601"/>
            <a:ext cx="484187" cy="127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latin typeface="+mn-lt"/>
            </a:endParaRPr>
          </a:p>
        </p:txBody>
      </p:sp>
      <p:sp>
        <p:nvSpPr>
          <p:cNvPr id="139281" name="Rectangle 17"/>
          <p:cNvSpPr>
            <a:spLocks noChangeArrowheads="1"/>
          </p:cNvSpPr>
          <p:nvPr/>
        </p:nvSpPr>
        <p:spPr bwMode="auto">
          <a:xfrm>
            <a:off x="6086475" y="5054601"/>
            <a:ext cx="484188" cy="127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latin typeface="+mn-lt"/>
            </a:endParaRPr>
          </a:p>
        </p:txBody>
      </p:sp>
      <p:sp>
        <p:nvSpPr>
          <p:cNvPr id="139282" name="Rectangle 18"/>
          <p:cNvSpPr>
            <a:spLocks noChangeArrowheads="1"/>
          </p:cNvSpPr>
          <p:nvPr/>
        </p:nvSpPr>
        <p:spPr bwMode="auto">
          <a:xfrm>
            <a:off x="6751638" y="5054601"/>
            <a:ext cx="484187" cy="127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latin typeface="+mn-lt"/>
            </a:endParaRPr>
          </a:p>
        </p:txBody>
      </p:sp>
      <p:sp>
        <p:nvSpPr>
          <p:cNvPr id="139283" name="Rectangle 19"/>
          <p:cNvSpPr>
            <a:spLocks noChangeArrowheads="1"/>
          </p:cNvSpPr>
          <p:nvPr/>
        </p:nvSpPr>
        <p:spPr bwMode="auto">
          <a:xfrm>
            <a:off x="6572250" y="5054601"/>
            <a:ext cx="184150" cy="127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latin typeface="+mn-lt"/>
            </a:endParaRPr>
          </a:p>
        </p:txBody>
      </p:sp>
      <p:sp>
        <p:nvSpPr>
          <p:cNvPr id="139284" name="Rectangle 20"/>
          <p:cNvSpPr>
            <a:spLocks noChangeArrowheads="1"/>
          </p:cNvSpPr>
          <p:nvPr/>
        </p:nvSpPr>
        <p:spPr bwMode="auto">
          <a:xfrm>
            <a:off x="5418138" y="5054601"/>
            <a:ext cx="184150" cy="127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latin typeface="+mn-lt"/>
            </a:endParaRPr>
          </a:p>
        </p:txBody>
      </p:sp>
      <p:sp>
        <p:nvSpPr>
          <p:cNvPr id="139285" name="Text Box 21"/>
          <p:cNvSpPr txBox="1">
            <a:spLocks noChangeArrowheads="1"/>
          </p:cNvSpPr>
          <p:nvPr/>
        </p:nvSpPr>
        <p:spPr bwMode="auto">
          <a:xfrm>
            <a:off x="4903788" y="4452938"/>
            <a:ext cx="636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mn-lt"/>
              </a:rPr>
              <a:t>Start</a:t>
            </a:r>
          </a:p>
        </p:txBody>
      </p:sp>
      <p:sp>
        <p:nvSpPr>
          <p:cNvPr id="139286" name="Text Box 22"/>
          <p:cNvSpPr txBox="1">
            <a:spLocks noChangeArrowheads="1"/>
          </p:cNvSpPr>
          <p:nvPr/>
        </p:nvSpPr>
        <p:spPr bwMode="auto">
          <a:xfrm>
            <a:off x="6553200" y="4486275"/>
            <a:ext cx="6110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mn-lt"/>
              </a:rPr>
              <a:t>Stop</a:t>
            </a:r>
          </a:p>
        </p:txBody>
      </p:sp>
      <p:sp>
        <p:nvSpPr>
          <p:cNvPr id="139287" name="Text Box 23"/>
          <p:cNvSpPr txBox="1">
            <a:spLocks noChangeArrowheads="1"/>
          </p:cNvSpPr>
          <p:nvPr/>
        </p:nvSpPr>
        <p:spPr bwMode="auto">
          <a:xfrm>
            <a:off x="1066800" y="1554718"/>
            <a:ext cx="22994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mn-lt"/>
              </a:rPr>
              <a:t>Transcription </a:t>
            </a:r>
            <a:r>
              <a:rPr lang="en-US" sz="1800" dirty="0" smtClean="0">
                <a:latin typeface="+mn-lt"/>
              </a:rPr>
              <a:t>start site</a:t>
            </a:r>
            <a:endParaRPr lang="en-US" sz="1800" dirty="0">
              <a:latin typeface="+mn-lt"/>
            </a:endParaRPr>
          </a:p>
        </p:txBody>
      </p:sp>
      <p:sp>
        <p:nvSpPr>
          <p:cNvPr id="139288" name="Text Box 24"/>
          <p:cNvSpPr txBox="1">
            <a:spLocks noChangeArrowheads="1"/>
          </p:cNvSpPr>
          <p:nvPr/>
        </p:nvSpPr>
        <p:spPr bwMode="auto">
          <a:xfrm>
            <a:off x="4327692" y="4167188"/>
            <a:ext cx="12349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mn-lt"/>
              </a:rPr>
              <a:t>Translation</a:t>
            </a:r>
          </a:p>
        </p:txBody>
      </p:sp>
      <p:sp>
        <p:nvSpPr>
          <p:cNvPr id="139289" name="Line 25"/>
          <p:cNvSpPr>
            <a:spLocks noChangeShapeType="1"/>
          </p:cNvSpPr>
          <p:nvPr/>
        </p:nvSpPr>
        <p:spPr bwMode="auto">
          <a:xfrm>
            <a:off x="5413375" y="4845050"/>
            <a:ext cx="0" cy="3508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latin typeface="+mn-lt"/>
            </a:endParaRPr>
          </a:p>
        </p:txBody>
      </p:sp>
      <p:sp>
        <p:nvSpPr>
          <p:cNvPr id="139290" name="Line 26"/>
          <p:cNvSpPr>
            <a:spLocks noChangeShapeType="1"/>
          </p:cNvSpPr>
          <p:nvPr/>
        </p:nvSpPr>
        <p:spPr bwMode="auto">
          <a:xfrm>
            <a:off x="6750050" y="4862513"/>
            <a:ext cx="0" cy="3508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latin typeface="+mn-lt"/>
            </a:endParaRPr>
          </a:p>
        </p:txBody>
      </p:sp>
      <p:sp>
        <p:nvSpPr>
          <p:cNvPr id="139291" name="Line 27"/>
          <p:cNvSpPr>
            <a:spLocks noChangeShapeType="1"/>
          </p:cNvSpPr>
          <p:nvPr/>
        </p:nvSpPr>
        <p:spPr bwMode="auto">
          <a:xfrm>
            <a:off x="3008313" y="1902381"/>
            <a:ext cx="0" cy="3508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292" name="Line 28"/>
          <p:cNvSpPr>
            <a:spLocks noChangeShapeType="1"/>
          </p:cNvSpPr>
          <p:nvPr/>
        </p:nvSpPr>
        <p:spPr bwMode="auto">
          <a:xfrm>
            <a:off x="8002588" y="1937306"/>
            <a:ext cx="0" cy="3508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293" name="Text Box 29"/>
          <p:cNvSpPr txBox="1">
            <a:spLocks noChangeArrowheads="1"/>
          </p:cNvSpPr>
          <p:nvPr/>
        </p:nvSpPr>
        <p:spPr bwMode="auto">
          <a:xfrm>
            <a:off x="7696200" y="1334869"/>
            <a:ext cx="14236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smtClean="0">
                <a:latin typeface="+mn-lt"/>
              </a:rPr>
              <a:t>Transcription </a:t>
            </a:r>
          </a:p>
          <a:p>
            <a:r>
              <a:rPr lang="en-US" sz="1800" dirty="0" smtClean="0">
                <a:latin typeface="+mn-lt"/>
              </a:rPr>
              <a:t>“stop”</a:t>
            </a:r>
            <a:endParaRPr lang="en-US" sz="1800" dirty="0">
              <a:latin typeface="+mn-lt"/>
            </a:endParaRPr>
          </a:p>
        </p:txBody>
      </p:sp>
      <p:sp>
        <p:nvSpPr>
          <p:cNvPr id="139294" name="Line 30"/>
          <p:cNvSpPr>
            <a:spLocks noChangeShapeType="1"/>
          </p:cNvSpPr>
          <p:nvPr/>
        </p:nvSpPr>
        <p:spPr bwMode="auto">
          <a:xfrm>
            <a:off x="7485063" y="1919843"/>
            <a:ext cx="0" cy="3508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295" name="Text Box 31"/>
          <p:cNvSpPr txBox="1">
            <a:spLocks noChangeArrowheads="1"/>
          </p:cNvSpPr>
          <p:nvPr/>
        </p:nvSpPr>
        <p:spPr bwMode="auto">
          <a:xfrm>
            <a:off x="7059613" y="1489631"/>
            <a:ext cx="718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mn-lt"/>
              </a:rPr>
              <a:t>polyA</a:t>
            </a:r>
          </a:p>
        </p:txBody>
      </p:sp>
      <p:sp>
        <p:nvSpPr>
          <p:cNvPr id="139296" name="Text Box 32"/>
          <p:cNvSpPr txBox="1">
            <a:spLocks noChangeArrowheads="1"/>
          </p:cNvSpPr>
          <p:nvPr/>
        </p:nvSpPr>
        <p:spPr bwMode="auto">
          <a:xfrm>
            <a:off x="3224212" y="5334000"/>
            <a:ext cx="2414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800" dirty="0">
                <a:latin typeface="+mn-lt"/>
              </a:rPr>
              <a:t>5</a:t>
            </a:r>
            <a:r>
              <a:rPr lang="ja-JP" altLang="en-US" sz="1800" dirty="0">
                <a:latin typeface="+mn-lt"/>
              </a:rPr>
              <a:t>’</a:t>
            </a:r>
            <a:r>
              <a:rPr lang="en-US" sz="1800" dirty="0">
                <a:latin typeface="+mn-lt"/>
              </a:rPr>
              <a:t> </a:t>
            </a:r>
            <a:r>
              <a:rPr lang="en-US" sz="1800" dirty="0" err="1" smtClean="0">
                <a:latin typeface="+mn-lt"/>
              </a:rPr>
              <a:t>untranslated</a:t>
            </a:r>
            <a:r>
              <a:rPr lang="en-US" sz="1800" dirty="0">
                <a:latin typeface="+mn-lt"/>
              </a:rPr>
              <a:t> </a:t>
            </a:r>
            <a:r>
              <a:rPr lang="en-US" sz="1800" dirty="0" smtClean="0">
                <a:latin typeface="+mn-lt"/>
              </a:rPr>
              <a:t>region</a:t>
            </a:r>
            <a:endParaRPr lang="en-US" sz="1800" dirty="0">
              <a:latin typeface="+mn-lt"/>
            </a:endParaRPr>
          </a:p>
        </p:txBody>
      </p:sp>
      <p:sp>
        <p:nvSpPr>
          <p:cNvPr id="139297" name="Text Box 33"/>
          <p:cNvSpPr txBox="1">
            <a:spLocks noChangeArrowheads="1"/>
          </p:cNvSpPr>
          <p:nvPr/>
        </p:nvSpPr>
        <p:spPr bwMode="auto">
          <a:xfrm>
            <a:off x="6553200" y="5334000"/>
            <a:ext cx="243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800" dirty="0">
                <a:latin typeface="+mn-lt"/>
              </a:rPr>
              <a:t>3</a:t>
            </a:r>
            <a:r>
              <a:rPr lang="ja-JP" altLang="en-US" sz="1800" dirty="0">
                <a:latin typeface="+mn-lt"/>
              </a:rPr>
              <a:t>’</a:t>
            </a:r>
            <a:r>
              <a:rPr lang="en-US" sz="1800" dirty="0">
                <a:latin typeface="+mn-lt"/>
              </a:rPr>
              <a:t> </a:t>
            </a:r>
            <a:r>
              <a:rPr lang="en-US" sz="1800" dirty="0" err="1" smtClean="0">
                <a:latin typeface="+mn-lt"/>
              </a:rPr>
              <a:t>untranslated</a:t>
            </a:r>
            <a:r>
              <a:rPr lang="en-US" sz="1800" dirty="0">
                <a:latin typeface="+mn-lt"/>
              </a:rPr>
              <a:t> </a:t>
            </a:r>
            <a:r>
              <a:rPr lang="en-US" sz="1800" dirty="0" smtClean="0">
                <a:latin typeface="+mn-lt"/>
              </a:rPr>
              <a:t>region</a:t>
            </a:r>
            <a:endParaRPr lang="en-US" sz="1800" dirty="0">
              <a:latin typeface="+mn-lt"/>
            </a:endParaRPr>
          </a:p>
        </p:txBody>
      </p:sp>
      <p:sp>
        <p:nvSpPr>
          <p:cNvPr id="139298" name="Text Box 34"/>
          <p:cNvSpPr txBox="1">
            <a:spLocks noChangeArrowheads="1"/>
          </p:cNvSpPr>
          <p:nvPr/>
        </p:nvSpPr>
        <p:spPr bwMode="auto">
          <a:xfrm>
            <a:off x="4307324" y="4897120"/>
            <a:ext cx="4170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mn-lt"/>
              </a:rPr>
              <a:t>5</a:t>
            </a:r>
            <a:r>
              <a:rPr lang="ja-JP" altLang="en-US" sz="1800" dirty="0">
                <a:latin typeface="+mn-lt"/>
              </a:rPr>
              <a:t>’</a:t>
            </a:r>
            <a:endParaRPr lang="en-US" sz="1800" dirty="0">
              <a:latin typeface="+mn-lt"/>
            </a:endParaRPr>
          </a:p>
        </p:txBody>
      </p:sp>
      <p:sp>
        <p:nvSpPr>
          <p:cNvPr id="139299" name="Text Box 35"/>
          <p:cNvSpPr txBox="1">
            <a:spLocks noChangeArrowheads="1"/>
          </p:cNvSpPr>
          <p:nvPr/>
        </p:nvSpPr>
        <p:spPr bwMode="auto">
          <a:xfrm>
            <a:off x="7315200" y="4897120"/>
            <a:ext cx="4170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mn-lt"/>
              </a:rPr>
              <a:t>3</a:t>
            </a:r>
            <a:r>
              <a:rPr lang="ja-JP" altLang="en-US" sz="1800" dirty="0">
                <a:latin typeface="+mn-lt"/>
              </a:rPr>
              <a:t>’</a:t>
            </a:r>
            <a:endParaRPr lang="en-US" sz="1800" dirty="0">
              <a:latin typeface="+mn-lt"/>
            </a:endParaRPr>
          </a:p>
        </p:txBody>
      </p:sp>
      <p:sp>
        <p:nvSpPr>
          <p:cNvPr id="139300" name="Text Box 36"/>
          <p:cNvSpPr txBox="1">
            <a:spLocks noChangeArrowheads="1"/>
          </p:cNvSpPr>
          <p:nvPr/>
        </p:nvSpPr>
        <p:spPr bwMode="auto">
          <a:xfrm>
            <a:off x="5505450" y="5334000"/>
            <a:ext cx="8725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mn-lt"/>
              </a:rPr>
              <a:t>Protein</a:t>
            </a:r>
          </a:p>
          <a:p>
            <a:r>
              <a:rPr lang="en-US" sz="1800">
                <a:latin typeface="+mn-lt"/>
              </a:rPr>
              <a:t>coding </a:t>
            </a:r>
          </a:p>
          <a:p>
            <a:r>
              <a:rPr lang="en-US" sz="1800">
                <a:latin typeface="+mn-lt"/>
              </a:rPr>
              <a:t>region</a:t>
            </a:r>
          </a:p>
        </p:txBody>
      </p:sp>
      <p:sp>
        <p:nvSpPr>
          <p:cNvPr id="139301" name="Text Box 37"/>
          <p:cNvSpPr txBox="1">
            <a:spLocks noChangeArrowheads="1"/>
          </p:cNvSpPr>
          <p:nvPr/>
        </p:nvSpPr>
        <p:spPr bwMode="auto">
          <a:xfrm>
            <a:off x="1668463" y="2515156"/>
            <a:ext cx="1086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mn-lt"/>
              </a:rPr>
              <a:t>promoter</a:t>
            </a:r>
          </a:p>
        </p:txBody>
      </p:sp>
      <p:sp>
        <p:nvSpPr>
          <p:cNvPr id="139302" name="Text Box 38"/>
          <p:cNvSpPr txBox="1">
            <a:spLocks noChangeArrowheads="1"/>
          </p:cNvSpPr>
          <p:nvPr/>
        </p:nvSpPr>
        <p:spPr bwMode="auto">
          <a:xfrm>
            <a:off x="3251200" y="1769031"/>
            <a:ext cx="4427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mn-lt"/>
              </a:rPr>
              <a:t>GT</a:t>
            </a:r>
          </a:p>
        </p:txBody>
      </p:sp>
      <p:sp>
        <p:nvSpPr>
          <p:cNvPr id="139303" name="Text Box 39"/>
          <p:cNvSpPr txBox="1">
            <a:spLocks noChangeArrowheads="1"/>
          </p:cNvSpPr>
          <p:nvPr/>
        </p:nvSpPr>
        <p:spPr bwMode="auto">
          <a:xfrm>
            <a:off x="3665538" y="1764268"/>
            <a:ext cx="4638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mn-lt"/>
              </a:rPr>
              <a:t>AG</a:t>
            </a:r>
          </a:p>
        </p:txBody>
      </p:sp>
      <p:sp>
        <p:nvSpPr>
          <p:cNvPr id="139304" name="Text Box 40"/>
          <p:cNvSpPr txBox="1">
            <a:spLocks noChangeArrowheads="1"/>
          </p:cNvSpPr>
          <p:nvPr/>
        </p:nvSpPr>
        <p:spPr bwMode="auto">
          <a:xfrm>
            <a:off x="4119563" y="1756331"/>
            <a:ext cx="4427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mn-lt"/>
              </a:rPr>
              <a:t>GT</a:t>
            </a:r>
          </a:p>
        </p:txBody>
      </p:sp>
      <p:sp>
        <p:nvSpPr>
          <p:cNvPr id="139305" name="Text Box 41"/>
          <p:cNvSpPr txBox="1">
            <a:spLocks noChangeArrowheads="1"/>
          </p:cNvSpPr>
          <p:nvPr/>
        </p:nvSpPr>
        <p:spPr bwMode="auto">
          <a:xfrm>
            <a:off x="4603750" y="1751568"/>
            <a:ext cx="4638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mn-lt"/>
              </a:rPr>
              <a:t>AG</a:t>
            </a:r>
          </a:p>
        </p:txBody>
      </p:sp>
      <p:sp>
        <p:nvSpPr>
          <p:cNvPr id="139306" name="Text Box 42"/>
          <p:cNvSpPr txBox="1">
            <a:spLocks noChangeArrowheads="1"/>
          </p:cNvSpPr>
          <p:nvPr/>
        </p:nvSpPr>
        <p:spPr bwMode="auto">
          <a:xfrm>
            <a:off x="5208588" y="1756331"/>
            <a:ext cx="4427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mn-lt"/>
              </a:rPr>
              <a:t>GT</a:t>
            </a:r>
          </a:p>
        </p:txBody>
      </p:sp>
      <p:sp>
        <p:nvSpPr>
          <p:cNvPr id="139307" name="Text Box 43"/>
          <p:cNvSpPr txBox="1">
            <a:spLocks noChangeArrowheads="1"/>
          </p:cNvSpPr>
          <p:nvPr/>
        </p:nvSpPr>
        <p:spPr bwMode="auto">
          <a:xfrm>
            <a:off x="5622925" y="1751568"/>
            <a:ext cx="4638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mn-lt"/>
              </a:rPr>
              <a:t>AG</a:t>
            </a:r>
          </a:p>
        </p:txBody>
      </p:sp>
      <p:sp>
        <p:nvSpPr>
          <p:cNvPr id="139308" name="Text Box 44"/>
          <p:cNvSpPr txBox="1">
            <a:spLocks noChangeArrowheads="1"/>
          </p:cNvSpPr>
          <p:nvPr/>
        </p:nvSpPr>
        <p:spPr bwMode="auto">
          <a:xfrm>
            <a:off x="6126163" y="1756331"/>
            <a:ext cx="4427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mn-lt"/>
              </a:rPr>
              <a:t>GT</a:t>
            </a:r>
          </a:p>
        </p:txBody>
      </p:sp>
      <p:sp>
        <p:nvSpPr>
          <p:cNvPr id="139309" name="Text Box 45"/>
          <p:cNvSpPr txBox="1">
            <a:spLocks noChangeArrowheads="1"/>
          </p:cNvSpPr>
          <p:nvPr/>
        </p:nvSpPr>
        <p:spPr bwMode="auto">
          <a:xfrm>
            <a:off x="6523038" y="1751568"/>
            <a:ext cx="4638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mn-lt"/>
              </a:rPr>
              <a:t>AG</a:t>
            </a:r>
          </a:p>
        </p:txBody>
      </p:sp>
      <p:sp>
        <p:nvSpPr>
          <p:cNvPr id="139310" name="Text Box 46"/>
          <p:cNvSpPr txBox="1">
            <a:spLocks noChangeArrowheads="1"/>
          </p:cNvSpPr>
          <p:nvPr/>
        </p:nvSpPr>
        <p:spPr bwMode="auto">
          <a:xfrm>
            <a:off x="4219575" y="2831068"/>
            <a:ext cx="2070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mn-lt"/>
              </a:rPr>
              <a:t>Open reading frame</a:t>
            </a:r>
          </a:p>
        </p:txBody>
      </p:sp>
      <p:sp>
        <p:nvSpPr>
          <p:cNvPr id="139311" name="Line 47"/>
          <p:cNvSpPr>
            <a:spLocks noChangeShapeType="1"/>
          </p:cNvSpPr>
          <p:nvPr/>
        </p:nvSpPr>
        <p:spPr bwMode="auto">
          <a:xfrm flipH="1" flipV="1">
            <a:off x="4260850" y="2389743"/>
            <a:ext cx="217488" cy="433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312" name="Line 48"/>
          <p:cNvSpPr>
            <a:spLocks noChangeShapeType="1"/>
          </p:cNvSpPr>
          <p:nvPr/>
        </p:nvSpPr>
        <p:spPr bwMode="auto">
          <a:xfrm flipV="1">
            <a:off x="5129213" y="2405618"/>
            <a:ext cx="0" cy="417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313" name="Line 49"/>
          <p:cNvSpPr>
            <a:spLocks noChangeShapeType="1"/>
          </p:cNvSpPr>
          <p:nvPr/>
        </p:nvSpPr>
        <p:spPr bwMode="auto">
          <a:xfrm flipV="1">
            <a:off x="5965825" y="2405618"/>
            <a:ext cx="115888" cy="417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314" name="Line 50"/>
          <p:cNvSpPr>
            <a:spLocks noChangeShapeType="1"/>
          </p:cNvSpPr>
          <p:nvPr/>
        </p:nvSpPr>
        <p:spPr bwMode="auto">
          <a:xfrm flipV="1">
            <a:off x="6600825" y="2423081"/>
            <a:ext cx="233363" cy="417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315" name="Text Box 51"/>
          <p:cNvSpPr txBox="1">
            <a:spLocks noChangeArrowheads="1"/>
          </p:cNvSpPr>
          <p:nvPr/>
        </p:nvSpPr>
        <p:spPr bwMode="auto">
          <a:xfrm>
            <a:off x="537929" y="1994456"/>
            <a:ext cx="6812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mn-lt"/>
              </a:rPr>
              <a:t>Gene</a:t>
            </a:r>
          </a:p>
        </p:txBody>
      </p:sp>
      <p:sp>
        <p:nvSpPr>
          <p:cNvPr id="139316" name="Text Box 52"/>
          <p:cNvSpPr txBox="1">
            <a:spLocks noChangeArrowheads="1"/>
          </p:cNvSpPr>
          <p:nvPr/>
        </p:nvSpPr>
        <p:spPr bwMode="auto">
          <a:xfrm>
            <a:off x="2697163" y="4897120"/>
            <a:ext cx="7769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mn-lt"/>
              </a:rPr>
              <a:t>mRNA</a:t>
            </a:r>
          </a:p>
        </p:txBody>
      </p:sp>
      <p:sp>
        <p:nvSpPr>
          <p:cNvPr id="139317" name="Text Box 53"/>
          <p:cNvSpPr txBox="1">
            <a:spLocks noChangeArrowheads="1"/>
          </p:cNvSpPr>
          <p:nvPr/>
        </p:nvSpPr>
        <p:spPr bwMode="auto">
          <a:xfrm>
            <a:off x="6567488" y="4203700"/>
            <a:ext cx="12349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mn-lt"/>
              </a:rPr>
              <a:t>Translation</a:t>
            </a:r>
          </a:p>
        </p:txBody>
      </p:sp>
      <p:sp>
        <p:nvSpPr>
          <p:cNvPr id="139318" name="AutoShape 54"/>
          <p:cNvSpPr>
            <a:spLocks/>
          </p:cNvSpPr>
          <p:nvPr/>
        </p:nvSpPr>
        <p:spPr bwMode="auto">
          <a:xfrm rot="-5400000">
            <a:off x="2255044" y="1985724"/>
            <a:ext cx="268288" cy="936625"/>
          </a:xfrm>
          <a:prstGeom prst="leftBrace">
            <a:avLst>
              <a:gd name="adj1" fmla="val 2909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39319" name="Text Box 55"/>
          <p:cNvSpPr txBox="1">
            <a:spLocks noChangeArrowheads="1"/>
          </p:cNvSpPr>
          <p:nvPr/>
        </p:nvSpPr>
        <p:spPr bwMode="auto">
          <a:xfrm>
            <a:off x="1295400" y="3200400"/>
            <a:ext cx="210729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mn-lt"/>
              </a:rPr>
              <a:t>Initial exon</a:t>
            </a:r>
          </a:p>
          <a:p>
            <a:r>
              <a:rPr lang="en-US" sz="1800" dirty="0">
                <a:latin typeface="+mn-lt"/>
              </a:rPr>
              <a:t>Internal exon</a:t>
            </a:r>
          </a:p>
          <a:p>
            <a:r>
              <a:rPr lang="en-US" sz="1800" dirty="0">
                <a:latin typeface="+mn-lt"/>
              </a:rPr>
              <a:t>Internal coding exon</a:t>
            </a:r>
          </a:p>
          <a:p>
            <a:r>
              <a:rPr lang="en-US" sz="1800" dirty="0">
                <a:latin typeface="+mn-lt"/>
              </a:rPr>
              <a:t>Terminal exon</a:t>
            </a:r>
          </a:p>
        </p:txBody>
      </p:sp>
      <p:sp>
        <p:nvSpPr>
          <p:cNvPr id="2" name="Date Placeholder 1"/>
          <p:cNvSpPr>
            <a:spLocks noGrp="1"/>
          </p:cNvSpPr>
          <p:nvPr>
            <p:ph type="dt" sz="half" idx="10"/>
          </p:nvPr>
        </p:nvSpPr>
        <p:spPr/>
        <p:txBody>
          <a:bodyPr/>
          <a:lstStyle/>
          <a:p>
            <a:fld id="{5345AA62-1BB0-EF4F-A798-3435378A052A}"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26</a:t>
            </a:fld>
            <a:endParaRPr lang="en-US"/>
          </a:p>
        </p:txBody>
      </p:sp>
    </p:spTree>
    <p:extLst>
      <p:ext uri="{BB962C8B-B14F-4D97-AF65-F5344CB8AC3E}">
        <p14:creationId xmlns:p14="http://schemas.microsoft.com/office/powerpoint/2010/main" val="8354529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762000" y="228600"/>
            <a:ext cx="7772400" cy="762000"/>
          </a:xfrm>
          <a:ln/>
        </p:spPr>
        <p:txBody>
          <a:bodyPr/>
          <a:lstStyle/>
          <a:p>
            <a:r>
              <a:rPr lang="en-US"/>
              <a:t>Gene finders for eukaryotes</a:t>
            </a:r>
          </a:p>
        </p:txBody>
      </p:sp>
      <p:sp>
        <p:nvSpPr>
          <p:cNvPr id="126979" name="Rectangle 3"/>
          <p:cNvSpPr>
            <a:spLocks noGrp="1" noChangeArrowheads="1"/>
          </p:cNvSpPr>
          <p:nvPr>
            <p:ph type="body" idx="1"/>
          </p:nvPr>
        </p:nvSpPr>
        <p:spPr>
          <a:xfrm>
            <a:off x="304800" y="1524000"/>
            <a:ext cx="8534400" cy="5105400"/>
          </a:xfrm>
        </p:spPr>
        <p:txBody>
          <a:bodyPr/>
          <a:lstStyle/>
          <a:p>
            <a:r>
              <a:rPr lang="en-US" i="1"/>
              <a:t>Ab initio</a:t>
            </a:r>
            <a:r>
              <a:rPr lang="en-US"/>
              <a:t> computation</a:t>
            </a:r>
          </a:p>
          <a:p>
            <a:pPr lvl="1"/>
            <a:r>
              <a:rPr lang="en-US"/>
              <a:t>Use an explicit, sophisticated model of gene structure, splice site properties, etc to predict exons</a:t>
            </a:r>
          </a:p>
          <a:p>
            <a:r>
              <a:rPr lang="en-US"/>
              <a:t>GENSCAN</a:t>
            </a:r>
          </a:p>
          <a:p>
            <a:pPr lvl="1"/>
            <a:r>
              <a:rPr lang="en-US"/>
              <a:t>http://genes.mit.edu/GENSCAN.html</a:t>
            </a:r>
          </a:p>
          <a:p>
            <a:r>
              <a:rPr lang="en-US"/>
              <a:t>GRAILexp</a:t>
            </a:r>
          </a:p>
          <a:p>
            <a:r>
              <a:rPr lang="en-US"/>
              <a:t>FGENE, etc.</a:t>
            </a:r>
          </a:p>
        </p:txBody>
      </p:sp>
      <p:sp>
        <p:nvSpPr>
          <p:cNvPr id="2" name="Date Placeholder 1"/>
          <p:cNvSpPr>
            <a:spLocks noGrp="1"/>
          </p:cNvSpPr>
          <p:nvPr>
            <p:ph type="dt" sz="half" idx="10"/>
          </p:nvPr>
        </p:nvSpPr>
        <p:spPr/>
        <p:txBody>
          <a:bodyPr/>
          <a:lstStyle/>
          <a:p>
            <a:fld id="{3BEEE02C-BC41-074E-8E45-2D98CE44DECD}"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27</a:t>
            </a:fld>
            <a:endParaRPr lang="en-US"/>
          </a:p>
        </p:txBody>
      </p:sp>
    </p:spTree>
    <p:extLst>
      <p:ext uri="{BB962C8B-B14F-4D97-AF65-F5344CB8AC3E}">
        <p14:creationId xmlns:p14="http://schemas.microsoft.com/office/powerpoint/2010/main" val="35286888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04800" y="381000"/>
            <a:ext cx="2057400" cy="3733800"/>
          </a:xfrm>
          <a:ln/>
        </p:spPr>
        <p:txBody>
          <a:bodyPr>
            <a:normAutofit/>
          </a:bodyPr>
          <a:lstStyle/>
          <a:p>
            <a:r>
              <a:rPr lang="en-US" sz="2400"/>
              <a:t>Burge and Karlin</a:t>
            </a:r>
            <a:r>
              <a:rPr lang="ja-JP" altLang="en-US" sz="2400">
                <a:latin typeface="Arial"/>
              </a:rPr>
              <a:t>’</a:t>
            </a:r>
            <a:r>
              <a:rPr lang="en-US" sz="2400"/>
              <a:t>s HMM for gene prediction: Genscan</a:t>
            </a:r>
          </a:p>
        </p:txBody>
      </p:sp>
      <p:pic>
        <p:nvPicPr>
          <p:cNvPr id="146435" name="Picture 3"/>
          <p:cNvPicPr>
            <a:picLocks noChangeAspect="1" noChangeArrowheads="1"/>
          </p:cNvPicPr>
          <p:nvPr/>
        </p:nvPicPr>
        <p:blipFill>
          <a:blip r:embed="rId3">
            <a:extLst>
              <a:ext uri="{28A0092B-C50C-407E-A947-70E740481C1C}">
                <a14:useLocalDpi xmlns:a14="http://schemas.microsoft.com/office/drawing/2010/main" val="0"/>
              </a:ext>
            </a:extLst>
          </a:blip>
          <a:srcRect r="12242" b="47548"/>
          <a:stretch>
            <a:fillRect/>
          </a:stretch>
        </p:blipFill>
        <p:spPr bwMode="auto">
          <a:xfrm>
            <a:off x="2514600" y="228600"/>
            <a:ext cx="6019800"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4577B07D-9E62-5E44-93A5-2806B1688561}"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28</a:t>
            </a:fld>
            <a:endParaRPr lang="en-US"/>
          </a:p>
        </p:txBody>
      </p:sp>
    </p:spTree>
    <p:extLst>
      <p:ext uri="{BB962C8B-B14F-4D97-AF65-F5344CB8AC3E}">
        <p14:creationId xmlns:p14="http://schemas.microsoft.com/office/powerpoint/2010/main" val="22326246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274637"/>
            <a:ext cx="8229600" cy="639763"/>
          </a:xfrm>
          <a:ln/>
        </p:spPr>
        <p:txBody>
          <a:bodyPr>
            <a:normAutofit/>
          </a:bodyPr>
          <a:lstStyle/>
          <a:p>
            <a:r>
              <a:rPr lang="en-US" sz="3200"/>
              <a:t>Genscan analysis of </a:t>
            </a:r>
            <a:r>
              <a:rPr lang="en-US" sz="3200" i="1"/>
              <a:t>HBB</a:t>
            </a:r>
            <a:r>
              <a:rPr lang="en-US" sz="3200"/>
              <a:t> gene</a:t>
            </a:r>
          </a:p>
        </p:txBody>
      </p:sp>
      <p:graphicFrame>
        <p:nvGraphicFramePr>
          <p:cNvPr id="142339" name="Object 3"/>
          <p:cNvGraphicFramePr>
            <a:graphicFrameLocks noChangeAspect="1"/>
          </p:cNvGraphicFramePr>
          <p:nvPr/>
        </p:nvGraphicFramePr>
        <p:xfrm>
          <a:off x="506413" y="1316038"/>
          <a:ext cx="8231187" cy="5170487"/>
        </p:xfrm>
        <a:graphic>
          <a:graphicData uri="http://schemas.openxmlformats.org/presentationml/2006/ole">
            <mc:AlternateContent xmlns:mc="http://schemas.openxmlformats.org/markup-compatibility/2006">
              <mc:Choice xmlns:v="urn:schemas-microsoft-com:vml" Requires="v">
                <p:oleObj spid="_x0000_s35932" name="Document" r:id="rId4" imgW="8229600" imgH="5169408" progId="Word.Document.8">
                  <p:embed/>
                </p:oleObj>
              </mc:Choice>
              <mc:Fallback>
                <p:oleObj name="Document" r:id="rId4" imgW="8229600" imgH="516940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13" y="1316038"/>
                        <a:ext cx="8231187" cy="517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p:cNvSpPr txBox="1"/>
          <p:nvPr/>
        </p:nvSpPr>
        <p:spPr>
          <a:xfrm>
            <a:off x="6629399" y="2133600"/>
            <a:ext cx="1981201" cy="954107"/>
          </a:xfrm>
          <a:prstGeom prst="rect">
            <a:avLst/>
          </a:prstGeom>
          <a:solidFill>
            <a:srgbClr val="E4F4FF"/>
          </a:solidFill>
        </p:spPr>
        <p:txBody>
          <a:bodyPr wrap="square" rtlCol="0">
            <a:spAutoFit/>
          </a:bodyPr>
          <a:lstStyle/>
          <a:p>
            <a:r>
              <a:rPr lang="en-US" sz="1400" dirty="0" smtClean="0">
                <a:latin typeface="+mn-lt"/>
              </a:rPr>
              <a:t>Probability of the indicated DNA segment being an exon of the specified class</a:t>
            </a:r>
            <a:endParaRPr lang="en-US" sz="1400" dirty="0">
              <a:latin typeface="+mn-lt"/>
            </a:endParaRPr>
          </a:p>
        </p:txBody>
      </p:sp>
      <p:cxnSp>
        <p:nvCxnSpPr>
          <p:cNvPr id="4" name="Straight Arrow Connector 3"/>
          <p:cNvCxnSpPr/>
          <p:nvPr/>
        </p:nvCxnSpPr>
        <p:spPr>
          <a:xfrm flipH="1">
            <a:off x="7162800" y="3048000"/>
            <a:ext cx="762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p:txBody>
          <a:bodyPr/>
          <a:lstStyle/>
          <a:p>
            <a:fld id="{CB31F8CA-A223-2E47-9D38-442E2F688F2A}" type="datetime1">
              <a:rPr lang="en-US" smtClean="0"/>
              <a:t>3/1/15</a:t>
            </a:fld>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29</a:t>
            </a:fld>
            <a:endParaRPr lang="en-US"/>
          </a:p>
        </p:txBody>
      </p:sp>
    </p:spTree>
    <p:extLst>
      <p:ext uri="{BB962C8B-B14F-4D97-AF65-F5344CB8AC3E}">
        <p14:creationId xmlns:p14="http://schemas.microsoft.com/office/powerpoint/2010/main" val="32604252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Predicting genes from sequence: </a:t>
            </a:r>
            <a:r>
              <a:rPr lang="en-US" i="1" cap="none" dirty="0" err="1" smtClean="0"/>
              <a:t>ab</a:t>
            </a:r>
            <a:r>
              <a:rPr lang="en-US" i="1" cap="none" dirty="0" smtClean="0"/>
              <a:t> initio</a:t>
            </a:r>
            <a:r>
              <a:rPr lang="en-US" cap="none" dirty="0" smtClean="0"/>
              <a:t> approaches</a:t>
            </a:r>
            <a:endParaRPr lang="en-US" cap="none" dirty="0"/>
          </a:p>
        </p:txBody>
      </p:sp>
      <p:sp>
        <p:nvSpPr>
          <p:cNvPr id="5" name="Text Placeholder 4"/>
          <p:cNvSpPr>
            <a:spLocks noGrp="1"/>
          </p:cNvSpPr>
          <p:nvPr>
            <p:ph type="body" idx="1"/>
          </p:nvPr>
        </p:nvSpPr>
        <p:spPr/>
        <p:txBody>
          <a:bodyPr/>
          <a:lstStyle/>
          <a:p>
            <a:r>
              <a:rPr lang="en-US" dirty="0" smtClean="0"/>
              <a:t>Gene annotation</a:t>
            </a:r>
            <a:endParaRPr lang="en-US" dirty="0"/>
          </a:p>
        </p:txBody>
      </p:sp>
      <p:sp>
        <p:nvSpPr>
          <p:cNvPr id="2" name="Date Placeholder 1"/>
          <p:cNvSpPr>
            <a:spLocks noGrp="1"/>
          </p:cNvSpPr>
          <p:nvPr>
            <p:ph type="dt" sz="half" idx="10"/>
          </p:nvPr>
        </p:nvSpPr>
        <p:spPr/>
        <p:txBody>
          <a:bodyPr/>
          <a:lstStyle/>
          <a:p>
            <a:fld id="{E2C6EF3D-704B-704D-A00A-9C93C1D14F96}"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3</a:t>
            </a:fld>
            <a:endParaRPr lang="en-US"/>
          </a:p>
        </p:txBody>
      </p:sp>
    </p:spTree>
    <p:extLst>
      <p:ext uri="{BB962C8B-B14F-4D97-AF65-F5344CB8AC3E}">
        <p14:creationId xmlns:p14="http://schemas.microsoft.com/office/powerpoint/2010/main" val="8481697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228600"/>
            <a:ext cx="8305800" cy="762000"/>
          </a:xfrm>
          <a:ln/>
        </p:spPr>
        <p:txBody>
          <a:bodyPr>
            <a:normAutofit/>
          </a:bodyPr>
          <a:lstStyle/>
          <a:p>
            <a:r>
              <a:rPr lang="en-US" sz="2800"/>
              <a:t>How accurate are </a:t>
            </a:r>
            <a:r>
              <a:rPr lang="en-US" sz="2800" i="1"/>
              <a:t>ab initio</a:t>
            </a:r>
            <a:r>
              <a:rPr lang="en-US" sz="2800"/>
              <a:t> predictions?</a:t>
            </a:r>
          </a:p>
        </p:txBody>
      </p:sp>
      <p:sp>
        <p:nvSpPr>
          <p:cNvPr id="144388" name="Rectangle 4"/>
          <p:cNvSpPr>
            <a:spLocks noChangeArrowheads="1"/>
          </p:cNvSpPr>
          <p:nvPr/>
        </p:nvSpPr>
        <p:spPr bwMode="auto">
          <a:xfrm>
            <a:off x="228600" y="1265238"/>
            <a:ext cx="84137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solidFill>
                  <a:srgbClr val="000000"/>
                </a:solidFill>
                <a:cs typeface="Times" charset="0"/>
              </a:rPr>
              <a:t>		</a:t>
            </a:r>
            <a:r>
              <a:rPr lang="en-US" sz="2000" u="sng" dirty="0">
                <a:solidFill>
                  <a:srgbClr val="000000"/>
                </a:solidFill>
                <a:cs typeface="Times" charset="0"/>
              </a:rPr>
              <a:t>Accuracy per nucleotide</a:t>
            </a:r>
            <a:r>
              <a:rPr lang="en-US" sz="2000" dirty="0">
                <a:solidFill>
                  <a:srgbClr val="000000"/>
                </a:solidFill>
                <a:cs typeface="Times" charset="0"/>
              </a:rPr>
              <a:t>	   </a:t>
            </a:r>
            <a:r>
              <a:rPr lang="en-US" sz="2000" u="sng" dirty="0">
                <a:solidFill>
                  <a:srgbClr val="000000"/>
                </a:solidFill>
                <a:cs typeface="Times" charset="0"/>
              </a:rPr>
              <a:t>Accuracy per exon            </a:t>
            </a:r>
            <a:r>
              <a:rPr lang="en-US" sz="2000" dirty="0">
                <a:solidFill>
                  <a:srgbClr val="000000"/>
                </a:solidFill>
                <a:cs typeface="Times" charset="0"/>
              </a:rPr>
              <a:t>	</a:t>
            </a:r>
          </a:p>
          <a:p>
            <a:r>
              <a:rPr lang="en-US" sz="2000" dirty="0">
                <a:solidFill>
                  <a:srgbClr val="000000"/>
                </a:solidFill>
                <a:cs typeface="Times" charset="0"/>
              </a:rPr>
              <a:t>Method		</a:t>
            </a:r>
            <a:r>
              <a:rPr lang="en-US" sz="2000" dirty="0" err="1">
                <a:solidFill>
                  <a:srgbClr val="000000"/>
                </a:solidFill>
                <a:cs typeface="Times" charset="0"/>
              </a:rPr>
              <a:t>Sn</a:t>
            </a:r>
            <a:r>
              <a:rPr lang="en-US" sz="2000" dirty="0">
                <a:solidFill>
                  <a:srgbClr val="000000"/>
                </a:solidFill>
                <a:cs typeface="Times" charset="0"/>
              </a:rPr>
              <a:t>	</a:t>
            </a:r>
            <a:r>
              <a:rPr lang="en-US" sz="2000" dirty="0" err="1">
                <a:solidFill>
                  <a:srgbClr val="000000"/>
                </a:solidFill>
                <a:cs typeface="Times" charset="0"/>
              </a:rPr>
              <a:t>Sp</a:t>
            </a:r>
            <a:r>
              <a:rPr lang="en-US" sz="2000" dirty="0">
                <a:solidFill>
                  <a:srgbClr val="000000"/>
                </a:solidFill>
                <a:cs typeface="Times" charset="0"/>
              </a:rPr>
              <a:t>	AC	</a:t>
            </a:r>
            <a:r>
              <a:rPr lang="en-US" sz="2000" dirty="0" err="1">
                <a:solidFill>
                  <a:srgbClr val="000000"/>
                </a:solidFill>
                <a:cs typeface="Times" charset="0"/>
              </a:rPr>
              <a:t>Sn</a:t>
            </a:r>
            <a:r>
              <a:rPr lang="en-US" sz="2000" dirty="0">
                <a:solidFill>
                  <a:srgbClr val="000000"/>
                </a:solidFill>
                <a:cs typeface="Times" charset="0"/>
              </a:rPr>
              <a:t>	</a:t>
            </a:r>
            <a:r>
              <a:rPr lang="en-US" sz="2000" dirty="0" err="1">
                <a:solidFill>
                  <a:srgbClr val="000000"/>
                </a:solidFill>
                <a:cs typeface="Times" charset="0"/>
              </a:rPr>
              <a:t>Sp</a:t>
            </a:r>
            <a:r>
              <a:rPr lang="en-US" sz="2000" dirty="0">
                <a:solidFill>
                  <a:srgbClr val="000000"/>
                </a:solidFill>
                <a:cs typeface="Times" charset="0"/>
              </a:rPr>
              <a:t>     Missing  Wrong</a:t>
            </a:r>
          </a:p>
          <a:p>
            <a:r>
              <a:rPr lang="en-US" sz="2000" dirty="0">
                <a:solidFill>
                  <a:srgbClr val="000000"/>
                </a:solidFill>
                <a:cs typeface="Times" charset="0"/>
              </a:rPr>
              <a:t>							 exon	 exon	</a:t>
            </a:r>
          </a:p>
          <a:p>
            <a:r>
              <a:rPr lang="en-US" sz="2000" dirty="0">
                <a:solidFill>
                  <a:srgbClr val="000000"/>
                </a:solidFill>
                <a:cs typeface="Times" charset="0"/>
              </a:rPr>
              <a:t>GENESCAN	0.93	0.93	0.91	0.78	0.81	0.09	0.09	</a:t>
            </a:r>
          </a:p>
          <a:p>
            <a:r>
              <a:rPr lang="en-US" sz="2000" dirty="0">
                <a:solidFill>
                  <a:srgbClr val="000000"/>
                </a:solidFill>
                <a:cs typeface="Times" charset="0"/>
              </a:rPr>
              <a:t>FGENEH	0.77	0.85	0.78	0.61	0.61	0.15	0.11	</a:t>
            </a:r>
          </a:p>
          <a:p>
            <a:r>
              <a:rPr lang="en-US" sz="2000" dirty="0">
                <a:solidFill>
                  <a:srgbClr val="000000"/>
                </a:solidFill>
                <a:cs typeface="Times" charset="0"/>
              </a:rPr>
              <a:t>GRAILII	</a:t>
            </a:r>
            <a:r>
              <a:rPr lang="en-US" sz="2000" dirty="0" smtClean="0">
                <a:solidFill>
                  <a:srgbClr val="000000"/>
                </a:solidFill>
                <a:cs typeface="Times" charset="0"/>
              </a:rPr>
              <a:t>	0.72</a:t>
            </a:r>
            <a:r>
              <a:rPr lang="en-US" sz="2000" dirty="0">
                <a:solidFill>
                  <a:srgbClr val="000000"/>
                </a:solidFill>
                <a:cs typeface="Times" charset="0"/>
              </a:rPr>
              <a:t>	0.84	0.75	0.36	0.41	0.25	0.10	</a:t>
            </a:r>
          </a:p>
        </p:txBody>
      </p:sp>
      <p:sp>
        <p:nvSpPr>
          <p:cNvPr id="144389" name="Rectangle 5"/>
          <p:cNvSpPr>
            <a:spLocks noChangeArrowheads="1"/>
          </p:cNvSpPr>
          <p:nvPr/>
        </p:nvSpPr>
        <p:spPr bwMode="auto">
          <a:xfrm>
            <a:off x="1447800" y="3581400"/>
            <a:ext cx="61420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000000"/>
                </a:solidFill>
                <a:cs typeface="Times" charset="0"/>
              </a:rPr>
              <a:t>Sn = Sensitivity = True positives / Actual positives</a:t>
            </a:r>
          </a:p>
          <a:p>
            <a:r>
              <a:rPr lang="en-US" sz="2000">
                <a:solidFill>
                  <a:srgbClr val="000000"/>
                </a:solidFill>
                <a:cs typeface="Times" charset="0"/>
              </a:rPr>
              <a:t>Sp = Specificity = True positives / Predicted positives</a:t>
            </a:r>
          </a:p>
          <a:p>
            <a:r>
              <a:rPr lang="en-US" sz="2000">
                <a:solidFill>
                  <a:srgbClr val="000000"/>
                </a:solidFill>
                <a:cs typeface="Times" charset="0"/>
              </a:rPr>
              <a:t>AC = Approximate correlation</a:t>
            </a:r>
          </a:p>
        </p:txBody>
      </p:sp>
      <p:sp>
        <p:nvSpPr>
          <p:cNvPr id="144390" name="Rectangle 6"/>
          <p:cNvSpPr>
            <a:spLocks noChangeArrowheads="1"/>
          </p:cNvSpPr>
          <p:nvPr/>
        </p:nvSpPr>
        <p:spPr bwMode="auto">
          <a:xfrm>
            <a:off x="163513" y="4953000"/>
            <a:ext cx="82454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000000"/>
                </a:solidFill>
                <a:cs typeface="Times" charset="0"/>
              </a:rPr>
              <a:t>Program finds predicted positives (PP) and predicted negatives (PN). </a:t>
            </a:r>
          </a:p>
          <a:p>
            <a:r>
              <a:rPr lang="en-US" sz="2000">
                <a:solidFill>
                  <a:srgbClr val="000000"/>
                </a:solidFill>
                <a:cs typeface="Times" charset="0"/>
              </a:rPr>
              <a:t>Annotation determines actual positives (AP) and actual negatives (AN). </a:t>
            </a:r>
          </a:p>
          <a:p>
            <a:r>
              <a:rPr lang="en-US" sz="2000">
                <a:solidFill>
                  <a:srgbClr val="000000"/>
                </a:solidFill>
                <a:cs typeface="Times" charset="0"/>
              </a:rPr>
              <a:t>For a nucleotide or exon classified as both PP and AP, it is a </a:t>
            </a:r>
          </a:p>
          <a:p>
            <a:r>
              <a:rPr lang="en-US" sz="2000">
                <a:solidFill>
                  <a:srgbClr val="000000"/>
                </a:solidFill>
                <a:cs typeface="Times" charset="0"/>
              </a:rPr>
              <a:t>true positive (TP). Likewise, classification as a PP but an AN make it a </a:t>
            </a:r>
          </a:p>
          <a:p>
            <a:r>
              <a:rPr lang="en-US" sz="2000">
                <a:solidFill>
                  <a:srgbClr val="000000"/>
                </a:solidFill>
                <a:cs typeface="Times" charset="0"/>
              </a:rPr>
              <a:t>false positive (FP), etc.</a:t>
            </a:r>
          </a:p>
        </p:txBody>
      </p:sp>
      <p:sp>
        <p:nvSpPr>
          <p:cNvPr id="2" name="Date Placeholder 1"/>
          <p:cNvSpPr>
            <a:spLocks noGrp="1"/>
          </p:cNvSpPr>
          <p:nvPr>
            <p:ph type="dt" sz="half" idx="10"/>
          </p:nvPr>
        </p:nvSpPr>
        <p:spPr/>
        <p:txBody>
          <a:bodyPr/>
          <a:lstStyle/>
          <a:p>
            <a:fld id="{43F0898C-9355-1C40-917E-CC6724E877F7}"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30</a:t>
            </a:fld>
            <a:endParaRPr lang="en-US"/>
          </a:p>
        </p:txBody>
      </p:sp>
    </p:spTree>
    <p:extLst>
      <p:ext uri="{BB962C8B-B14F-4D97-AF65-F5344CB8AC3E}">
        <p14:creationId xmlns:p14="http://schemas.microsoft.com/office/powerpoint/2010/main" val="2859315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33400" y="381000"/>
            <a:ext cx="8229600" cy="762000"/>
          </a:xfrm>
          <a:ln/>
        </p:spPr>
        <p:txBody>
          <a:bodyPr>
            <a:normAutofit fontScale="90000"/>
          </a:bodyPr>
          <a:lstStyle/>
          <a:p>
            <a:r>
              <a:rPr lang="en-US"/>
              <a:t>Combine HMMs with additional information</a:t>
            </a:r>
          </a:p>
        </p:txBody>
      </p:sp>
      <p:sp>
        <p:nvSpPr>
          <p:cNvPr id="138243" name="Rectangle 3"/>
          <p:cNvSpPr>
            <a:spLocks noGrp="1" noChangeArrowheads="1"/>
          </p:cNvSpPr>
          <p:nvPr>
            <p:ph type="body" idx="1"/>
          </p:nvPr>
        </p:nvSpPr>
        <p:spPr>
          <a:xfrm>
            <a:off x="381000" y="1524000"/>
            <a:ext cx="8382000" cy="5181600"/>
          </a:xfrm>
        </p:spPr>
        <p:txBody>
          <a:bodyPr>
            <a:normAutofit/>
          </a:bodyPr>
          <a:lstStyle/>
          <a:p>
            <a:pPr>
              <a:lnSpc>
                <a:spcPct val="90000"/>
              </a:lnSpc>
            </a:pPr>
            <a:r>
              <a:rPr lang="en-US" sz="2800" dirty="0"/>
              <a:t>Conservation of sequences between species plus models of gene structure</a:t>
            </a:r>
          </a:p>
          <a:p>
            <a:pPr lvl="1">
              <a:lnSpc>
                <a:spcPct val="90000"/>
              </a:lnSpc>
            </a:pPr>
            <a:r>
              <a:rPr lang="en-US" sz="2400" dirty="0" err="1"/>
              <a:t>Twinscan</a:t>
            </a:r>
            <a:r>
              <a:rPr lang="en-US" sz="2400" dirty="0"/>
              <a:t> (</a:t>
            </a:r>
            <a:r>
              <a:rPr lang="en-US" sz="2400" dirty="0" err="1"/>
              <a:t>Korf</a:t>
            </a:r>
            <a:r>
              <a:rPr lang="en-US" sz="2400" dirty="0"/>
              <a:t> et al, 2000) combines ideas similar to </a:t>
            </a:r>
            <a:r>
              <a:rPr lang="en-US" sz="2400" dirty="0" err="1"/>
              <a:t>Genscan</a:t>
            </a:r>
            <a:r>
              <a:rPr lang="en-US" sz="2400" dirty="0"/>
              <a:t> prediction with interspecies homology. </a:t>
            </a:r>
          </a:p>
          <a:p>
            <a:pPr lvl="2">
              <a:lnSpc>
                <a:spcPct val="90000"/>
              </a:lnSpc>
            </a:pPr>
            <a:r>
              <a:rPr lang="en-US" sz="2000" dirty="0"/>
              <a:t>Now they provide N-SCAN (M. Brent)</a:t>
            </a:r>
          </a:p>
          <a:p>
            <a:pPr lvl="1">
              <a:lnSpc>
                <a:spcPct val="90000"/>
              </a:lnSpc>
            </a:pPr>
            <a:r>
              <a:rPr lang="en-US" sz="2400" dirty="0"/>
              <a:t>SGP (R. </a:t>
            </a:r>
            <a:r>
              <a:rPr lang="en-US" sz="2400" dirty="0" err="1"/>
              <a:t>Guigo</a:t>
            </a:r>
            <a:r>
              <a:rPr lang="en-US" sz="2400" dirty="0"/>
              <a:t>)</a:t>
            </a:r>
          </a:p>
          <a:p>
            <a:pPr lvl="1">
              <a:lnSpc>
                <a:spcPct val="90000"/>
              </a:lnSpc>
            </a:pPr>
            <a:r>
              <a:rPr lang="en-US" sz="2400" dirty="0" err="1"/>
              <a:t>Exoniphy</a:t>
            </a:r>
            <a:r>
              <a:rPr lang="en-US" sz="2400" dirty="0"/>
              <a:t> (</a:t>
            </a:r>
            <a:r>
              <a:rPr lang="en-US" sz="2400" dirty="0" err="1"/>
              <a:t>Siepel</a:t>
            </a:r>
            <a:r>
              <a:rPr lang="en-US" sz="2400" dirty="0"/>
              <a:t> and Haussler) combines HMMs with phylogenetic information in alignments</a:t>
            </a:r>
          </a:p>
          <a:p>
            <a:pPr>
              <a:lnSpc>
                <a:spcPct val="90000"/>
              </a:lnSpc>
            </a:pPr>
            <a:r>
              <a:rPr lang="en-US" sz="2800" dirty="0"/>
              <a:t> Matches to spliced ESTs, mRNAs and known genes</a:t>
            </a:r>
          </a:p>
          <a:p>
            <a:pPr lvl="1">
              <a:lnSpc>
                <a:spcPct val="90000"/>
              </a:lnSpc>
            </a:pPr>
            <a:r>
              <a:rPr lang="en-US" sz="2400" dirty="0" err="1"/>
              <a:t>GRAILexp</a:t>
            </a:r>
            <a:r>
              <a:rPr lang="en-US" sz="2400" dirty="0"/>
              <a:t> combines expression and prediction</a:t>
            </a:r>
          </a:p>
          <a:p>
            <a:pPr>
              <a:lnSpc>
                <a:spcPct val="90000"/>
              </a:lnSpc>
            </a:pPr>
            <a:endParaRPr lang="en-US" sz="2800" dirty="0"/>
          </a:p>
        </p:txBody>
      </p:sp>
      <p:sp>
        <p:nvSpPr>
          <p:cNvPr id="2" name="Date Placeholder 1"/>
          <p:cNvSpPr>
            <a:spLocks noGrp="1"/>
          </p:cNvSpPr>
          <p:nvPr>
            <p:ph type="dt" sz="half" idx="10"/>
          </p:nvPr>
        </p:nvSpPr>
        <p:spPr/>
        <p:txBody>
          <a:bodyPr/>
          <a:lstStyle/>
          <a:p>
            <a:fld id="{1A45E6FF-B94C-8248-A5AC-C6C2C2DD9286}"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31</a:t>
            </a:fld>
            <a:endParaRPr lang="en-US"/>
          </a:p>
        </p:txBody>
      </p:sp>
    </p:spTree>
    <p:extLst>
      <p:ext uri="{BB962C8B-B14F-4D97-AF65-F5344CB8AC3E}">
        <p14:creationId xmlns:p14="http://schemas.microsoft.com/office/powerpoint/2010/main" val="28531586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Applications of </a:t>
            </a:r>
            <a:r>
              <a:rPr lang="en-US" sz="3200" i="1" dirty="0" err="1" smtClean="0"/>
              <a:t>ab</a:t>
            </a:r>
            <a:r>
              <a:rPr lang="en-US" sz="3200" i="1" dirty="0" smtClean="0"/>
              <a:t> initio</a:t>
            </a:r>
            <a:r>
              <a:rPr lang="en-US" sz="3200" dirty="0" smtClean="0"/>
              <a:t> gene predictors </a:t>
            </a:r>
            <a:endParaRPr lang="en-US" sz="3200" dirty="0"/>
          </a:p>
        </p:txBody>
      </p:sp>
      <p:sp>
        <p:nvSpPr>
          <p:cNvPr id="3" name="Content Placeholder 2"/>
          <p:cNvSpPr>
            <a:spLocks noGrp="1"/>
          </p:cNvSpPr>
          <p:nvPr>
            <p:ph idx="1"/>
          </p:nvPr>
        </p:nvSpPr>
        <p:spPr>
          <a:xfrm>
            <a:off x="457200" y="1420283"/>
            <a:ext cx="8229600" cy="5056717"/>
          </a:xfrm>
        </p:spPr>
        <p:txBody>
          <a:bodyPr>
            <a:normAutofit/>
          </a:bodyPr>
          <a:lstStyle/>
          <a:p>
            <a:r>
              <a:rPr lang="en-US" sz="2400" dirty="0" smtClean="0"/>
              <a:t>These methods have good success for predicting protein coding genes in bacteria AND for finding coding exons in large, complex genomes (even when coding exons are sparse)</a:t>
            </a:r>
          </a:p>
          <a:p>
            <a:r>
              <a:rPr lang="en-US" sz="2400" dirty="0" smtClean="0"/>
              <a:t>Success rate is less for combining exons into accurate gene models (all the exons used to encode a protein).</a:t>
            </a:r>
          </a:p>
          <a:p>
            <a:r>
              <a:rPr lang="en-US" sz="2400" dirty="0" smtClean="0"/>
              <a:t>MUCH better than simply finding ORFs, but greater accuracy is achieved by combining predictions with other data (transcripts, known gene and protein sequences, etc.)</a:t>
            </a:r>
            <a:endParaRPr lang="en-US" sz="2400" dirty="0"/>
          </a:p>
        </p:txBody>
      </p:sp>
      <p:sp>
        <p:nvSpPr>
          <p:cNvPr id="4" name="Date Placeholder 3"/>
          <p:cNvSpPr>
            <a:spLocks noGrp="1"/>
          </p:cNvSpPr>
          <p:nvPr>
            <p:ph type="dt" sz="half" idx="10"/>
          </p:nvPr>
        </p:nvSpPr>
        <p:spPr/>
        <p:txBody>
          <a:bodyPr/>
          <a:lstStyle/>
          <a:p>
            <a:fld id="{2CB1188B-FDB7-A548-AEA9-0196E1E23755}" type="datetime1">
              <a:rPr lang="en-US" smtClean="0"/>
              <a:t>3/1/15</a:t>
            </a:fld>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32</a:t>
            </a:fld>
            <a:endParaRPr lang="en-US"/>
          </a:p>
        </p:txBody>
      </p:sp>
    </p:spTree>
    <p:extLst>
      <p:ext uri="{BB962C8B-B14F-4D97-AF65-F5344CB8AC3E}">
        <p14:creationId xmlns:p14="http://schemas.microsoft.com/office/powerpoint/2010/main" val="12550433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Annotation of microbial genome</a:t>
            </a:r>
            <a:endParaRPr lang="en-US" dirty="0">
              <a:latin typeface="+mn-lt"/>
            </a:endParaRPr>
          </a:p>
        </p:txBody>
      </p:sp>
      <p:sp>
        <p:nvSpPr>
          <p:cNvPr id="2" name="Date Placeholder 1"/>
          <p:cNvSpPr>
            <a:spLocks noGrp="1"/>
          </p:cNvSpPr>
          <p:nvPr>
            <p:ph type="dt" sz="half" idx="10"/>
          </p:nvPr>
        </p:nvSpPr>
        <p:spPr/>
        <p:txBody>
          <a:bodyPr/>
          <a:lstStyle/>
          <a:p>
            <a:fld id="{F85B85F3-698E-634F-90BF-6C8BE6FCE98B}" type="datetime1">
              <a:rPr lang="en-US" smtClean="0">
                <a:latin typeface="+mn-lt"/>
              </a:rPr>
              <a:t>3/1/15</a:t>
            </a:fld>
            <a:endParaRPr lang="en-US">
              <a:latin typeface="+mn-lt"/>
            </a:endParaRPr>
          </a:p>
        </p:txBody>
      </p:sp>
      <p:sp>
        <p:nvSpPr>
          <p:cNvPr id="3" name="Slide Number Placeholder 2"/>
          <p:cNvSpPr>
            <a:spLocks noGrp="1"/>
          </p:cNvSpPr>
          <p:nvPr>
            <p:ph type="sldNum" sz="quarter" idx="12"/>
          </p:nvPr>
        </p:nvSpPr>
        <p:spPr/>
        <p:txBody>
          <a:bodyPr/>
          <a:lstStyle/>
          <a:p>
            <a:fld id="{D85525D1-94EC-AA45-A259-B3226F473042}" type="slidenum">
              <a:rPr lang="en-US" smtClean="0">
                <a:latin typeface="+mn-lt"/>
              </a:rPr>
              <a:t>4</a:t>
            </a:fld>
            <a:endParaRPr lang="en-US">
              <a:latin typeface="+mn-lt"/>
            </a:endParaRPr>
          </a:p>
        </p:txBody>
      </p:sp>
      <p:pic>
        <p:nvPicPr>
          <p:cNvPr id="5" name="Picture 4" descr="AquifexAeolicus_MicrobeBrowserView.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07" y="1246937"/>
            <a:ext cx="8686800" cy="1769533"/>
          </a:xfrm>
          <a:prstGeom prst="rect">
            <a:avLst/>
          </a:prstGeom>
        </p:spPr>
      </p:pic>
      <p:sp>
        <p:nvSpPr>
          <p:cNvPr id="6" name="TextBox 5"/>
          <p:cNvSpPr txBox="1"/>
          <p:nvPr/>
        </p:nvSpPr>
        <p:spPr>
          <a:xfrm>
            <a:off x="304800" y="5029200"/>
            <a:ext cx="3916457" cy="954107"/>
          </a:xfrm>
          <a:prstGeom prst="rect">
            <a:avLst/>
          </a:prstGeom>
          <a:noFill/>
        </p:spPr>
        <p:txBody>
          <a:bodyPr wrap="none" rtlCol="0">
            <a:spAutoFit/>
          </a:bodyPr>
          <a:lstStyle/>
          <a:p>
            <a:r>
              <a:rPr lang="en-US" sz="1400" dirty="0" smtClean="0">
                <a:latin typeface="+mn-lt"/>
              </a:rPr>
              <a:t>View part of genome of </a:t>
            </a:r>
            <a:r>
              <a:rPr lang="en-US" sz="1400" i="1" dirty="0" err="1" smtClean="0">
                <a:latin typeface="+mn-lt"/>
              </a:rPr>
              <a:t>Aquifex</a:t>
            </a:r>
            <a:r>
              <a:rPr lang="en-US" sz="1400" i="1" dirty="0" smtClean="0">
                <a:latin typeface="+mn-lt"/>
              </a:rPr>
              <a:t> </a:t>
            </a:r>
            <a:r>
              <a:rPr lang="en-US" sz="1400" i="1" dirty="0" err="1" smtClean="0">
                <a:latin typeface="+mn-lt"/>
              </a:rPr>
              <a:t>aeolicus</a:t>
            </a:r>
            <a:endParaRPr lang="en-US" sz="1400" dirty="0" smtClean="0">
              <a:latin typeface="+mn-lt"/>
            </a:endParaRPr>
          </a:p>
          <a:p>
            <a:r>
              <a:rPr lang="en-US" sz="1400" dirty="0" smtClean="0">
                <a:latin typeface="+mn-lt"/>
              </a:rPr>
              <a:t>Microbial Genome Browser, UCSC</a:t>
            </a:r>
          </a:p>
          <a:p>
            <a:r>
              <a:rPr lang="en-US" sz="1400" dirty="0" smtClean="0">
                <a:latin typeface="+mn-lt"/>
              </a:rPr>
              <a:t>Lowe Lab along with UCSC Genome Browser Group </a:t>
            </a:r>
          </a:p>
          <a:p>
            <a:r>
              <a:rPr lang="en-US" sz="1400" dirty="0">
                <a:latin typeface="+mn-lt"/>
              </a:rPr>
              <a:t>http://</a:t>
            </a:r>
            <a:r>
              <a:rPr lang="en-US" sz="1400" dirty="0" err="1">
                <a:latin typeface="+mn-lt"/>
              </a:rPr>
              <a:t>microbes.ucsc.edu</a:t>
            </a:r>
            <a:r>
              <a:rPr lang="en-US" sz="1400" dirty="0" smtClean="0">
                <a:latin typeface="+mn-lt"/>
              </a:rPr>
              <a:t>/</a:t>
            </a:r>
            <a:endParaRPr lang="en-US" sz="1400" dirty="0">
              <a:latin typeface="+mn-lt"/>
            </a:endParaRPr>
          </a:p>
        </p:txBody>
      </p:sp>
      <p:sp>
        <p:nvSpPr>
          <p:cNvPr id="7" name="TextBox 6"/>
          <p:cNvSpPr txBox="1"/>
          <p:nvPr/>
        </p:nvSpPr>
        <p:spPr>
          <a:xfrm>
            <a:off x="1676400" y="3886200"/>
            <a:ext cx="5986910" cy="707886"/>
          </a:xfrm>
          <a:prstGeom prst="rect">
            <a:avLst/>
          </a:prstGeom>
          <a:noFill/>
        </p:spPr>
        <p:txBody>
          <a:bodyPr wrap="none" rtlCol="0">
            <a:spAutoFit/>
          </a:bodyPr>
          <a:lstStyle/>
          <a:p>
            <a:r>
              <a:rPr lang="en-US" sz="2000" dirty="0" smtClean="0">
                <a:latin typeface="+mn-lt"/>
              </a:rPr>
              <a:t>Genes comprise the vast majority of microbial genomes</a:t>
            </a:r>
          </a:p>
          <a:p>
            <a:r>
              <a:rPr lang="en-US" sz="2000" dirty="0" smtClean="0">
                <a:latin typeface="+mn-lt"/>
              </a:rPr>
              <a:t>Annotation is largely a gene-finding exercise. </a:t>
            </a:r>
            <a:endParaRPr lang="en-US" sz="2000" dirty="0">
              <a:latin typeface="+mn-lt"/>
            </a:endParaRPr>
          </a:p>
        </p:txBody>
      </p:sp>
    </p:spTree>
    <p:extLst>
      <p:ext uri="{BB962C8B-B14F-4D97-AF65-F5344CB8AC3E}">
        <p14:creationId xmlns:p14="http://schemas.microsoft.com/office/powerpoint/2010/main" val="38477176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Central dogma of molecular biology</a:t>
            </a:r>
            <a:endParaRPr lang="en-US" dirty="0">
              <a:latin typeface="+mn-lt"/>
            </a:endParaRPr>
          </a:p>
        </p:txBody>
      </p:sp>
      <p:sp>
        <p:nvSpPr>
          <p:cNvPr id="5" name="TextBox 4"/>
          <p:cNvSpPr txBox="1"/>
          <p:nvPr/>
        </p:nvSpPr>
        <p:spPr>
          <a:xfrm>
            <a:off x="1408827" y="2561245"/>
            <a:ext cx="939480" cy="584776"/>
          </a:xfrm>
          <a:prstGeom prst="rect">
            <a:avLst/>
          </a:prstGeom>
          <a:noFill/>
        </p:spPr>
        <p:txBody>
          <a:bodyPr wrap="none" rtlCol="0">
            <a:spAutoFit/>
          </a:bodyPr>
          <a:lstStyle/>
          <a:p>
            <a:r>
              <a:rPr lang="en-US" sz="3200" dirty="0" smtClean="0">
                <a:latin typeface="+mn-lt"/>
              </a:rPr>
              <a:t>DNA</a:t>
            </a:r>
            <a:endParaRPr lang="en-US" sz="3200" dirty="0">
              <a:latin typeface="+mn-lt"/>
            </a:endParaRPr>
          </a:p>
        </p:txBody>
      </p:sp>
      <p:sp>
        <p:nvSpPr>
          <p:cNvPr id="6" name="TextBox 5"/>
          <p:cNvSpPr txBox="1"/>
          <p:nvPr/>
        </p:nvSpPr>
        <p:spPr>
          <a:xfrm>
            <a:off x="3499533" y="2561245"/>
            <a:ext cx="909824" cy="584776"/>
          </a:xfrm>
          <a:prstGeom prst="rect">
            <a:avLst/>
          </a:prstGeom>
          <a:noFill/>
        </p:spPr>
        <p:txBody>
          <a:bodyPr wrap="none" rtlCol="0">
            <a:spAutoFit/>
          </a:bodyPr>
          <a:lstStyle/>
          <a:p>
            <a:r>
              <a:rPr lang="en-US" sz="3200" dirty="0">
                <a:latin typeface="+mn-lt"/>
              </a:rPr>
              <a:t>R</a:t>
            </a:r>
            <a:r>
              <a:rPr lang="en-US" sz="3200" dirty="0" smtClean="0">
                <a:latin typeface="+mn-lt"/>
              </a:rPr>
              <a:t>NA</a:t>
            </a:r>
            <a:endParaRPr lang="en-US" sz="3200" dirty="0">
              <a:latin typeface="+mn-lt"/>
            </a:endParaRPr>
          </a:p>
        </p:txBody>
      </p:sp>
      <p:sp>
        <p:nvSpPr>
          <p:cNvPr id="7" name="TextBox 6"/>
          <p:cNvSpPr txBox="1"/>
          <p:nvPr/>
        </p:nvSpPr>
        <p:spPr>
          <a:xfrm>
            <a:off x="5560583" y="2561245"/>
            <a:ext cx="1407557" cy="584776"/>
          </a:xfrm>
          <a:prstGeom prst="rect">
            <a:avLst/>
          </a:prstGeom>
          <a:noFill/>
        </p:spPr>
        <p:txBody>
          <a:bodyPr wrap="none" rtlCol="0">
            <a:spAutoFit/>
          </a:bodyPr>
          <a:lstStyle/>
          <a:p>
            <a:r>
              <a:rPr lang="en-US" sz="3200" dirty="0" smtClean="0">
                <a:latin typeface="+mn-lt"/>
              </a:rPr>
              <a:t>Protein</a:t>
            </a:r>
            <a:endParaRPr lang="en-US" sz="3200" dirty="0">
              <a:latin typeface="+mn-lt"/>
            </a:endParaRPr>
          </a:p>
        </p:txBody>
      </p:sp>
      <p:cxnSp>
        <p:nvCxnSpPr>
          <p:cNvPr id="9" name="Straight Arrow Connector 8"/>
          <p:cNvCxnSpPr/>
          <p:nvPr/>
        </p:nvCxnSpPr>
        <p:spPr>
          <a:xfrm>
            <a:off x="2550820" y="2860057"/>
            <a:ext cx="7897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632034" y="2860057"/>
            <a:ext cx="7897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fld id="{D85525D1-94EC-AA45-A259-B3226F473042}" type="slidenum">
              <a:rPr lang="en-US" smtClean="0">
                <a:latin typeface="+mn-lt"/>
              </a:rPr>
              <a:t>5</a:t>
            </a:fld>
            <a:endParaRPr lang="en-US">
              <a:latin typeface="+mn-lt"/>
            </a:endParaRPr>
          </a:p>
        </p:txBody>
      </p:sp>
      <p:sp>
        <p:nvSpPr>
          <p:cNvPr id="3" name="TextBox 2"/>
          <p:cNvSpPr txBox="1"/>
          <p:nvPr/>
        </p:nvSpPr>
        <p:spPr>
          <a:xfrm>
            <a:off x="2133600" y="3200400"/>
            <a:ext cx="1575396" cy="400110"/>
          </a:xfrm>
          <a:prstGeom prst="rect">
            <a:avLst/>
          </a:prstGeom>
          <a:noFill/>
        </p:spPr>
        <p:txBody>
          <a:bodyPr wrap="none" rtlCol="0">
            <a:spAutoFit/>
          </a:bodyPr>
          <a:lstStyle/>
          <a:p>
            <a:r>
              <a:rPr lang="en-US" sz="2000" i="1" dirty="0" smtClean="0">
                <a:latin typeface="+mn-lt"/>
              </a:rPr>
              <a:t>transcription</a:t>
            </a:r>
            <a:endParaRPr lang="en-US" sz="2000" i="1" dirty="0">
              <a:latin typeface="+mn-lt"/>
            </a:endParaRPr>
          </a:p>
        </p:txBody>
      </p:sp>
      <p:sp>
        <p:nvSpPr>
          <p:cNvPr id="12" name="TextBox 11"/>
          <p:cNvSpPr txBox="1"/>
          <p:nvPr/>
        </p:nvSpPr>
        <p:spPr>
          <a:xfrm>
            <a:off x="4343400" y="3200400"/>
            <a:ext cx="1380782" cy="400110"/>
          </a:xfrm>
          <a:prstGeom prst="rect">
            <a:avLst/>
          </a:prstGeom>
          <a:noFill/>
        </p:spPr>
        <p:txBody>
          <a:bodyPr wrap="none" rtlCol="0">
            <a:spAutoFit/>
          </a:bodyPr>
          <a:lstStyle/>
          <a:p>
            <a:r>
              <a:rPr lang="en-US" sz="2000" i="1" dirty="0" smtClean="0">
                <a:latin typeface="+mn-lt"/>
              </a:rPr>
              <a:t>translation</a:t>
            </a:r>
            <a:endParaRPr lang="en-US" sz="2000" i="1" dirty="0">
              <a:latin typeface="+mn-lt"/>
            </a:endParaRPr>
          </a:p>
        </p:txBody>
      </p:sp>
      <p:sp>
        <p:nvSpPr>
          <p:cNvPr id="4" name="Date Placeholder 3"/>
          <p:cNvSpPr>
            <a:spLocks noGrp="1"/>
          </p:cNvSpPr>
          <p:nvPr>
            <p:ph type="dt" sz="half" idx="10"/>
          </p:nvPr>
        </p:nvSpPr>
        <p:spPr/>
        <p:txBody>
          <a:bodyPr/>
          <a:lstStyle/>
          <a:p>
            <a:fld id="{D76C12AC-E53C-D14B-8B44-678846296C55}" type="datetime1">
              <a:rPr lang="en-US" smtClean="0"/>
              <a:t>3/1/15</a:t>
            </a:fld>
            <a:endParaRPr lang="en-US"/>
          </a:p>
        </p:txBody>
      </p:sp>
    </p:spTree>
    <p:extLst>
      <p:ext uri="{BB962C8B-B14F-4D97-AF65-F5344CB8AC3E}">
        <p14:creationId xmlns:p14="http://schemas.microsoft.com/office/powerpoint/2010/main" val="22265040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228600"/>
            <a:ext cx="7315200" cy="762000"/>
          </a:xfrm>
          <a:ln/>
        </p:spPr>
        <p:txBody>
          <a:bodyPr>
            <a:normAutofit fontScale="90000"/>
          </a:bodyPr>
          <a:lstStyle/>
          <a:p>
            <a:r>
              <a:rPr lang="en-US" sz="2400" dirty="0"/>
              <a:t>One grammar used in genomics: The Genetic Code maps information in DNA (RNA) to protein</a:t>
            </a:r>
          </a:p>
        </p:txBody>
      </p:sp>
      <p:sp>
        <p:nvSpPr>
          <p:cNvPr id="8195" name="Rectangle 3"/>
          <p:cNvSpPr>
            <a:spLocks noGrp="1" noChangeArrowheads="1"/>
          </p:cNvSpPr>
          <p:nvPr>
            <p:ph idx="1"/>
          </p:nvPr>
        </p:nvSpPr>
        <p:spPr>
          <a:xfrm>
            <a:off x="228600" y="1219200"/>
            <a:ext cx="6629400" cy="5638800"/>
          </a:xfrm>
        </p:spPr>
        <p:txBody>
          <a:bodyPr/>
          <a:lstStyle/>
          <a:p>
            <a:pPr algn="just"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u="sng" dirty="0"/>
              <a:t>					Position in Codon		</a:t>
            </a:r>
          </a:p>
          <a:p>
            <a:pPr algn="just"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endParaRPr lang="en-US" sz="1200" b="1" u="sng" dirty="0"/>
          </a:p>
          <a:p>
            <a:pPr algn="just"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u="sng" dirty="0"/>
              <a:t>1</a:t>
            </a:r>
            <a:r>
              <a:rPr lang="en-US" sz="1200" b="1" u="sng" baseline="30000" dirty="0"/>
              <a:t>st</a:t>
            </a:r>
            <a:r>
              <a:rPr lang="en-US" sz="1200" b="1" dirty="0"/>
              <a:t>	</a:t>
            </a:r>
            <a:r>
              <a:rPr lang="en-US" sz="1200" b="1" u="sng" dirty="0" smtClean="0"/>
              <a:t>                                           </a:t>
            </a:r>
            <a:r>
              <a:rPr lang="en-US" sz="1200" b="1" u="sng" dirty="0"/>
              <a:t>2nd                                                </a:t>
            </a:r>
            <a:r>
              <a:rPr lang="en-US" sz="1200" b="1" u="sng" dirty="0" smtClean="0"/>
              <a:t>	                    </a:t>
            </a:r>
            <a:r>
              <a:rPr lang="en-US" sz="1200" b="1" u="sng" dirty="0"/>
              <a:t>.</a:t>
            </a:r>
            <a:r>
              <a:rPr lang="en-US" sz="1200" b="1" dirty="0"/>
              <a:t>     </a:t>
            </a:r>
            <a:r>
              <a:rPr lang="en-US" sz="1200" b="1" dirty="0" smtClean="0"/>
              <a:t>      </a:t>
            </a:r>
            <a:r>
              <a:rPr lang="en-US" sz="1200" b="1" u="sng" dirty="0" smtClean="0"/>
              <a:t>3rd</a:t>
            </a:r>
            <a:r>
              <a:rPr lang="en-US" sz="1200" b="1" dirty="0"/>
              <a:t>			</a:t>
            </a:r>
          </a:p>
          <a:p>
            <a:pPr algn="just"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a:t>
            </a:r>
            <a:r>
              <a:rPr lang="en-US" sz="1200" b="1" dirty="0" smtClean="0"/>
              <a:t>  </a:t>
            </a:r>
            <a:r>
              <a:rPr lang="en-US" sz="1200" b="1" dirty="0"/>
              <a:t>U 		   </a:t>
            </a:r>
            <a:r>
              <a:rPr lang="en-US" sz="1200" b="1" dirty="0" smtClean="0"/>
              <a:t>      C </a:t>
            </a:r>
            <a:r>
              <a:rPr lang="en-US" sz="1200" b="1" dirty="0"/>
              <a:t>			 </a:t>
            </a:r>
            <a:r>
              <a:rPr lang="en-US" sz="1200" b="1" dirty="0" smtClean="0"/>
              <a:t>  </a:t>
            </a:r>
            <a:r>
              <a:rPr lang="en-US" sz="1200" b="1" dirty="0"/>
              <a:t>A 		  G        		</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U	UUU	</a:t>
            </a:r>
            <a:r>
              <a:rPr lang="en-US" sz="1200" b="1" dirty="0" err="1"/>
              <a:t>Phe</a:t>
            </a:r>
            <a:r>
              <a:rPr lang="en-US" sz="1200" b="1" dirty="0"/>
              <a:t>	 </a:t>
            </a:r>
            <a:r>
              <a:rPr lang="en-US" sz="1200" b="1" dirty="0" smtClean="0"/>
              <a:t>     UCU</a:t>
            </a:r>
            <a:r>
              <a:rPr lang="en-US" sz="1200" b="1" dirty="0"/>
              <a:t>	</a:t>
            </a:r>
            <a:r>
              <a:rPr lang="en-US" sz="1200" b="1" dirty="0" err="1"/>
              <a:t>Ser</a:t>
            </a:r>
            <a:r>
              <a:rPr lang="en-US" sz="1200" b="1" dirty="0"/>
              <a:t>		UAU	Tyr	UGU  </a:t>
            </a:r>
            <a:r>
              <a:rPr lang="en-US" sz="1200" b="1" dirty="0" err="1"/>
              <a:t>Cys</a:t>
            </a:r>
            <a:r>
              <a:rPr lang="en-US" sz="1200" b="1" dirty="0"/>
              <a:t>	        U</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UUC	</a:t>
            </a:r>
            <a:r>
              <a:rPr lang="en-US" sz="1200" b="1" dirty="0" err="1"/>
              <a:t>Phe</a:t>
            </a:r>
            <a:r>
              <a:rPr lang="en-US" sz="1200" b="1" dirty="0"/>
              <a:t>	</a:t>
            </a:r>
            <a:r>
              <a:rPr lang="en-US" sz="1200" b="1" dirty="0" smtClean="0"/>
              <a:t>      </a:t>
            </a:r>
            <a:r>
              <a:rPr lang="en-US" sz="1200" b="1" dirty="0"/>
              <a:t>UCC	</a:t>
            </a:r>
            <a:r>
              <a:rPr lang="en-US" sz="1200" b="1" dirty="0" err="1"/>
              <a:t>Ser</a:t>
            </a:r>
            <a:r>
              <a:rPr lang="en-US" sz="1200" b="1" dirty="0"/>
              <a:t>		UAC	Tyr	UGC  </a:t>
            </a:r>
            <a:r>
              <a:rPr lang="en-US" sz="1200" b="1" dirty="0" err="1"/>
              <a:t>Cys</a:t>
            </a:r>
            <a:r>
              <a:rPr lang="en-US" sz="1200" b="1" dirty="0"/>
              <a:t>	        C</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UUA	</a:t>
            </a:r>
            <a:r>
              <a:rPr lang="en-US" sz="1200" b="1" dirty="0" err="1"/>
              <a:t>Leu</a:t>
            </a:r>
            <a:r>
              <a:rPr lang="en-US" sz="1200" b="1" dirty="0"/>
              <a:t>	 </a:t>
            </a:r>
            <a:r>
              <a:rPr lang="en-US" sz="1200" b="1" dirty="0" smtClean="0"/>
              <a:t>     UCA</a:t>
            </a:r>
            <a:r>
              <a:rPr lang="en-US" sz="1200" b="1" dirty="0"/>
              <a:t>	</a:t>
            </a:r>
            <a:r>
              <a:rPr lang="en-US" sz="1200" b="1" dirty="0" err="1"/>
              <a:t>Ser</a:t>
            </a:r>
            <a:r>
              <a:rPr lang="en-US" sz="1200" b="1" dirty="0"/>
              <a:t>		UAA	Term	UGA  Term	        A</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UUG	</a:t>
            </a:r>
            <a:r>
              <a:rPr lang="en-US" sz="1200" b="1" dirty="0" err="1"/>
              <a:t>Leu</a:t>
            </a:r>
            <a:r>
              <a:rPr lang="en-US" sz="1200" b="1" dirty="0"/>
              <a:t>	</a:t>
            </a:r>
            <a:r>
              <a:rPr lang="en-US" sz="1200" b="1" dirty="0" smtClean="0"/>
              <a:t>      UCG</a:t>
            </a:r>
            <a:r>
              <a:rPr lang="en-US" sz="1200" b="1" dirty="0"/>
              <a:t>	</a:t>
            </a:r>
            <a:r>
              <a:rPr lang="en-US" sz="1200" b="1" dirty="0" err="1"/>
              <a:t>Ser</a:t>
            </a:r>
            <a:r>
              <a:rPr lang="en-US" sz="1200" b="1" dirty="0"/>
              <a:t>		UAG	Term	UGG  </a:t>
            </a:r>
            <a:r>
              <a:rPr lang="en-US" sz="1200" b="1" dirty="0" err="1"/>
              <a:t>Trp</a:t>
            </a:r>
            <a:r>
              <a:rPr lang="en-US" sz="1200" b="1" dirty="0"/>
              <a:t>	        G										</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C	CUU	</a:t>
            </a:r>
            <a:r>
              <a:rPr lang="en-US" sz="1200" b="1" dirty="0" err="1"/>
              <a:t>Leu</a:t>
            </a:r>
            <a:r>
              <a:rPr lang="en-US" sz="1200" b="1" dirty="0"/>
              <a:t>	</a:t>
            </a:r>
            <a:r>
              <a:rPr lang="en-US" sz="1200" b="1" dirty="0" smtClean="0"/>
              <a:t>      CCU</a:t>
            </a:r>
            <a:r>
              <a:rPr lang="en-US" sz="1200" b="1" dirty="0"/>
              <a:t>	Pro		CAU	His	CGU  </a:t>
            </a:r>
            <a:r>
              <a:rPr lang="en-US" sz="1200" b="1" dirty="0" err="1"/>
              <a:t>Arg</a:t>
            </a:r>
            <a:r>
              <a:rPr lang="en-US" sz="1200" b="1" dirty="0"/>
              <a:t>	        U</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CUC	</a:t>
            </a:r>
            <a:r>
              <a:rPr lang="en-US" sz="1200" b="1" dirty="0" err="1"/>
              <a:t>Leu</a:t>
            </a:r>
            <a:r>
              <a:rPr lang="en-US" sz="1200" b="1" dirty="0"/>
              <a:t>	</a:t>
            </a:r>
            <a:r>
              <a:rPr lang="en-US" sz="1200" b="1" dirty="0" smtClean="0"/>
              <a:t>      CCC</a:t>
            </a:r>
            <a:r>
              <a:rPr lang="en-US" sz="1200" b="1" dirty="0"/>
              <a:t>	Pro		CAC	His	CGC  </a:t>
            </a:r>
            <a:r>
              <a:rPr lang="en-US" sz="1200" b="1" dirty="0" err="1"/>
              <a:t>Arg</a:t>
            </a:r>
            <a:r>
              <a:rPr lang="en-US" sz="1200" b="1" dirty="0"/>
              <a:t>	        C</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CUA	</a:t>
            </a:r>
            <a:r>
              <a:rPr lang="en-US" sz="1200" b="1" dirty="0" err="1"/>
              <a:t>Leu</a:t>
            </a:r>
            <a:r>
              <a:rPr lang="en-US" sz="1200" b="1" dirty="0"/>
              <a:t>	</a:t>
            </a:r>
            <a:r>
              <a:rPr lang="en-US" sz="1200" b="1" dirty="0" smtClean="0"/>
              <a:t>      CCA</a:t>
            </a:r>
            <a:r>
              <a:rPr lang="en-US" sz="1200" b="1" dirty="0"/>
              <a:t>	Pro		CAA	</a:t>
            </a:r>
            <a:r>
              <a:rPr lang="en-US" sz="1200" b="1" dirty="0" err="1"/>
              <a:t>Gln</a:t>
            </a:r>
            <a:r>
              <a:rPr lang="en-US" sz="1200" b="1" dirty="0"/>
              <a:t>	CGA  </a:t>
            </a:r>
            <a:r>
              <a:rPr lang="en-US" sz="1200" b="1" dirty="0" err="1"/>
              <a:t>Arg</a:t>
            </a:r>
            <a:r>
              <a:rPr lang="en-US" sz="1200" b="1" dirty="0"/>
              <a:t>	        A</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CUG	</a:t>
            </a:r>
            <a:r>
              <a:rPr lang="en-US" sz="1200" b="1" dirty="0" err="1"/>
              <a:t>Leu</a:t>
            </a:r>
            <a:r>
              <a:rPr lang="en-US" sz="1200" b="1" dirty="0"/>
              <a:t>	</a:t>
            </a:r>
            <a:r>
              <a:rPr lang="en-US" sz="1200" b="1" dirty="0" smtClean="0"/>
              <a:t>      CCG</a:t>
            </a:r>
            <a:r>
              <a:rPr lang="en-US" sz="1200" b="1" dirty="0"/>
              <a:t>	Pro		CAG	</a:t>
            </a:r>
            <a:r>
              <a:rPr lang="en-US" sz="1200" b="1" dirty="0" err="1"/>
              <a:t>Gln</a:t>
            </a:r>
            <a:r>
              <a:rPr lang="en-US" sz="1200" b="1" dirty="0"/>
              <a:t>	CGG  </a:t>
            </a:r>
            <a:r>
              <a:rPr lang="en-US" sz="1200" b="1" dirty="0" err="1"/>
              <a:t>Arg</a:t>
            </a:r>
            <a:r>
              <a:rPr lang="en-US" sz="1200" b="1" dirty="0"/>
              <a:t>	        G</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endParaRPr lang="en-US" sz="1200" b="1" dirty="0"/>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A	AUU	Ile	</a:t>
            </a:r>
            <a:r>
              <a:rPr lang="en-US" sz="1200" b="1" dirty="0" smtClean="0"/>
              <a:t>      ACU</a:t>
            </a:r>
            <a:r>
              <a:rPr lang="en-US" sz="1200" b="1" dirty="0"/>
              <a:t>	</a:t>
            </a:r>
            <a:r>
              <a:rPr lang="en-US" sz="1200" b="1" dirty="0" err="1"/>
              <a:t>Thr</a:t>
            </a:r>
            <a:r>
              <a:rPr lang="en-US" sz="1200" b="1" dirty="0"/>
              <a:t>		AAU	</a:t>
            </a:r>
            <a:r>
              <a:rPr lang="en-US" sz="1200" b="1" dirty="0" err="1"/>
              <a:t>Asn</a:t>
            </a:r>
            <a:r>
              <a:rPr lang="en-US" sz="1200" b="1" dirty="0"/>
              <a:t>	AGU  </a:t>
            </a:r>
            <a:r>
              <a:rPr lang="en-US" sz="1200" b="1" dirty="0" err="1"/>
              <a:t>Ser</a:t>
            </a:r>
            <a:r>
              <a:rPr lang="en-US" sz="1200" b="1" dirty="0"/>
              <a:t>	        U</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AUC	Ile	</a:t>
            </a:r>
            <a:r>
              <a:rPr lang="en-US" sz="1200" b="1" dirty="0" smtClean="0"/>
              <a:t>      ACC</a:t>
            </a:r>
            <a:r>
              <a:rPr lang="en-US" sz="1200" b="1" dirty="0"/>
              <a:t>	</a:t>
            </a:r>
            <a:r>
              <a:rPr lang="en-US" sz="1200" b="1" dirty="0" err="1"/>
              <a:t>Thr</a:t>
            </a:r>
            <a:r>
              <a:rPr lang="en-US" sz="1200" b="1" dirty="0"/>
              <a:t>		AAC	</a:t>
            </a:r>
            <a:r>
              <a:rPr lang="en-US" sz="1200" b="1" dirty="0" err="1"/>
              <a:t>Asn</a:t>
            </a:r>
            <a:r>
              <a:rPr lang="en-US" sz="1200" b="1" dirty="0"/>
              <a:t> 	AGC  </a:t>
            </a:r>
            <a:r>
              <a:rPr lang="en-US" sz="1200" b="1" dirty="0" err="1"/>
              <a:t>Ser</a:t>
            </a:r>
            <a:r>
              <a:rPr lang="en-US" sz="1200" b="1" dirty="0"/>
              <a:t>	        C</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AUA	Ile	</a:t>
            </a:r>
            <a:r>
              <a:rPr lang="en-US" sz="1200" b="1" dirty="0" smtClean="0"/>
              <a:t>      ACA</a:t>
            </a:r>
            <a:r>
              <a:rPr lang="en-US" sz="1200" b="1" dirty="0"/>
              <a:t>	</a:t>
            </a:r>
            <a:r>
              <a:rPr lang="en-US" sz="1200" b="1" dirty="0" err="1"/>
              <a:t>Thr</a:t>
            </a:r>
            <a:r>
              <a:rPr lang="en-US" sz="1200" b="1" dirty="0"/>
              <a:t>		AAA	Lys	AGA  </a:t>
            </a:r>
            <a:r>
              <a:rPr lang="en-US" sz="1200" b="1" dirty="0" err="1"/>
              <a:t>Arg</a:t>
            </a:r>
            <a:r>
              <a:rPr lang="en-US" sz="1200" b="1" dirty="0"/>
              <a:t>	      </a:t>
            </a:r>
            <a:r>
              <a:rPr lang="en-US" sz="1200" b="1" dirty="0" smtClean="0"/>
              <a:t>  </a:t>
            </a:r>
            <a:r>
              <a:rPr lang="en-US" sz="1200" b="1" dirty="0"/>
              <a:t>A</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AUG*	Met	</a:t>
            </a:r>
            <a:r>
              <a:rPr lang="en-US" sz="1200" b="1" dirty="0" smtClean="0"/>
              <a:t>      ACG</a:t>
            </a:r>
            <a:r>
              <a:rPr lang="en-US" sz="1200" b="1" dirty="0"/>
              <a:t>	</a:t>
            </a:r>
            <a:r>
              <a:rPr lang="en-US" sz="1200" b="1" dirty="0" err="1"/>
              <a:t>Thr</a:t>
            </a:r>
            <a:r>
              <a:rPr lang="en-US" sz="1200" b="1" dirty="0"/>
              <a:t>		AAG	Lys	AGG  </a:t>
            </a:r>
            <a:r>
              <a:rPr lang="en-US" sz="1200" b="1" dirty="0" err="1"/>
              <a:t>Arg</a:t>
            </a:r>
            <a:r>
              <a:rPr lang="en-US" sz="1200" b="1" dirty="0"/>
              <a:t>	        G</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G	GUU	Val	</a:t>
            </a:r>
            <a:r>
              <a:rPr lang="en-US" sz="1200" b="1" dirty="0" smtClean="0"/>
              <a:t>      GCU</a:t>
            </a:r>
            <a:r>
              <a:rPr lang="en-US" sz="1200" b="1" dirty="0"/>
              <a:t>	</a:t>
            </a:r>
            <a:r>
              <a:rPr lang="en-US" sz="1200" b="1" dirty="0" err="1"/>
              <a:t>Ala</a:t>
            </a:r>
            <a:r>
              <a:rPr lang="en-US" sz="1200" b="1" dirty="0"/>
              <a:t>		GAU	Asp	GGU  </a:t>
            </a:r>
            <a:r>
              <a:rPr lang="en-US" sz="1200" b="1" dirty="0" err="1"/>
              <a:t>Gly</a:t>
            </a:r>
            <a:r>
              <a:rPr lang="en-US" sz="1200" b="1" dirty="0"/>
              <a:t>	      </a:t>
            </a:r>
            <a:r>
              <a:rPr lang="en-US" sz="1200" b="1" dirty="0" smtClean="0"/>
              <a:t>  </a:t>
            </a:r>
            <a:r>
              <a:rPr lang="en-US" sz="1200" b="1" dirty="0"/>
              <a:t>U</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GUC	Val	</a:t>
            </a:r>
            <a:r>
              <a:rPr lang="en-US" sz="1200" b="1" dirty="0" smtClean="0"/>
              <a:t>      GCC</a:t>
            </a:r>
            <a:r>
              <a:rPr lang="en-US" sz="1200" b="1" dirty="0"/>
              <a:t>	</a:t>
            </a:r>
            <a:r>
              <a:rPr lang="en-US" sz="1200" b="1" dirty="0" err="1"/>
              <a:t>Ala</a:t>
            </a:r>
            <a:r>
              <a:rPr lang="en-US" sz="1200" b="1" dirty="0"/>
              <a:t>		GAC	Asp	GGC  </a:t>
            </a:r>
            <a:r>
              <a:rPr lang="en-US" sz="1200" b="1" dirty="0" err="1"/>
              <a:t>Gly</a:t>
            </a:r>
            <a:r>
              <a:rPr lang="en-US" sz="1200" b="1" dirty="0"/>
              <a:t>	      </a:t>
            </a:r>
            <a:r>
              <a:rPr lang="en-US" sz="1200" b="1" dirty="0" smtClean="0"/>
              <a:t>  </a:t>
            </a:r>
            <a:r>
              <a:rPr lang="en-US" sz="1200" b="1" dirty="0"/>
              <a:t>C</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GUA	Val	</a:t>
            </a:r>
            <a:r>
              <a:rPr lang="en-US" sz="1200" b="1" dirty="0" smtClean="0"/>
              <a:t>      GCA</a:t>
            </a:r>
            <a:r>
              <a:rPr lang="en-US" sz="1200" b="1" dirty="0"/>
              <a:t>	</a:t>
            </a:r>
            <a:r>
              <a:rPr lang="en-US" sz="1200" b="1" dirty="0" err="1"/>
              <a:t>Ala</a:t>
            </a:r>
            <a:r>
              <a:rPr lang="en-US" sz="1200" b="1" dirty="0"/>
              <a:t>		GAA	</a:t>
            </a:r>
            <a:r>
              <a:rPr lang="en-US" sz="1200" b="1" dirty="0" err="1"/>
              <a:t>Glu</a:t>
            </a:r>
            <a:r>
              <a:rPr lang="en-US" sz="1200" b="1" dirty="0"/>
              <a:t>	GGA  </a:t>
            </a:r>
            <a:r>
              <a:rPr lang="en-US" sz="1200" b="1" dirty="0" err="1"/>
              <a:t>Gly</a:t>
            </a:r>
            <a:r>
              <a:rPr lang="en-US" sz="1200" b="1" dirty="0"/>
              <a:t>	       </a:t>
            </a:r>
            <a:r>
              <a:rPr lang="en-US" sz="1200" b="1" dirty="0" smtClean="0"/>
              <a:t> A</a:t>
            </a:r>
            <a:endParaRPr lang="en-US" sz="1200" b="1" dirty="0"/>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GUG*	Val	</a:t>
            </a:r>
            <a:r>
              <a:rPr lang="en-US" sz="1200" b="1" dirty="0" smtClean="0"/>
              <a:t>      GCG</a:t>
            </a:r>
            <a:r>
              <a:rPr lang="en-US" sz="1200" b="1" dirty="0"/>
              <a:t>	</a:t>
            </a:r>
            <a:r>
              <a:rPr lang="en-US" sz="1200" b="1" dirty="0" err="1"/>
              <a:t>Ala</a:t>
            </a:r>
            <a:r>
              <a:rPr lang="en-US" sz="1200" b="1" dirty="0"/>
              <a:t>		GAG	</a:t>
            </a:r>
            <a:r>
              <a:rPr lang="en-US" sz="1200" b="1" dirty="0" err="1"/>
              <a:t>Glu</a:t>
            </a:r>
            <a:r>
              <a:rPr lang="en-US" sz="1200" b="1" dirty="0"/>
              <a:t>	GGG  </a:t>
            </a:r>
            <a:r>
              <a:rPr lang="en-US" sz="1200" b="1" dirty="0" err="1"/>
              <a:t>Gly</a:t>
            </a:r>
            <a:r>
              <a:rPr lang="en-US" sz="1200" b="1" dirty="0"/>
              <a:t>	       </a:t>
            </a:r>
            <a:r>
              <a:rPr lang="en-US" sz="1200" b="1" dirty="0" smtClean="0"/>
              <a:t> G</a:t>
            </a:r>
            <a:endParaRPr lang="en-US" sz="1200" b="1" dirty="0"/>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endParaRPr lang="en-US" sz="1200" b="1" dirty="0"/>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r>
              <a:rPr lang="en-US" sz="1200" b="1" dirty="0"/>
              <a:t>* Sometimes used as initiator codons.</a:t>
            </a:r>
          </a:p>
          <a:p>
            <a:pPr defTabSz="1428750">
              <a:lnSpc>
                <a:spcPct val="90000"/>
              </a:lnSpc>
              <a:buFontTx/>
              <a:buNone/>
              <a:tabLst>
                <a:tab pos="854075" algn="l"/>
                <a:tab pos="1368425" algn="l"/>
                <a:tab pos="2112963" algn="l"/>
                <a:tab pos="2686050" algn="l"/>
                <a:tab pos="3028950" algn="l"/>
                <a:tab pos="3602038" algn="l"/>
                <a:tab pos="4286250" algn="l"/>
                <a:tab pos="5202238" algn="l"/>
                <a:tab pos="5886450" algn="l"/>
                <a:tab pos="6911975" algn="l"/>
              </a:tabLst>
            </a:pPr>
            <a:endParaRPr lang="en-US" sz="1200" b="1" dirty="0"/>
          </a:p>
        </p:txBody>
      </p:sp>
      <p:sp>
        <p:nvSpPr>
          <p:cNvPr id="8196" name="Text Box 4"/>
          <p:cNvSpPr txBox="1">
            <a:spLocks noChangeArrowheads="1"/>
          </p:cNvSpPr>
          <p:nvPr/>
        </p:nvSpPr>
        <p:spPr bwMode="auto">
          <a:xfrm>
            <a:off x="6553200" y="2073275"/>
            <a:ext cx="23622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600" dirty="0">
                <a:latin typeface="Helvetica Neue" charset="0"/>
              </a:rPr>
              <a:t>25 </a:t>
            </a:r>
            <a:r>
              <a:rPr lang="en-US" sz="1600" dirty="0" smtClean="0">
                <a:latin typeface="Helvetica Neue" charset="0"/>
              </a:rPr>
              <a:t>words </a:t>
            </a:r>
            <a:r>
              <a:rPr lang="en-US" sz="1600" dirty="0">
                <a:latin typeface="Helvetica Neue" charset="0"/>
              </a:rPr>
              <a:t>are needed to code for the 20 amino acids and the start and stop sites</a:t>
            </a:r>
          </a:p>
          <a:p>
            <a:endParaRPr lang="en-US" sz="1600" dirty="0">
              <a:latin typeface="Helvetica Neue" charset="0"/>
            </a:endParaRPr>
          </a:p>
          <a:p>
            <a:r>
              <a:rPr lang="en-US" sz="1600" dirty="0">
                <a:latin typeface="Helvetica Neue" charset="0"/>
              </a:rPr>
              <a:t>The Triplet Code allows for  64 codons to be coded</a:t>
            </a:r>
          </a:p>
          <a:p>
            <a:r>
              <a:rPr lang="en-US" sz="1600" dirty="0">
                <a:latin typeface="Helvetica Neue" charset="0"/>
              </a:rPr>
              <a:t>=&gt; Degeneracy of the genetic code</a:t>
            </a:r>
          </a:p>
        </p:txBody>
      </p:sp>
      <p:sp>
        <p:nvSpPr>
          <p:cNvPr id="2" name="Date Placeholder 1"/>
          <p:cNvSpPr>
            <a:spLocks noGrp="1"/>
          </p:cNvSpPr>
          <p:nvPr>
            <p:ph type="dt" sz="half" idx="10"/>
          </p:nvPr>
        </p:nvSpPr>
        <p:spPr/>
        <p:txBody>
          <a:bodyPr/>
          <a:lstStyle/>
          <a:p>
            <a:fld id="{A9D01912-BDC3-6F46-9E67-2CD6663815B6}"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6</a:t>
            </a:fld>
            <a:endParaRPr lang="en-US"/>
          </a:p>
        </p:txBody>
      </p:sp>
    </p:spTree>
    <p:extLst>
      <p:ext uri="{BB962C8B-B14F-4D97-AF65-F5344CB8AC3E}">
        <p14:creationId xmlns:p14="http://schemas.microsoft.com/office/powerpoint/2010/main" val="6623319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6" name="Rectangle 22"/>
          <p:cNvSpPr>
            <a:spLocks noGrp="1" noChangeArrowheads="1"/>
          </p:cNvSpPr>
          <p:nvPr>
            <p:ph type="title"/>
          </p:nvPr>
        </p:nvSpPr>
        <p:spPr>
          <a:xfrm>
            <a:off x="457200" y="357187"/>
            <a:ext cx="8229600" cy="709613"/>
          </a:xfrm>
          <a:ln/>
        </p:spPr>
        <p:txBody>
          <a:bodyPr>
            <a:normAutofit/>
          </a:bodyPr>
          <a:lstStyle/>
          <a:p>
            <a:r>
              <a:rPr lang="en-US" dirty="0"/>
              <a:t>Gene structure in bacteria </a:t>
            </a:r>
          </a:p>
        </p:txBody>
      </p:sp>
      <p:sp>
        <p:nvSpPr>
          <p:cNvPr id="2" name="Date Placeholder 1"/>
          <p:cNvSpPr>
            <a:spLocks noGrp="1"/>
          </p:cNvSpPr>
          <p:nvPr>
            <p:ph type="dt" sz="half" idx="10"/>
          </p:nvPr>
        </p:nvSpPr>
        <p:spPr/>
        <p:txBody>
          <a:bodyPr/>
          <a:lstStyle/>
          <a:p>
            <a:fld id="{DFD996CF-18F4-DF47-8336-9F837AC1726E}"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7</a:t>
            </a:fld>
            <a:endParaRPr lang="en-US"/>
          </a:p>
        </p:txBody>
      </p:sp>
      <p:pic>
        <p:nvPicPr>
          <p:cNvPr id="4" name="Picture 3" descr="OpenReadingFrameDiagr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89234"/>
            <a:ext cx="8229600" cy="1739766"/>
          </a:xfrm>
          <a:prstGeom prst="rect">
            <a:avLst/>
          </a:prstGeom>
        </p:spPr>
      </p:pic>
    </p:spTree>
    <p:extLst>
      <p:ext uri="{BB962C8B-B14F-4D97-AF65-F5344CB8AC3E}">
        <p14:creationId xmlns:p14="http://schemas.microsoft.com/office/powerpoint/2010/main" val="36797293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304800"/>
            <a:ext cx="8001000" cy="609600"/>
          </a:xfrm>
          <a:ln/>
        </p:spPr>
        <p:txBody>
          <a:bodyPr>
            <a:normAutofit fontScale="90000"/>
          </a:bodyPr>
          <a:lstStyle/>
          <a:p>
            <a:r>
              <a:rPr lang="en-US" dirty="0" smtClean="0"/>
              <a:t>Challenge of overlapping open reading frames </a:t>
            </a:r>
            <a:endParaRPr lang="en-US" dirty="0"/>
          </a:p>
        </p:txBody>
      </p:sp>
      <p:pic>
        <p:nvPicPr>
          <p:cNvPr id="119811" name="Picture 3" descr="Screen shot 2010-09-09 at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069975"/>
            <a:ext cx="7693025" cy="5788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38600" y="5181600"/>
            <a:ext cx="1143000" cy="3048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38200" y="5257800"/>
            <a:ext cx="1676400" cy="457200"/>
          </a:xfrm>
          <a:prstGeom prst="rect">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38200" y="4800600"/>
            <a:ext cx="1676400" cy="381000"/>
          </a:xfrm>
          <a:prstGeom prst="rect">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57200" y="5715000"/>
            <a:ext cx="2354130" cy="646331"/>
          </a:xfrm>
          <a:prstGeom prst="rect">
            <a:avLst/>
          </a:prstGeom>
          <a:noFill/>
        </p:spPr>
        <p:txBody>
          <a:bodyPr wrap="none" rtlCol="0">
            <a:spAutoFit/>
          </a:bodyPr>
          <a:lstStyle/>
          <a:p>
            <a:r>
              <a:rPr lang="en-US" sz="1800" dirty="0" smtClean="0">
                <a:latin typeface="+mn-lt"/>
              </a:rPr>
              <a:t>2 ORFs for each gene:</a:t>
            </a:r>
          </a:p>
          <a:p>
            <a:r>
              <a:rPr lang="en-US" sz="1800" dirty="0" smtClean="0">
                <a:latin typeface="+mn-lt"/>
              </a:rPr>
              <a:t>Which is the right one?</a:t>
            </a:r>
            <a:endParaRPr lang="en-US" sz="1800" dirty="0">
              <a:latin typeface="+mn-lt"/>
            </a:endParaRPr>
          </a:p>
        </p:txBody>
      </p:sp>
      <p:sp>
        <p:nvSpPr>
          <p:cNvPr id="7" name="Date Placeholder 6"/>
          <p:cNvSpPr>
            <a:spLocks noGrp="1"/>
          </p:cNvSpPr>
          <p:nvPr>
            <p:ph type="dt" sz="half" idx="10"/>
          </p:nvPr>
        </p:nvSpPr>
        <p:spPr/>
        <p:txBody>
          <a:bodyPr/>
          <a:lstStyle/>
          <a:p>
            <a:fld id="{F46E3869-EE1B-6245-B717-7710968F1B3D}" type="datetime1">
              <a:rPr lang="en-US" smtClean="0"/>
              <a:t>3/1/15</a:t>
            </a:fld>
            <a:endParaRPr lang="en-US"/>
          </a:p>
        </p:txBody>
      </p:sp>
      <p:sp>
        <p:nvSpPr>
          <p:cNvPr id="8" name="Slide Number Placeholder 7"/>
          <p:cNvSpPr>
            <a:spLocks noGrp="1"/>
          </p:cNvSpPr>
          <p:nvPr>
            <p:ph type="sldNum" sz="quarter" idx="12"/>
          </p:nvPr>
        </p:nvSpPr>
        <p:spPr/>
        <p:txBody>
          <a:bodyPr/>
          <a:lstStyle/>
          <a:p>
            <a:fld id="{D85525D1-94EC-AA45-A259-B3226F473042}" type="slidenum">
              <a:rPr lang="en-US" smtClean="0"/>
              <a:t>8</a:t>
            </a:fld>
            <a:endParaRPr lang="en-US"/>
          </a:p>
        </p:txBody>
      </p:sp>
      <p:sp>
        <p:nvSpPr>
          <p:cNvPr id="9" name="TextBox 8"/>
          <p:cNvSpPr txBox="1"/>
          <p:nvPr/>
        </p:nvSpPr>
        <p:spPr>
          <a:xfrm>
            <a:off x="6477000" y="6019800"/>
            <a:ext cx="633507" cy="369332"/>
          </a:xfrm>
          <a:prstGeom prst="rect">
            <a:avLst/>
          </a:prstGeom>
          <a:noFill/>
        </p:spPr>
        <p:txBody>
          <a:bodyPr wrap="none" rtlCol="0">
            <a:spAutoFit/>
          </a:bodyPr>
          <a:lstStyle/>
          <a:p>
            <a:r>
              <a:rPr lang="en-US" sz="1800" dirty="0">
                <a:latin typeface="+mn-lt"/>
              </a:rPr>
              <a:t>CMR</a:t>
            </a:r>
          </a:p>
        </p:txBody>
      </p:sp>
    </p:spTree>
    <p:extLst>
      <p:ext uri="{BB962C8B-B14F-4D97-AF65-F5344CB8AC3E}">
        <p14:creationId xmlns:p14="http://schemas.microsoft.com/office/powerpoint/2010/main" val="16962939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ln/>
        </p:spPr>
        <p:txBody>
          <a:bodyPr/>
          <a:lstStyle/>
          <a:p>
            <a:r>
              <a:rPr lang="en-US"/>
              <a:t>Finding genes in bacteria</a:t>
            </a:r>
          </a:p>
        </p:txBody>
      </p:sp>
      <p:sp>
        <p:nvSpPr>
          <p:cNvPr id="225283" name="Rectangle 3"/>
          <p:cNvSpPr>
            <a:spLocks noGrp="1" noChangeArrowheads="1"/>
          </p:cNvSpPr>
          <p:nvPr>
            <p:ph type="body" idx="1"/>
          </p:nvPr>
        </p:nvSpPr>
        <p:spPr>
          <a:xfrm>
            <a:off x="457200" y="1214966"/>
            <a:ext cx="8229600" cy="5185834"/>
          </a:xfrm>
        </p:spPr>
        <p:txBody>
          <a:bodyPr/>
          <a:lstStyle/>
          <a:p>
            <a:pPr>
              <a:lnSpc>
                <a:spcPct val="90000"/>
              </a:lnSpc>
            </a:pPr>
            <a:r>
              <a:rPr lang="en-US" sz="2400" dirty="0"/>
              <a:t>In bacterial genomes, most sequences code for protein</a:t>
            </a:r>
          </a:p>
          <a:p>
            <a:pPr>
              <a:lnSpc>
                <a:spcPct val="90000"/>
              </a:lnSpc>
            </a:pPr>
            <a:r>
              <a:rPr lang="en-US" sz="2400" dirty="0"/>
              <a:t>Finding open reading frames (ORFs) has substantial power for identifying candidate genes</a:t>
            </a:r>
          </a:p>
          <a:p>
            <a:pPr lvl="1">
              <a:lnSpc>
                <a:spcPct val="90000"/>
              </a:lnSpc>
            </a:pPr>
            <a:r>
              <a:rPr lang="en-US" sz="2000" dirty="0" smtClean="0"/>
              <a:t>Which </a:t>
            </a:r>
            <a:r>
              <a:rPr lang="en-US" sz="2000" dirty="0"/>
              <a:t>of multiple ORFs actually codes for a </a:t>
            </a:r>
            <a:r>
              <a:rPr lang="en-US" sz="2000" dirty="0" smtClean="0"/>
              <a:t>protein?</a:t>
            </a:r>
            <a:endParaRPr lang="en-US" sz="2000" dirty="0"/>
          </a:p>
          <a:p>
            <a:pPr lvl="1">
              <a:lnSpc>
                <a:spcPct val="90000"/>
              </a:lnSpc>
            </a:pPr>
            <a:r>
              <a:rPr lang="en-US" sz="2000" dirty="0" smtClean="0"/>
              <a:t>What are the </a:t>
            </a:r>
            <a:r>
              <a:rPr lang="en-US" sz="2000" dirty="0"/>
              <a:t>exact start points for coding </a:t>
            </a:r>
            <a:r>
              <a:rPr lang="en-US" sz="2000" dirty="0" smtClean="0"/>
              <a:t>regions?</a:t>
            </a:r>
            <a:endParaRPr lang="en-US" sz="2000" dirty="0"/>
          </a:p>
          <a:p>
            <a:pPr lvl="1">
              <a:lnSpc>
                <a:spcPct val="90000"/>
              </a:lnSpc>
            </a:pPr>
            <a:r>
              <a:rPr lang="en-US" sz="2000" dirty="0"/>
              <a:t>If there is a close homolog to a protein in another species, then a fast homology search (blast, </a:t>
            </a:r>
            <a:r>
              <a:rPr lang="en-US" sz="2000" dirty="0" err="1"/>
              <a:t>FastA</a:t>
            </a:r>
            <a:r>
              <a:rPr lang="en-US" sz="2000" dirty="0"/>
              <a:t>) will work for deciding among multiple ORFs</a:t>
            </a:r>
          </a:p>
          <a:p>
            <a:pPr>
              <a:lnSpc>
                <a:spcPct val="90000"/>
              </a:lnSpc>
            </a:pPr>
            <a:r>
              <a:rPr lang="en-US" sz="2400" dirty="0"/>
              <a:t>What about genes that have no close match in the databases?</a:t>
            </a:r>
          </a:p>
          <a:p>
            <a:pPr lvl="1">
              <a:lnSpc>
                <a:spcPct val="90000"/>
              </a:lnSpc>
            </a:pPr>
            <a:r>
              <a:rPr lang="en-US" sz="2000" dirty="0"/>
              <a:t>Must rely on </a:t>
            </a:r>
            <a:r>
              <a:rPr lang="en-US" sz="2000" b="1" dirty="0">
                <a:solidFill>
                  <a:srgbClr val="FF0000"/>
                </a:solidFill>
              </a:rPr>
              <a:t>properties of coding sequences</a:t>
            </a:r>
            <a:r>
              <a:rPr lang="en-US" sz="2000" dirty="0"/>
              <a:t> that differ from noncoding sequence</a:t>
            </a:r>
          </a:p>
          <a:p>
            <a:pPr>
              <a:lnSpc>
                <a:spcPct val="90000"/>
              </a:lnSpc>
            </a:pPr>
            <a:r>
              <a:rPr lang="en-US" sz="2400" b="1" dirty="0">
                <a:solidFill>
                  <a:srgbClr val="0000FF"/>
                </a:solidFill>
              </a:rPr>
              <a:t>First task:</a:t>
            </a:r>
            <a:r>
              <a:rPr lang="en-US" sz="2400" dirty="0"/>
              <a:t> How likely is it that a particular ORF actually codes for protein?</a:t>
            </a:r>
          </a:p>
        </p:txBody>
      </p:sp>
      <p:sp>
        <p:nvSpPr>
          <p:cNvPr id="2" name="Date Placeholder 1"/>
          <p:cNvSpPr>
            <a:spLocks noGrp="1"/>
          </p:cNvSpPr>
          <p:nvPr>
            <p:ph type="dt" sz="half" idx="10"/>
          </p:nvPr>
        </p:nvSpPr>
        <p:spPr/>
        <p:txBody>
          <a:bodyPr/>
          <a:lstStyle/>
          <a:p>
            <a:fld id="{12E0EE38-364C-374D-BF39-00B02CF96780}" type="datetime1">
              <a:rPr lang="en-US" smtClean="0"/>
              <a:t>3/1/15</a:t>
            </a:fld>
            <a:endParaRPr lang="en-US"/>
          </a:p>
        </p:txBody>
      </p:sp>
      <p:sp>
        <p:nvSpPr>
          <p:cNvPr id="3" name="Slide Number Placeholder 2"/>
          <p:cNvSpPr>
            <a:spLocks noGrp="1"/>
          </p:cNvSpPr>
          <p:nvPr>
            <p:ph type="sldNum" sz="quarter" idx="12"/>
          </p:nvPr>
        </p:nvSpPr>
        <p:spPr/>
        <p:txBody>
          <a:bodyPr/>
          <a:lstStyle/>
          <a:p>
            <a:fld id="{D85525D1-94EC-AA45-A259-B3226F473042}" type="slidenum">
              <a:rPr lang="en-US" smtClean="0"/>
              <a:t>9</a:t>
            </a:fld>
            <a:endParaRPr lang="en-US"/>
          </a:p>
        </p:txBody>
      </p:sp>
    </p:spTree>
    <p:extLst>
      <p:ext uri="{BB962C8B-B14F-4D97-AF65-F5344CB8AC3E}">
        <p14:creationId xmlns:p14="http://schemas.microsoft.com/office/powerpoint/2010/main" val="28897184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ossTheme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ossThemeBlu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RossThemeBlue.thmx</Template>
  <TotalTime>2444</TotalTime>
  <Words>2639</Words>
  <Application>Microsoft Macintosh PowerPoint</Application>
  <PresentationFormat>On-screen Show (4:3)</PresentationFormat>
  <Paragraphs>436</Paragraphs>
  <Slides>32</Slides>
  <Notes>27</Notes>
  <HiddenSlides>0</HiddenSlides>
  <MMClips>0</MMClips>
  <ScaleCrop>false</ScaleCrop>
  <HeadingPairs>
    <vt:vector size="6" baseType="variant">
      <vt:variant>
        <vt:lpstr>Theme</vt:lpstr>
      </vt:variant>
      <vt:variant>
        <vt:i4>4</vt:i4>
      </vt:variant>
      <vt:variant>
        <vt:lpstr>Embedded OLE Servers</vt:lpstr>
      </vt:variant>
      <vt:variant>
        <vt:i4>3</vt:i4>
      </vt:variant>
      <vt:variant>
        <vt:lpstr>Slide Titles</vt:lpstr>
      </vt:variant>
      <vt:variant>
        <vt:i4>32</vt:i4>
      </vt:variant>
    </vt:vector>
  </HeadingPairs>
  <TitlesOfParts>
    <vt:vector size="39" baseType="lpstr">
      <vt:lpstr>RossThemeBlue</vt:lpstr>
      <vt:lpstr>1_RossThemeBlue</vt:lpstr>
      <vt:lpstr>1_Custom Design</vt:lpstr>
      <vt:lpstr>2_Custom Design</vt:lpstr>
      <vt:lpstr>Drawing</vt:lpstr>
      <vt:lpstr>Equation</vt:lpstr>
      <vt:lpstr>Document</vt:lpstr>
      <vt:lpstr>Gene Annotation: ab initio approaches</vt:lpstr>
      <vt:lpstr>3 approaches to gene predictions</vt:lpstr>
      <vt:lpstr>Predicting genes from sequence: ab initio approaches</vt:lpstr>
      <vt:lpstr>Annotation of microbial genome</vt:lpstr>
      <vt:lpstr>Central dogma of molecular biology</vt:lpstr>
      <vt:lpstr>One grammar used in genomics: The Genetic Code maps information in DNA (RNA) to protein</vt:lpstr>
      <vt:lpstr>Gene structure in bacteria </vt:lpstr>
      <vt:lpstr>Challenge of overlapping open reading frames </vt:lpstr>
      <vt:lpstr>Finding genes in bacteria</vt:lpstr>
      <vt:lpstr>Basic model</vt:lpstr>
      <vt:lpstr>Markov chain</vt:lpstr>
      <vt:lpstr>A general Markov chain</vt:lpstr>
      <vt:lpstr>Markov chains for DNA sequences</vt:lpstr>
      <vt:lpstr>Estimate transition probabilities by training</vt:lpstr>
      <vt:lpstr>Example of transition probability matrices: CpG islands</vt:lpstr>
      <vt:lpstr>Use Markov models for discrimination</vt:lpstr>
      <vt:lpstr>Markov models for finding coding regions</vt:lpstr>
      <vt:lpstr>Fixed order Markov models for gene prediction</vt:lpstr>
      <vt:lpstr>Interpolated Markov models for gene prediction</vt:lpstr>
      <vt:lpstr>Genes can be in many pieces in eukaryotes</vt:lpstr>
      <vt:lpstr>New task: find a functional region within a long sequence</vt:lpstr>
      <vt:lpstr>Hidden Markov Models</vt:lpstr>
      <vt:lpstr>A general hidden Markov model = HMM</vt:lpstr>
      <vt:lpstr>HMM for dice in occasionally dishonest casino</vt:lpstr>
      <vt:lpstr>HMMs for finding genes or exons</vt:lpstr>
      <vt:lpstr>Types of exons in eukaryotes</vt:lpstr>
      <vt:lpstr>Gene finders for eukaryotes</vt:lpstr>
      <vt:lpstr>Burge and Karlin’s HMM for gene prediction: Genscan</vt:lpstr>
      <vt:lpstr>Genscan analysis of HBB gene</vt:lpstr>
      <vt:lpstr>How accurate are ab initio predictions?</vt:lpstr>
      <vt:lpstr>Combine HMMs with additional information</vt:lpstr>
      <vt:lpstr>Applications of ab initio gene predictors </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genomics of non-coding DNA </dc:title>
  <dc:creator>Ross Hardison</dc:creator>
  <cp:lastModifiedBy>Ross Hardison</cp:lastModifiedBy>
  <cp:revision>192</cp:revision>
  <dcterms:created xsi:type="dcterms:W3CDTF">2001-11-16T13:38:57Z</dcterms:created>
  <dcterms:modified xsi:type="dcterms:W3CDTF">2015-03-02T05:55:45Z</dcterms:modified>
</cp:coreProperties>
</file>