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74" r:id="rId2"/>
    <p:sldMasterId id="2147483686" r:id="rId3"/>
    <p:sldMasterId id="214748369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5" r:id="rId6"/>
    <p:sldId id="353" r:id="rId7"/>
    <p:sldId id="322" r:id="rId8"/>
    <p:sldId id="323" r:id="rId9"/>
    <p:sldId id="326" r:id="rId10"/>
    <p:sldId id="304" r:id="rId11"/>
    <p:sldId id="351" r:id="rId12"/>
    <p:sldId id="319" r:id="rId13"/>
    <p:sldId id="327" r:id="rId14"/>
    <p:sldId id="329" r:id="rId15"/>
    <p:sldId id="35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2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4FF"/>
    <a:srgbClr val="FF0000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56" autoAdjust="0"/>
    <p:restoredTop sz="99548" autoAdjust="0"/>
  </p:normalViewPr>
  <p:slideViewPr>
    <p:cSldViewPr>
      <p:cViewPr>
        <p:scale>
          <a:sx n="125" d="100"/>
          <a:sy n="125" d="100"/>
        </p:scale>
        <p:origin x="-752" y="-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5A52B-037A-974A-9E96-117E4EDB1CF5}" type="datetimeFigureOut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E89C-7358-564C-8FEF-2054FA01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9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FA5E5-45C2-7E4A-9C94-01726A7CB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30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EF7BA-219F-8442-A825-A4C7F0AF00A7}" type="slidenum">
              <a:rPr lang="en-US"/>
              <a:pPr/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158BD-191F-7746-9028-9044E57AF087}" type="slidenum">
              <a:rPr lang="en-US"/>
              <a:pPr/>
              <a:t>11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4FCFD-0FF0-984F-985B-193ED05C307E}" type="slidenum">
              <a:rPr lang="en-US"/>
              <a:pPr/>
              <a:t>2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A3B8B-A11F-AA4D-B0B9-112C7A348773}" type="slidenum">
              <a:rPr lang="en-US"/>
              <a:pPr/>
              <a:t>4</a:t>
            </a:fld>
            <a:endParaRPr lang="en-US"/>
          </a:p>
        </p:txBody>
      </p:sp>
      <p:sp>
        <p:nvSpPr>
          <p:cNvPr id="17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2330E-70F7-AD45-AE18-AB0346564309}" type="slidenum">
              <a:rPr lang="en-US"/>
              <a:pPr/>
              <a:t>5</a:t>
            </a:fld>
            <a:endParaRPr lang="en-US"/>
          </a:p>
        </p:txBody>
      </p:sp>
      <p:sp>
        <p:nvSpPr>
          <p:cNvPr id="1771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7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A715F-4D5F-0A45-8D38-08C925195998}" type="slidenum">
              <a:rPr lang="en-US"/>
              <a:pPr/>
              <a:t>6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B1654-0AD5-7C47-8972-96B653C5A9A5}" type="slidenum">
              <a:rPr lang="en-US"/>
              <a:pPr/>
              <a:t>7</a:t>
            </a:fld>
            <a:endParaRPr lang="en-US"/>
          </a:p>
        </p:txBody>
      </p:sp>
      <p:sp>
        <p:nvSpPr>
          <p:cNvPr id="1300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B63F4A-ECFC-7948-B6B1-E951D52270A1}" type="slidenum">
              <a:rPr lang="en-US"/>
              <a:pPr/>
              <a:t>8</a:t>
            </a:fld>
            <a:endParaRPr lang="en-US"/>
          </a:p>
        </p:txBody>
      </p:sp>
      <p:sp>
        <p:nvSpPr>
          <p:cNvPr id="1310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9AD2BE-9F98-BB41-B617-96AFAB472DD8}" type="slidenum">
              <a:rPr lang="en-US"/>
              <a:pPr/>
              <a:t>9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7BF08-1E94-AD41-9FAB-2D23D094886F}" type="slidenum">
              <a:rPr lang="en-US"/>
              <a:pPr/>
              <a:t>10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D6A4-24DF-6348-8D0A-9883D1133EA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837F-B32E-C946-8421-07E0D7D24C2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0E3C-DDEF-174E-B71B-A445DC44B6F9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89FB-1724-664D-8CFD-8996CFA77BF4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85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CBA6-1E6F-3247-8C3C-AFB8377136B8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E5F-200A-944E-A0DC-3819B3A9BD63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C6E8-EC42-EE4A-888B-0A8AC690ED2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85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36164-E0E7-F840-811E-C1312199BAB8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CA8A-4E61-F24A-A409-4F39E9CABB12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C7483-6881-FD40-A25F-6DF54D5B0485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4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C01C-82B8-1844-8B6E-C789CD2014FD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1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52B7-EF55-104F-9DBB-821EA8693EFF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9DF7-89C3-2B41-BF49-24E7AC5EDDD7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7A33-1EB8-BF4E-9C48-445E56BB412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8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2A68-17C9-224E-858B-1B015ECD1BF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7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5377C-B39A-EF45-A1E8-FA92F645402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9570-B7BC-D64F-9E98-3EBFBF6A7D0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7907-08E7-B247-8256-0A3CCDB6D4CE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DFDC-3043-D740-8547-7598C03C03EC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172F6-A8BA-E14E-A60D-2B364C7A13D9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D5AA-04FA-C54E-894B-15FCEA34E661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160F-D2D7-824D-A011-C0357FDEC80A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3596-D6D6-E449-B145-3B955D1FBFB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AFBE-49BF-2542-BC71-77513E0B7CD4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A4A2-CC5A-DD48-8084-40EEDC5C2F8C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0185-F29A-FE4C-B7A8-636473FFC43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4E4E-D31B-E645-88F3-4C09A07265B3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D1B6-8398-7449-B59D-4398080B89D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98A77-A0F4-8144-ADF8-61AFB54D2929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9042-0C58-6446-8EAA-DD20EC106FF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E30C1-3BF9-284D-B811-12E3D6826459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583E-8D49-ED49-9448-FDF93E7CA323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CC94-076D-7747-BEDB-3FA843105F34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9FAC4-6A70-A649-84D5-04B08B85A441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DE81-8A9D-C546-9DE1-D5B46D6A5F8B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8AF2-528B-A048-A27F-D1C5C46A28A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7E8F-C5C4-3C4D-A90D-AB7C5D42CE3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6D5D-4F18-7445-B84D-9A9FE4E0EB71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B766-C917-024F-B7AE-A38D9ACFFEB6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52C1-78D1-2C40-8056-69ED3A4C9BDA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EF8D-E127-5741-9245-4C7F57A857A6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3D50-E7B0-B148-A4CD-573D2852C793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C74A-0A4F-2646-854C-AC0253FB5A55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99EF-D4F5-7647-BC41-6B44BCE54D0C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AC54-3525-4649-851A-BF469D8E82B5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BB3C-49C9-7B45-8ADC-F8E20DE8AAE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3E460-3083-2346-9674-3B465D997248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8FD3-2727-924E-A82D-EED8EC0A5BB8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8001000" cy="2057400"/>
          </a:xfrm>
          <a:ln w="38100"/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cs typeface="Times" charset="0"/>
              </a:rPr>
              <a:t>Gene </a:t>
            </a:r>
            <a:r>
              <a:rPr lang="en-US" sz="4000" dirty="0" smtClean="0">
                <a:solidFill>
                  <a:schemeClr val="tx1"/>
                </a:solidFill>
                <a:cs typeface="Times" charset="0"/>
              </a:rPr>
              <a:t>Annotation: Evidence</a:t>
            </a:r>
            <a:r>
              <a:rPr lang="en-US" sz="4000" dirty="0" smtClean="0">
                <a:solidFill>
                  <a:schemeClr val="tx1"/>
                </a:solidFill>
                <a:cs typeface="Times" charset="0"/>
              </a:rPr>
              <a:t>-</a:t>
            </a:r>
            <a:r>
              <a:rPr lang="en-US" sz="4000" dirty="0" smtClean="0">
                <a:cs typeface="Times" charset="0"/>
              </a:rPr>
              <a:t>based approaches</a:t>
            </a:r>
            <a:endParaRPr lang="en-US" sz="4000" dirty="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038600"/>
            <a:ext cx="5486400" cy="1905000"/>
          </a:xfrm>
        </p:spPr>
        <p:txBody>
          <a:bodyPr/>
          <a:lstStyle/>
          <a:p>
            <a:r>
              <a:rPr lang="en-US" sz="2200" dirty="0"/>
              <a:t>Genomics Lesson </a:t>
            </a:r>
            <a:r>
              <a:rPr lang="en-US" sz="2200" dirty="0" smtClean="0"/>
              <a:t>7_1</a:t>
            </a:r>
            <a:endParaRPr lang="en-US" sz="2200" dirty="0"/>
          </a:p>
          <a:p>
            <a:r>
              <a:rPr lang="en-US" sz="2200" dirty="0"/>
              <a:t>Hardison</a:t>
            </a:r>
            <a:endParaRPr lang="en-US" sz="2200" dirty="0"/>
          </a:p>
        </p:txBody>
      </p:sp>
      <p:pic>
        <p:nvPicPr>
          <p:cNvPr id="3079" name="Picture 7" descr="PSU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1049338" cy="64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B724-BC3D-034D-84BA-56F67475BA71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639763"/>
          </a:xfrm>
          <a:ln/>
        </p:spPr>
        <p:txBody>
          <a:bodyPr>
            <a:normAutofit/>
          </a:bodyPr>
          <a:lstStyle/>
          <a:p>
            <a:r>
              <a:rPr lang="en-US" sz="3200"/>
              <a:t>Sequence cDNA directly: RNA-seq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3733800" cy="5410200"/>
          </a:xfrm>
        </p:spPr>
        <p:txBody>
          <a:bodyPr/>
          <a:lstStyle/>
          <a:p>
            <a:r>
              <a:rPr lang="en-US" sz="1600" dirty="0"/>
              <a:t>A natural extension of EST techniques is to sequence all the RNA (cDNA copy of it)</a:t>
            </a:r>
          </a:p>
          <a:p>
            <a:r>
              <a:rPr lang="en-US" sz="1600" dirty="0"/>
              <a:t>Second generation sequencing</a:t>
            </a:r>
          </a:p>
          <a:p>
            <a:pPr lvl="1"/>
            <a:r>
              <a:rPr lang="en-US" sz="1400" dirty="0"/>
              <a:t>Enough reads to cover an entire transcriptome of mammals (e.g. 40 million reads)</a:t>
            </a:r>
          </a:p>
          <a:p>
            <a:pPr lvl="1"/>
            <a:r>
              <a:rPr lang="en-US" sz="1400" dirty="0"/>
              <a:t>No need to make bacterial clones (cDNA plasmids)</a:t>
            </a:r>
          </a:p>
          <a:p>
            <a:r>
              <a:rPr lang="en-US" sz="1600" dirty="0"/>
              <a:t>Fragment RNA lightly to get better coverage</a:t>
            </a:r>
          </a:p>
          <a:p>
            <a:r>
              <a:rPr lang="en-US" sz="1600" dirty="0"/>
              <a:t>Random priming for cDNA synthesis</a:t>
            </a:r>
          </a:p>
          <a:p>
            <a:r>
              <a:rPr lang="en-US" sz="1600" dirty="0"/>
              <a:t>Construct libraries for sequencing</a:t>
            </a:r>
          </a:p>
          <a:p>
            <a:r>
              <a:rPr lang="en-US" sz="1600" dirty="0"/>
              <a:t>Sequence, map, quantify</a:t>
            </a:r>
          </a:p>
          <a:p>
            <a:r>
              <a:rPr lang="en-US" sz="1400" dirty="0"/>
              <a:t>A. Mortazavi, B. Williams, K. McCue, L. Schaeffer, B. Wold (2008) Mapping and quantifying mammalian transcriptomes by RNA-Seq. Nature Methods, 5: 621-628.</a:t>
            </a:r>
            <a:endParaRPr lang="en-US" sz="1600" dirty="0"/>
          </a:p>
          <a:p>
            <a:pPr>
              <a:buFontTx/>
              <a:buNone/>
            </a:pPr>
            <a:endParaRPr lang="en-US" sz="1600" dirty="0"/>
          </a:p>
        </p:txBody>
      </p:sp>
      <p:pic>
        <p:nvPicPr>
          <p:cNvPr id="182276" name="Picture 4" descr="Screen shot 2011-10-02 at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050" y="1093788"/>
            <a:ext cx="2063750" cy="548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277" name="Picture 5" descr="Screen shot 2011-10-02 at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1066800"/>
            <a:ext cx="1935162" cy="54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552E-E69F-BD49-BF94-A4AE1683B962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0837"/>
            <a:ext cx="8229600" cy="639763"/>
          </a:xfrm>
          <a:ln/>
        </p:spPr>
        <p:txBody>
          <a:bodyPr>
            <a:normAutofit/>
          </a:bodyPr>
          <a:lstStyle/>
          <a:p>
            <a:r>
              <a:rPr lang="en-US" sz="3200"/>
              <a:t>Example of strand-specific RNA-seq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334000"/>
            <a:ext cx="8382000" cy="121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Polarity (R to L or L to R) of transcripts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Quantitation of transcript abundance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Currently</a:t>
            </a:r>
            <a:r>
              <a:rPr lang="en-US" sz="1800" dirty="0"/>
              <a:t>: challenging to turn RNA-seq data into a coherent gene model</a:t>
            </a:r>
          </a:p>
        </p:txBody>
      </p:sp>
      <p:pic>
        <p:nvPicPr>
          <p:cNvPr id="184324" name="Picture 4" descr="Screen shot 2011-09-18 at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1171575"/>
            <a:ext cx="7847012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25" name="Line 5"/>
          <p:cNvSpPr>
            <a:spLocks noChangeShapeType="1"/>
          </p:cNvSpPr>
          <p:nvPr/>
        </p:nvSpPr>
        <p:spPr bwMode="auto">
          <a:xfrm>
            <a:off x="4191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 flipH="1">
            <a:off x="4191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7" name="Line 7"/>
          <p:cNvSpPr>
            <a:spLocks noChangeShapeType="1"/>
          </p:cNvSpPr>
          <p:nvPr/>
        </p:nvSpPr>
        <p:spPr bwMode="auto">
          <a:xfrm>
            <a:off x="4191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 flipH="1">
            <a:off x="4191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801F-B8AD-0C4C-8C7A-38CCC24F4523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RNAs can be coding (for protein) or noncoding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Much of the initial annotation of genes in genomic sequences focused on the </a:t>
            </a:r>
            <a:r>
              <a:rPr lang="en-US" sz="2400" b="1" dirty="0" smtClean="0">
                <a:solidFill>
                  <a:srgbClr val="FF0000"/>
                </a:solidFill>
              </a:rPr>
              <a:t>genes coding for proteins</a:t>
            </a:r>
          </a:p>
          <a:p>
            <a:pPr lvl="1"/>
            <a:r>
              <a:rPr lang="en-US" sz="2000" dirty="0" smtClean="0"/>
              <a:t>The mRNAs (coding for proteins) in a preparation of polyA+ RNAs are usually more abundant than the noncoding RNAs</a:t>
            </a:r>
          </a:p>
          <a:p>
            <a:pPr lvl="1"/>
            <a:r>
              <a:rPr lang="en-US" sz="2000" dirty="0" smtClean="0"/>
              <a:t>Individual studies of genes were almost exclusively devoted to those coding for proteins, at least until the 2000’s</a:t>
            </a:r>
          </a:p>
          <a:p>
            <a:pPr lvl="1"/>
            <a:r>
              <a:rPr lang="en-US" sz="2000" i="1" dirty="0" err="1" smtClean="0"/>
              <a:t>Ab</a:t>
            </a:r>
            <a:r>
              <a:rPr lang="en-US" sz="2000" i="1" dirty="0" smtClean="0"/>
              <a:t> initio</a:t>
            </a:r>
            <a:r>
              <a:rPr lang="en-US" sz="2000" dirty="0" smtClean="0"/>
              <a:t> methods for gene prediction are designed to find protein-coding genes</a:t>
            </a:r>
          </a:p>
          <a:p>
            <a:r>
              <a:rPr lang="en-US" sz="2400" dirty="0" smtClean="0"/>
              <a:t>Deeper sequencing of RNAs has revealed thousands of </a:t>
            </a:r>
            <a:r>
              <a:rPr lang="en-US" sz="2400" b="1" dirty="0" smtClean="0">
                <a:solidFill>
                  <a:srgbClr val="FF0000"/>
                </a:solidFill>
              </a:rPr>
              <a:t>noncoding RNAs</a:t>
            </a:r>
          </a:p>
          <a:p>
            <a:pPr lvl="1"/>
            <a:r>
              <a:rPr lang="en-US" sz="2000" dirty="0" smtClean="0"/>
              <a:t>More EST sequencing (randomly choosing cDNA clones) and RNA-seq gives the sensitivity to reveal the noncoding RNAs</a:t>
            </a:r>
          </a:p>
          <a:p>
            <a:pPr lvl="1"/>
            <a:r>
              <a:rPr lang="en-US" sz="2000" dirty="0" smtClean="0"/>
              <a:t>Studies of the regulatory role of microRNAs and other small RNAs also stimulated interest in this class of transcripts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2E94-9DE2-F341-857A-3691E1F28DD4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6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63563"/>
          </a:xfrm>
          <a:ln/>
        </p:spPr>
        <p:txBody>
          <a:bodyPr>
            <a:noAutofit/>
          </a:bodyPr>
          <a:lstStyle/>
          <a:p>
            <a:r>
              <a:rPr lang="en-US" sz="3200" dirty="0"/>
              <a:t>3</a:t>
            </a:r>
            <a:r>
              <a:rPr lang="en-US" sz="3200" dirty="0" smtClean="0"/>
              <a:t> </a:t>
            </a:r>
            <a:r>
              <a:rPr lang="en-US" sz="3200" dirty="0" smtClean="0"/>
              <a:t>basic approaches </a:t>
            </a:r>
            <a:r>
              <a:rPr lang="en-US" sz="3200" dirty="0"/>
              <a:t>to gene predictions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15963"/>
            <a:ext cx="8229600" cy="518583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Evidence-based</a:t>
            </a:r>
          </a:p>
          <a:p>
            <a:pPr lvl="1"/>
            <a:r>
              <a:rPr lang="en-US" sz="1800" dirty="0" smtClean="0"/>
              <a:t>Transcribed regions</a:t>
            </a:r>
          </a:p>
          <a:p>
            <a:pPr lvl="2"/>
            <a:r>
              <a:rPr lang="en-US" sz="1800" dirty="0" smtClean="0"/>
              <a:t>Align to mRNA sequence from the same species</a:t>
            </a:r>
            <a:endParaRPr lang="en-US" sz="1800" dirty="0"/>
          </a:p>
          <a:p>
            <a:pPr lvl="2"/>
            <a:r>
              <a:rPr lang="en-US" sz="1800" dirty="0" smtClean="0"/>
              <a:t>Align to spliced ESTs from the same species</a:t>
            </a:r>
            <a:endParaRPr lang="en-US" sz="1800" dirty="0"/>
          </a:p>
          <a:p>
            <a:pPr lvl="1"/>
            <a:r>
              <a:rPr lang="en-US" sz="1800" dirty="0"/>
              <a:t>Sequence similarity to previously identified </a:t>
            </a:r>
            <a:r>
              <a:rPr lang="en-US" sz="1800" dirty="0" smtClean="0"/>
              <a:t>proteins (e.g. </a:t>
            </a:r>
            <a:r>
              <a:rPr lang="en-US" sz="1800" dirty="0" err="1" smtClean="0">
                <a:solidFill>
                  <a:srgbClr val="0000FF"/>
                </a:solidFill>
              </a:rPr>
              <a:t>blastx</a:t>
            </a:r>
            <a:r>
              <a:rPr lang="en-US" sz="1800" dirty="0" smtClean="0"/>
              <a:t>), </a:t>
            </a:r>
            <a:r>
              <a:rPr lang="en-US" sz="1800" dirty="0"/>
              <a:t>genes or </a:t>
            </a:r>
            <a:r>
              <a:rPr lang="en-US" sz="1800" dirty="0" smtClean="0"/>
              <a:t>mRNAs from the same or related species</a:t>
            </a:r>
            <a:endParaRPr lang="en-US" sz="1800" dirty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r>
              <a:rPr lang="en-US" sz="2000" b="1" i="1" dirty="0" err="1" smtClean="0"/>
              <a:t>Ab</a:t>
            </a:r>
            <a:r>
              <a:rPr lang="en-US" sz="2000" b="1" i="1" dirty="0" smtClean="0"/>
              <a:t> </a:t>
            </a:r>
            <a:r>
              <a:rPr lang="en-US" sz="2000" b="1" i="1" dirty="0"/>
              <a:t>initio</a:t>
            </a:r>
            <a:r>
              <a:rPr lang="en-US" sz="2000" b="1" dirty="0"/>
              <a:t> recognition of groups of exons</a:t>
            </a:r>
          </a:p>
          <a:p>
            <a:pPr lvl="1"/>
            <a:r>
              <a:rPr lang="en-US" sz="1800" dirty="0" smtClean="0"/>
              <a:t>Markov Models that find likely protein-coding regions in bacterial genomes (Glimmer)</a:t>
            </a:r>
          </a:p>
          <a:p>
            <a:pPr lvl="1"/>
            <a:r>
              <a:rPr lang="en-US" sz="1800" dirty="0" smtClean="0"/>
              <a:t>Hidden </a:t>
            </a:r>
            <a:r>
              <a:rPr lang="en-US" sz="1800" dirty="0"/>
              <a:t>Markov Models that combine statistical information about splice sites, coding bias, patterns in coding sequences, exon and intron </a:t>
            </a:r>
            <a:r>
              <a:rPr lang="en-US" sz="1800" dirty="0" smtClean="0"/>
              <a:t>lengths (</a:t>
            </a:r>
            <a:r>
              <a:rPr lang="en-US" sz="1800" dirty="0" err="1" smtClean="0"/>
              <a:t>Genscan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r>
              <a:rPr lang="en-US" sz="1800" dirty="0"/>
              <a:t>Combine statistical models with interspecies </a:t>
            </a:r>
            <a:r>
              <a:rPr lang="en-US" sz="1800" dirty="0" smtClean="0"/>
              <a:t>alignments (</a:t>
            </a:r>
            <a:r>
              <a:rPr lang="en-US" sz="1800" dirty="0" err="1" smtClean="0"/>
              <a:t>Twinscan</a:t>
            </a:r>
            <a:r>
              <a:rPr lang="en-US" sz="1800" dirty="0"/>
              <a:t>, N-</a:t>
            </a:r>
            <a:r>
              <a:rPr lang="en-US" sz="1800" dirty="0" smtClean="0"/>
              <a:t>SCAN, SGP)</a:t>
            </a:r>
            <a:endParaRPr lang="en-US" sz="1800" dirty="0"/>
          </a:p>
          <a:p>
            <a:r>
              <a:rPr lang="en-US" sz="2000" b="1" dirty="0"/>
              <a:t>Combinations of </a:t>
            </a:r>
            <a:r>
              <a:rPr lang="en-US" sz="2000" b="1" dirty="0" smtClean="0"/>
              <a:t>both</a:t>
            </a:r>
            <a:endParaRPr lang="en-US" sz="2000" b="1" dirty="0"/>
          </a:p>
        </p:txBody>
      </p:sp>
      <p:pic>
        <p:nvPicPr>
          <p:cNvPr id="4" name="Picture 11" descr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6096000" cy="134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B60E-58BB-3F4B-8D4F-E600C15041FE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Evidence-based approaches: RNA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 annotation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1335-1A45-8942-BD84-E30A24E67BFA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1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Construction of cDNA clones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99517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r>
              <a:rPr lang="en-US" sz="2000" dirty="0"/>
              <a:t>DNA clones are copies of mRNAs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C</a:t>
            </a:r>
            <a:r>
              <a:rPr lang="en-US" sz="1800" dirty="0"/>
              <a:t>omplementary DNA or </a:t>
            </a:r>
            <a:r>
              <a:rPr lang="en-US" sz="1800" b="1" dirty="0">
                <a:solidFill>
                  <a:srgbClr val="FF0000"/>
                </a:solidFill>
              </a:rPr>
              <a:t>C</a:t>
            </a:r>
            <a:r>
              <a:rPr lang="en-US" sz="1800" dirty="0"/>
              <a:t>opy DNA</a:t>
            </a:r>
          </a:p>
          <a:p>
            <a:r>
              <a:rPr lang="en-US" sz="2000" dirty="0"/>
              <a:t>Use the enzyme </a:t>
            </a:r>
            <a:r>
              <a:rPr lang="en-US" sz="2000" i="1" dirty="0"/>
              <a:t>reverse transcriptase</a:t>
            </a:r>
            <a:r>
              <a:rPr lang="en-US" sz="2000" dirty="0"/>
              <a:t> to copy mRNA into complementary DNA, called cDNA.</a:t>
            </a:r>
          </a:p>
          <a:p>
            <a:pPr lvl="1"/>
            <a:r>
              <a:rPr lang="en-US" sz="1800" dirty="0"/>
              <a:t>This is equivalent to the template strand of the duplex DNA.</a:t>
            </a:r>
          </a:p>
          <a:p>
            <a:r>
              <a:rPr lang="en-US" sz="2000" dirty="0"/>
              <a:t>Use a DNA polymerase to copy that cDNA into the </a:t>
            </a:r>
            <a:r>
              <a:rPr lang="en-US" sz="2000" dirty="0" err="1"/>
              <a:t>nontemplate</a:t>
            </a:r>
            <a:r>
              <a:rPr lang="en-US" sz="2000" dirty="0"/>
              <a:t> (message synonymous) strand.</a:t>
            </a:r>
          </a:p>
          <a:p>
            <a:r>
              <a:rPr lang="en-US" sz="2000" dirty="0"/>
              <a:t>For microbial clone: Insert the duplex cDNA product into a cloning vector and propagate in a host, e.g. </a:t>
            </a:r>
            <a:r>
              <a:rPr lang="en-US" sz="2000" i="1" dirty="0"/>
              <a:t>E. coli.</a:t>
            </a:r>
          </a:p>
          <a:p>
            <a:endParaRPr lang="en-US" sz="2000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0C58-634A-E04E-8453-4F899CDBE7CD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563563"/>
          </a:xfrm>
          <a:ln/>
        </p:spPr>
        <p:txBody>
          <a:bodyPr>
            <a:normAutofit fontScale="90000"/>
          </a:bodyPr>
          <a:lstStyle/>
          <a:p>
            <a:r>
              <a:rPr lang="en-US" sz="3200" dirty="0" smtClean="0"/>
              <a:t>Synthesis of cDNA clones</a:t>
            </a:r>
            <a:endParaRPr lang="en-US" sz="3200" dirty="0"/>
          </a:p>
        </p:txBody>
      </p:sp>
      <p:sp>
        <p:nvSpPr>
          <p:cNvPr id="172035" name="Rectangle 1027"/>
          <p:cNvSpPr>
            <a:spLocks noChangeArrowheads="1"/>
          </p:cNvSpPr>
          <p:nvPr/>
        </p:nvSpPr>
        <p:spPr bwMode="auto">
          <a:xfrm>
            <a:off x="304259" y="2895600"/>
            <a:ext cx="4648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dirty="0">
                <a:latin typeface="+mn-lt"/>
              </a:rPr>
              <a:t>Product is complementary DNA, called </a:t>
            </a:r>
            <a:r>
              <a:rPr lang="en-US" sz="1400" b="1" dirty="0">
                <a:solidFill>
                  <a:srgbClr val="800080"/>
                </a:solidFill>
                <a:latin typeface="+mn-lt"/>
              </a:rPr>
              <a:t>cDNA</a:t>
            </a:r>
            <a:r>
              <a:rPr lang="en-US" sz="1400" dirty="0">
                <a:latin typeface="+mn-lt"/>
              </a:rPr>
              <a:t>.  It is equivalent to the template strand of the duplex DNA.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39660" y="987623"/>
            <a:ext cx="4556430" cy="1907977"/>
            <a:chOff x="76200" y="987623"/>
            <a:chExt cx="4556430" cy="1907977"/>
          </a:xfrm>
        </p:grpSpPr>
        <p:grpSp>
          <p:nvGrpSpPr>
            <p:cNvPr id="12" name="Group 11"/>
            <p:cNvGrpSpPr/>
            <p:nvPr/>
          </p:nvGrpSpPr>
          <p:grpSpPr>
            <a:xfrm>
              <a:off x="826536" y="987623"/>
              <a:ext cx="3806094" cy="310889"/>
              <a:chOff x="826536" y="987623"/>
              <a:chExt cx="3806094" cy="310889"/>
            </a:xfrm>
          </p:grpSpPr>
          <p:grpSp>
            <p:nvGrpSpPr>
              <p:cNvPr id="172036" name="Group 1028"/>
              <p:cNvGrpSpPr>
                <a:grpSpLocks/>
              </p:cNvGrpSpPr>
              <p:nvPr/>
            </p:nvGrpSpPr>
            <p:grpSpPr bwMode="auto">
              <a:xfrm>
                <a:off x="1030123" y="990533"/>
                <a:ext cx="3313913" cy="307979"/>
                <a:chOff x="1200" y="911"/>
                <a:chExt cx="3935" cy="529"/>
              </a:xfrm>
            </p:grpSpPr>
            <p:sp>
              <p:nvSpPr>
                <p:cNvPr id="172037" name="Line 1029"/>
                <p:cNvSpPr>
                  <a:spLocks noChangeShapeType="1"/>
                </p:cNvSpPr>
                <p:nvPr/>
              </p:nvSpPr>
              <p:spPr bwMode="auto">
                <a:xfrm>
                  <a:off x="1200" y="1200"/>
                  <a:ext cx="2928" cy="0"/>
                </a:xfrm>
                <a:prstGeom prst="line">
                  <a:avLst/>
                </a:prstGeom>
                <a:noFill/>
                <a:ln w="38100">
                  <a:solidFill>
                    <a:srgbClr val="9933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172038" name="Text Box 1030"/>
                <p:cNvSpPr txBox="1">
                  <a:spLocks noChangeArrowheads="1"/>
                </p:cNvSpPr>
                <p:nvPr/>
              </p:nvSpPr>
              <p:spPr bwMode="auto">
                <a:xfrm>
                  <a:off x="4048" y="911"/>
                  <a:ext cx="1087" cy="5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AAAAAAA</a:t>
                  </a:r>
                </a:p>
              </p:txBody>
            </p:sp>
          </p:grpSp>
          <p:sp>
            <p:nvSpPr>
              <p:cNvPr id="172039" name="Text Box 1031"/>
              <p:cNvSpPr txBox="1">
                <a:spLocks noChangeArrowheads="1"/>
              </p:cNvSpPr>
              <p:nvPr/>
            </p:nvSpPr>
            <p:spPr bwMode="auto">
              <a:xfrm>
                <a:off x="826536" y="9906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+mn-lt"/>
                  </a:rPr>
                  <a:t>5</a:t>
                </a:r>
                <a:r>
                  <a:rPr lang="ja-JP" altLang="en-US" sz="1400">
                    <a:latin typeface="+mn-lt"/>
                  </a:rPr>
                  <a:t>’</a:t>
                </a:r>
                <a:endParaRPr lang="en-US" sz="1400">
                  <a:latin typeface="+mn-lt"/>
                </a:endParaRPr>
              </a:p>
            </p:txBody>
          </p:sp>
          <p:sp>
            <p:nvSpPr>
              <p:cNvPr id="172040" name="Text Box 1032"/>
              <p:cNvSpPr txBox="1">
                <a:spLocks noChangeArrowheads="1"/>
              </p:cNvSpPr>
              <p:nvPr/>
            </p:nvSpPr>
            <p:spPr bwMode="auto">
              <a:xfrm>
                <a:off x="4267200" y="987623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  <p:sp>
          <p:nvSpPr>
            <p:cNvPr id="172041" name="Text Box 1033"/>
            <p:cNvSpPr txBox="1">
              <a:spLocks noChangeArrowheads="1"/>
            </p:cNvSpPr>
            <p:nvPr/>
          </p:nvSpPr>
          <p:spPr bwMode="auto">
            <a:xfrm>
              <a:off x="228600" y="990600"/>
              <a:ext cx="6463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mRNA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030123" y="1371801"/>
              <a:ext cx="3313913" cy="460178"/>
              <a:chOff x="1030123" y="1371801"/>
              <a:chExt cx="3313913" cy="460178"/>
            </a:xfrm>
          </p:grpSpPr>
          <p:sp>
            <p:nvSpPr>
              <p:cNvPr id="172043" name="Text Box 1035"/>
              <p:cNvSpPr txBox="1">
                <a:spLocks noChangeArrowheads="1"/>
              </p:cNvSpPr>
              <p:nvPr/>
            </p:nvSpPr>
            <p:spPr bwMode="auto">
              <a:xfrm>
                <a:off x="3416241" y="1520821"/>
                <a:ext cx="622359" cy="3079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grpSp>
            <p:nvGrpSpPr>
              <p:cNvPr id="172044" name="Group 1036"/>
              <p:cNvGrpSpPr>
                <a:grpSpLocks/>
              </p:cNvGrpSpPr>
              <p:nvPr/>
            </p:nvGrpSpPr>
            <p:grpSpPr bwMode="auto">
              <a:xfrm>
                <a:off x="1030123" y="1371801"/>
                <a:ext cx="3313913" cy="307979"/>
                <a:chOff x="1200" y="859"/>
                <a:chExt cx="3935" cy="529"/>
              </a:xfrm>
            </p:grpSpPr>
            <p:sp>
              <p:nvSpPr>
                <p:cNvPr id="172045" name="Line 1037"/>
                <p:cNvSpPr>
                  <a:spLocks noChangeShapeType="1"/>
                </p:cNvSpPr>
                <p:nvPr/>
              </p:nvSpPr>
              <p:spPr bwMode="auto">
                <a:xfrm>
                  <a:off x="1200" y="1200"/>
                  <a:ext cx="2928" cy="0"/>
                </a:xfrm>
                <a:prstGeom prst="line">
                  <a:avLst/>
                </a:prstGeom>
                <a:noFill/>
                <a:ln w="38100">
                  <a:solidFill>
                    <a:srgbClr val="9933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172046" name="Text Box 1038"/>
                <p:cNvSpPr txBox="1">
                  <a:spLocks noChangeArrowheads="1"/>
                </p:cNvSpPr>
                <p:nvPr/>
              </p:nvSpPr>
              <p:spPr bwMode="auto">
                <a:xfrm>
                  <a:off x="4048" y="859"/>
                  <a:ext cx="1087" cy="5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AAAAAAA</a:t>
                  </a:r>
                </a:p>
              </p:txBody>
            </p:sp>
          </p:grpSp>
          <p:sp>
            <p:nvSpPr>
              <p:cNvPr id="172047" name="Text Box 1039"/>
              <p:cNvSpPr txBox="1">
                <a:spLocks noChangeArrowheads="1"/>
              </p:cNvSpPr>
              <p:nvPr/>
            </p:nvSpPr>
            <p:spPr bwMode="auto">
              <a:xfrm>
                <a:off x="3962400" y="1524000"/>
                <a:ext cx="365499" cy="3079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  <p:sp>
          <p:nvSpPr>
            <p:cNvPr id="172048" name="Text Box 1040"/>
            <p:cNvSpPr txBox="1">
              <a:spLocks noChangeArrowheads="1"/>
            </p:cNvSpPr>
            <p:nvPr/>
          </p:nvSpPr>
          <p:spPr bwMode="auto">
            <a:xfrm>
              <a:off x="4191000" y="1371600"/>
              <a:ext cx="365499" cy="307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3</a:t>
              </a:r>
              <a:r>
                <a:rPr lang="ja-JP" altLang="en-US" sz="1400" dirty="0">
                  <a:latin typeface="+mn-lt"/>
                </a:rPr>
                <a:t>’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172049" name="Text Box 1041"/>
            <p:cNvSpPr txBox="1">
              <a:spLocks noChangeArrowheads="1"/>
            </p:cNvSpPr>
            <p:nvPr/>
          </p:nvSpPr>
          <p:spPr bwMode="auto">
            <a:xfrm>
              <a:off x="2986469" y="1219200"/>
              <a:ext cx="62211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TTTTT</a:t>
              </a:r>
            </a:p>
          </p:txBody>
        </p:sp>
        <p:sp>
          <p:nvSpPr>
            <p:cNvPr id="172050" name="Line 1042"/>
            <p:cNvSpPr>
              <a:spLocks noChangeShapeType="1"/>
            </p:cNvSpPr>
            <p:nvPr/>
          </p:nvSpPr>
          <p:spPr bwMode="auto">
            <a:xfrm flipH="1">
              <a:off x="2889618" y="1219201"/>
              <a:ext cx="5981" cy="259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72051" name="Text Box 1043"/>
            <p:cNvSpPr txBox="1">
              <a:spLocks noChangeArrowheads="1"/>
            </p:cNvSpPr>
            <p:nvPr/>
          </p:nvSpPr>
          <p:spPr bwMode="auto">
            <a:xfrm>
              <a:off x="997278" y="1247145"/>
              <a:ext cx="186461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Anneal </a:t>
              </a:r>
              <a:r>
                <a:rPr lang="en-US" sz="1400" dirty="0" err="1">
                  <a:latin typeface="+mn-lt"/>
                </a:rPr>
                <a:t>oligo-dT</a:t>
              </a:r>
              <a:r>
                <a:rPr lang="en-US" sz="1400" dirty="0">
                  <a:latin typeface="+mn-lt"/>
                </a:rPr>
                <a:t> primer</a:t>
              </a:r>
            </a:p>
          </p:txBody>
        </p:sp>
        <p:sp>
          <p:nvSpPr>
            <p:cNvPr id="172052" name="Line 1044"/>
            <p:cNvSpPr>
              <a:spLocks noChangeShapeType="1"/>
            </p:cNvSpPr>
            <p:nvPr/>
          </p:nvSpPr>
          <p:spPr bwMode="auto">
            <a:xfrm flipH="1">
              <a:off x="2889618" y="1828800"/>
              <a:ext cx="5981" cy="2256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72053" name="Text Box 1045"/>
            <p:cNvSpPr txBox="1">
              <a:spLocks noChangeArrowheads="1"/>
            </p:cNvSpPr>
            <p:nvPr/>
          </p:nvSpPr>
          <p:spPr bwMode="auto">
            <a:xfrm>
              <a:off x="76200" y="1547336"/>
              <a:ext cx="2428870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Reverse transcriptase:</a:t>
              </a:r>
            </a:p>
            <a:p>
              <a:r>
                <a:rPr lang="en-US" sz="1400" dirty="0">
                  <a:latin typeface="+mn-lt"/>
                </a:rPr>
                <a:t>RNA-directed DNA polymerase</a:t>
              </a:r>
            </a:p>
            <a:p>
              <a:r>
                <a:rPr lang="en-US" sz="1400" dirty="0" err="1">
                  <a:latin typeface="+mn-lt"/>
                </a:rPr>
                <a:t>RNase</a:t>
              </a:r>
              <a:r>
                <a:rPr lang="en-US" sz="1400" dirty="0">
                  <a:latin typeface="+mn-lt"/>
                </a:rPr>
                <a:t> H</a:t>
              </a:r>
            </a:p>
          </p:txBody>
        </p:sp>
        <p:sp>
          <p:nvSpPr>
            <p:cNvPr id="172054" name="Text Box 1046"/>
            <p:cNvSpPr txBox="1">
              <a:spLocks noChangeArrowheads="1"/>
            </p:cNvSpPr>
            <p:nvPr/>
          </p:nvSpPr>
          <p:spPr bwMode="auto">
            <a:xfrm>
              <a:off x="3065631" y="1753184"/>
              <a:ext cx="64534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 err="1">
                  <a:latin typeface="+mn-lt"/>
                </a:rPr>
                <a:t>dNTPs</a:t>
              </a:r>
              <a:endParaRPr lang="en-US" sz="1400" dirty="0">
                <a:latin typeface="+mn-lt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151395" y="1978223"/>
              <a:ext cx="3481235" cy="460177"/>
              <a:chOff x="1151395" y="1978223"/>
              <a:chExt cx="3481235" cy="460177"/>
            </a:xfrm>
          </p:grpSpPr>
          <p:sp>
            <p:nvSpPr>
              <p:cNvPr id="172055" name="Text Box 1047"/>
              <p:cNvSpPr txBox="1">
                <a:spLocks noChangeArrowheads="1"/>
              </p:cNvSpPr>
              <p:nvPr/>
            </p:nvSpPr>
            <p:spPr bwMode="auto">
              <a:xfrm>
                <a:off x="3505200" y="2127646"/>
                <a:ext cx="62211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sp>
            <p:nvSpPr>
              <p:cNvPr id="172056" name="Text Box 1048"/>
              <p:cNvSpPr txBox="1">
                <a:spLocks noChangeArrowheads="1"/>
              </p:cNvSpPr>
              <p:nvPr/>
            </p:nvSpPr>
            <p:spPr bwMode="auto">
              <a:xfrm>
                <a:off x="3515305" y="1978223"/>
                <a:ext cx="91563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AAAAAAA</a:t>
                </a:r>
              </a:p>
            </p:txBody>
          </p:sp>
          <p:sp>
            <p:nvSpPr>
              <p:cNvPr id="172057" name="Text Box 1049"/>
              <p:cNvSpPr txBox="1">
                <a:spLocks noChangeArrowheads="1"/>
              </p:cNvSpPr>
              <p:nvPr/>
            </p:nvSpPr>
            <p:spPr bwMode="auto">
              <a:xfrm>
                <a:off x="3977970" y="2130623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172058" name="Text Box 1050"/>
              <p:cNvSpPr txBox="1">
                <a:spLocks noChangeArrowheads="1"/>
              </p:cNvSpPr>
              <p:nvPr/>
            </p:nvSpPr>
            <p:spPr bwMode="auto">
              <a:xfrm>
                <a:off x="4267200" y="1978223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172059" name="Line 1051"/>
              <p:cNvSpPr>
                <a:spLocks noChangeShapeType="1"/>
              </p:cNvSpPr>
              <p:nvPr/>
            </p:nvSpPr>
            <p:spPr bwMode="auto">
              <a:xfrm flipH="1">
                <a:off x="1151395" y="2250193"/>
                <a:ext cx="2465854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72060" name="Line 1052"/>
              <p:cNvSpPr>
                <a:spLocks noChangeShapeType="1"/>
              </p:cNvSpPr>
              <p:nvPr/>
            </p:nvSpPr>
            <p:spPr bwMode="auto">
              <a:xfrm>
                <a:off x="1191818" y="2166358"/>
                <a:ext cx="363815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72061" name="Line 1053"/>
              <p:cNvSpPr>
                <a:spLocks noChangeShapeType="1"/>
              </p:cNvSpPr>
              <p:nvPr/>
            </p:nvSpPr>
            <p:spPr bwMode="auto">
              <a:xfrm>
                <a:off x="1717328" y="2166358"/>
                <a:ext cx="363815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72062" name="Line 1054"/>
              <p:cNvSpPr>
                <a:spLocks noChangeShapeType="1"/>
              </p:cNvSpPr>
              <p:nvPr/>
            </p:nvSpPr>
            <p:spPr bwMode="auto">
              <a:xfrm>
                <a:off x="2444957" y="2166358"/>
                <a:ext cx="202119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72063" name="Line 1055"/>
              <p:cNvSpPr>
                <a:spLocks noChangeShapeType="1"/>
              </p:cNvSpPr>
              <p:nvPr/>
            </p:nvSpPr>
            <p:spPr bwMode="auto">
              <a:xfrm>
                <a:off x="3091739" y="2166358"/>
                <a:ext cx="202119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</p:grpSp>
        <p:sp>
          <p:nvSpPr>
            <p:cNvPr id="172064" name="Line 1056"/>
            <p:cNvSpPr>
              <a:spLocks noChangeShapeType="1"/>
            </p:cNvSpPr>
            <p:nvPr/>
          </p:nvSpPr>
          <p:spPr bwMode="auto">
            <a:xfrm>
              <a:off x="2895600" y="2362200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72065" name="Text Box 1057"/>
            <p:cNvSpPr txBox="1">
              <a:spLocks noChangeArrowheads="1"/>
            </p:cNvSpPr>
            <p:nvPr/>
          </p:nvSpPr>
          <p:spPr bwMode="auto">
            <a:xfrm>
              <a:off x="76200" y="2359223"/>
              <a:ext cx="28956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n-lt"/>
                </a:rPr>
                <a:t>Hydrolyze remaining RNA </a:t>
              </a:r>
              <a:r>
                <a:rPr lang="en-US" sz="1400" dirty="0" smtClean="0">
                  <a:latin typeface="+mn-lt"/>
                </a:rPr>
                <a:t>with base</a:t>
              </a:r>
              <a:endParaRPr lang="en-US" sz="1400" dirty="0">
                <a:latin typeface="+mn-lt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151395" y="2587621"/>
              <a:ext cx="3328835" cy="307979"/>
              <a:chOff x="1151395" y="2587621"/>
              <a:chExt cx="3328835" cy="307979"/>
            </a:xfrm>
          </p:grpSpPr>
          <p:grpSp>
            <p:nvGrpSpPr>
              <p:cNvPr id="172066" name="Group 1058"/>
              <p:cNvGrpSpPr>
                <a:grpSpLocks/>
              </p:cNvGrpSpPr>
              <p:nvPr/>
            </p:nvGrpSpPr>
            <p:grpSpPr bwMode="auto">
              <a:xfrm>
                <a:off x="1151395" y="2587621"/>
                <a:ext cx="3039367" cy="307979"/>
                <a:chOff x="1344" y="3372"/>
                <a:chExt cx="3609" cy="529"/>
              </a:xfrm>
            </p:grpSpPr>
            <p:sp>
              <p:nvSpPr>
                <p:cNvPr id="172067" name="Text Box 1059"/>
                <p:cNvSpPr txBox="1">
                  <a:spLocks noChangeArrowheads="1"/>
                </p:cNvSpPr>
                <p:nvPr/>
              </p:nvSpPr>
              <p:spPr bwMode="auto">
                <a:xfrm>
                  <a:off x="4214" y="3372"/>
                  <a:ext cx="739" cy="5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TTTTT</a:t>
                  </a:r>
                </a:p>
              </p:txBody>
            </p:sp>
            <p:sp>
              <p:nvSpPr>
                <p:cNvPr id="172068" name="Line 1060"/>
                <p:cNvSpPr>
                  <a:spLocks noChangeShapeType="1"/>
                </p:cNvSpPr>
                <p:nvPr/>
              </p:nvSpPr>
              <p:spPr bwMode="auto">
                <a:xfrm flipH="1">
                  <a:off x="1344" y="3648"/>
                  <a:ext cx="2928" cy="0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</p:grpSp>
          <p:sp>
            <p:nvSpPr>
              <p:cNvPr id="172069" name="Text Box 1061"/>
              <p:cNvSpPr txBox="1">
                <a:spLocks noChangeArrowheads="1"/>
              </p:cNvSpPr>
              <p:nvPr/>
            </p:nvSpPr>
            <p:spPr bwMode="auto">
              <a:xfrm>
                <a:off x="4114800" y="2587823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sp>
        <p:nvSpPr>
          <p:cNvPr id="43" name="Text Box 1032"/>
          <p:cNvSpPr txBox="1">
            <a:spLocks noChangeArrowheads="1"/>
          </p:cNvSpPr>
          <p:nvPr/>
        </p:nvSpPr>
        <p:spPr bwMode="auto">
          <a:xfrm>
            <a:off x="230670" y="3581400"/>
            <a:ext cx="42331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latin typeface="+mn-lt"/>
              </a:rPr>
              <a:t>Problem: How to get a primer for </a:t>
            </a:r>
            <a:r>
              <a:rPr lang="en-US" sz="1400" dirty="0">
                <a:solidFill>
                  <a:srgbClr val="0000FF"/>
                </a:solidFill>
                <a:latin typeface="+mn-lt"/>
              </a:rPr>
              <a:t>2nd strand synthesis</a:t>
            </a:r>
            <a:r>
              <a:rPr lang="en-US" sz="1400" dirty="0">
                <a:latin typeface="+mn-lt"/>
              </a:rPr>
              <a:t>?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19836" y="3974174"/>
            <a:ext cx="4439424" cy="2655226"/>
            <a:chOff x="56376" y="3810000"/>
            <a:chExt cx="4439424" cy="2655226"/>
          </a:xfrm>
        </p:grpSpPr>
        <p:grpSp>
          <p:nvGrpSpPr>
            <p:cNvPr id="17" name="Group 16"/>
            <p:cNvGrpSpPr/>
            <p:nvPr/>
          </p:nvGrpSpPr>
          <p:grpSpPr>
            <a:xfrm>
              <a:off x="1166428" y="3810000"/>
              <a:ext cx="3304090" cy="308417"/>
              <a:chOff x="1166428" y="3810000"/>
              <a:chExt cx="3304090" cy="308417"/>
            </a:xfrm>
          </p:grpSpPr>
          <p:grpSp>
            <p:nvGrpSpPr>
              <p:cNvPr id="40" name="Group 1027"/>
              <p:cNvGrpSpPr>
                <a:grpSpLocks/>
              </p:cNvGrpSpPr>
              <p:nvPr/>
            </p:nvGrpSpPr>
            <p:grpSpPr bwMode="auto">
              <a:xfrm>
                <a:off x="1166428" y="3810478"/>
                <a:ext cx="2960138" cy="307939"/>
                <a:chOff x="1344" y="3402"/>
                <a:chExt cx="3552" cy="410"/>
              </a:xfrm>
            </p:grpSpPr>
            <p:sp>
              <p:nvSpPr>
                <p:cNvPr id="86" name="Text Box 1028"/>
                <p:cNvSpPr txBox="1">
                  <a:spLocks noChangeArrowheads="1"/>
                </p:cNvSpPr>
                <p:nvPr/>
              </p:nvSpPr>
              <p:spPr bwMode="auto">
                <a:xfrm>
                  <a:off x="4150" y="3402"/>
                  <a:ext cx="746" cy="4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TTTTT</a:t>
                  </a:r>
                </a:p>
              </p:txBody>
            </p:sp>
            <p:sp>
              <p:nvSpPr>
                <p:cNvPr id="87" name="Line 1029"/>
                <p:cNvSpPr>
                  <a:spLocks noChangeShapeType="1"/>
                </p:cNvSpPr>
                <p:nvPr/>
              </p:nvSpPr>
              <p:spPr bwMode="auto">
                <a:xfrm flipH="1">
                  <a:off x="1344" y="3648"/>
                  <a:ext cx="2928" cy="0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</p:grpSp>
          <p:sp>
            <p:nvSpPr>
              <p:cNvPr id="41" name="Text Box 1030"/>
              <p:cNvSpPr txBox="1">
                <a:spLocks noChangeArrowheads="1"/>
              </p:cNvSpPr>
              <p:nvPr/>
            </p:nvSpPr>
            <p:spPr bwMode="auto">
              <a:xfrm>
                <a:off x="4105088" y="38100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+mn-lt"/>
                  </a:rPr>
                  <a:t>5</a:t>
                </a:r>
                <a:r>
                  <a:rPr lang="ja-JP" altLang="en-US" sz="1400">
                    <a:latin typeface="+mn-lt"/>
                  </a:rPr>
                  <a:t>’</a:t>
                </a:r>
                <a:endParaRPr lang="en-US" sz="1400">
                  <a:latin typeface="+mn-lt"/>
                </a:endParaRPr>
              </a:p>
            </p:txBody>
          </p:sp>
        </p:grpSp>
        <p:sp>
          <p:nvSpPr>
            <p:cNvPr id="42" name="Text Box 1031"/>
            <p:cNvSpPr txBox="1">
              <a:spLocks noChangeArrowheads="1"/>
            </p:cNvSpPr>
            <p:nvPr/>
          </p:nvSpPr>
          <p:spPr bwMode="auto">
            <a:xfrm>
              <a:off x="278053" y="3869812"/>
              <a:ext cx="59503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cDNA</a:t>
              </a:r>
            </a:p>
          </p:txBody>
        </p:sp>
        <p:sp>
          <p:nvSpPr>
            <p:cNvPr id="47" name="Line 1036"/>
            <p:cNvSpPr>
              <a:spLocks noChangeShapeType="1"/>
            </p:cNvSpPr>
            <p:nvPr/>
          </p:nvSpPr>
          <p:spPr bwMode="auto">
            <a:xfrm>
              <a:off x="3206522" y="4127091"/>
              <a:ext cx="0" cy="2163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8" name="Text Box 1037"/>
            <p:cNvSpPr txBox="1">
              <a:spLocks noChangeArrowheads="1"/>
            </p:cNvSpPr>
            <p:nvPr/>
          </p:nvSpPr>
          <p:spPr bwMode="auto">
            <a:xfrm>
              <a:off x="3300693" y="4122172"/>
              <a:ext cx="62517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dCTPs</a:t>
              </a:r>
            </a:p>
          </p:txBody>
        </p:sp>
        <p:sp>
          <p:nvSpPr>
            <p:cNvPr id="49" name="Text Box 1038"/>
            <p:cNvSpPr txBox="1">
              <a:spLocks noChangeArrowheads="1"/>
            </p:cNvSpPr>
            <p:nvPr/>
          </p:nvSpPr>
          <p:spPr bwMode="auto">
            <a:xfrm>
              <a:off x="228600" y="4111823"/>
              <a:ext cx="298089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Terminal </a:t>
              </a:r>
              <a:r>
                <a:rPr lang="en-US" sz="1400" dirty="0" err="1">
                  <a:latin typeface="+mn-lt"/>
                </a:rPr>
                <a:t>deoxynucleotidyl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transferase</a:t>
              </a:r>
              <a:endParaRPr lang="en-US" sz="1400" dirty="0">
                <a:latin typeface="+mn-lt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4343400"/>
              <a:ext cx="3784858" cy="307777"/>
              <a:chOff x="685800" y="4343400"/>
              <a:chExt cx="3784858" cy="307777"/>
            </a:xfrm>
          </p:grpSpPr>
          <p:sp>
            <p:nvSpPr>
              <p:cNvPr id="44" name="Text Box 1033"/>
              <p:cNvSpPr txBox="1">
                <a:spLocks noChangeArrowheads="1"/>
              </p:cNvSpPr>
              <p:nvPr/>
            </p:nvSpPr>
            <p:spPr bwMode="auto">
              <a:xfrm>
                <a:off x="3505200" y="4343400"/>
                <a:ext cx="62211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sp>
            <p:nvSpPr>
              <p:cNvPr id="45" name="Line 1034"/>
              <p:cNvSpPr>
                <a:spLocks noChangeShapeType="1"/>
              </p:cNvSpPr>
              <p:nvPr/>
            </p:nvSpPr>
            <p:spPr bwMode="auto">
              <a:xfrm flipH="1">
                <a:off x="1166428" y="4535261"/>
                <a:ext cx="2440113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46" name="Text Box 1035"/>
              <p:cNvSpPr txBox="1">
                <a:spLocks noChangeArrowheads="1"/>
              </p:cNvSpPr>
              <p:nvPr/>
            </p:nvSpPr>
            <p:spPr bwMode="auto">
              <a:xfrm>
                <a:off x="4105228" y="43434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+mn-lt"/>
                  </a:rPr>
                  <a:t>5</a:t>
                </a:r>
                <a:r>
                  <a:rPr lang="ja-JP" altLang="en-US" sz="1400">
                    <a:latin typeface="+mn-lt"/>
                  </a:rPr>
                  <a:t>’</a:t>
                </a:r>
                <a:endParaRPr lang="en-US" sz="1400">
                  <a:latin typeface="+mn-lt"/>
                </a:endParaRPr>
              </a:p>
            </p:txBody>
          </p:sp>
          <p:sp>
            <p:nvSpPr>
              <p:cNvPr id="50" name="Text Box 1039"/>
              <p:cNvSpPr txBox="1">
                <a:spLocks noChangeArrowheads="1"/>
              </p:cNvSpPr>
              <p:nvPr/>
            </p:nvSpPr>
            <p:spPr bwMode="auto">
              <a:xfrm>
                <a:off x="685800" y="4343400"/>
                <a:ext cx="56758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CCCC</a:t>
                </a:r>
              </a:p>
            </p:txBody>
          </p:sp>
        </p:grpSp>
        <p:sp>
          <p:nvSpPr>
            <p:cNvPr id="57" name="Text Box 1052"/>
            <p:cNvSpPr txBox="1">
              <a:spLocks noChangeArrowheads="1"/>
            </p:cNvSpPr>
            <p:nvPr/>
          </p:nvSpPr>
          <p:spPr bwMode="auto">
            <a:xfrm>
              <a:off x="304800" y="4724400"/>
              <a:ext cx="248059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Ligate an adaptor to the 3</a:t>
              </a:r>
              <a:r>
                <a:rPr lang="ja-JP" altLang="en-US" sz="1400" dirty="0">
                  <a:latin typeface="+mn-lt"/>
                </a:rPr>
                <a:t>’</a:t>
              </a:r>
              <a:r>
                <a:rPr lang="en-US" sz="1400" dirty="0">
                  <a:latin typeface="+mn-lt"/>
                </a:rPr>
                <a:t> end</a:t>
              </a:r>
            </a:p>
          </p:txBody>
        </p:sp>
        <p:sp>
          <p:nvSpPr>
            <p:cNvPr id="58" name="Line 1053"/>
            <p:cNvSpPr>
              <a:spLocks noChangeShapeType="1"/>
            </p:cNvSpPr>
            <p:nvPr/>
          </p:nvSpPr>
          <p:spPr bwMode="auto">
            <a:xfrm>
              <a:off x="2926509" y="4771098"/>
              <a:ext cx="0" cy="2163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24200" y="4648200"/>
              <a:ext cx="1214875" cy="457200"/>
              <a:chOff x="3124200" y="4648200"/>
              <a:chExt cx="1214875" cy="457200"/>
            </a:xfrm>
          </p:grpSpPr>
          <p:grpSp>
            <p:nvGrpSpPr>
              <p:cNvPr id="55" name="Group 1044"/>
              <p:cNvGrpSpPr>
                <a:grpSpLocks/>
              </p:cNvGrpSpPr>
              <p:nvPr/>
            </p:nvGrpSpPr>
            <p:grpSpPr bwMode="auto">
              <a:xfrm>
                <a:off x="3366530" y="4680969"/>
                <a:ext cx="972545" cy="307939"/>
                <a:chOff x="192" y="2712"/>
                <a:chExt cx="1167" cy="410"/>
              </a:xfrm>
            </p:grpSpPr>
            <p:sp>
              <p:nvSpPr>
                <p:cNvPr id="83" name="Line 1045"/>
                <p:cNvSpPr>
                  <a:spLocks noChangeShapeType="1"/>
                </p:cNvSpPr>
                <p:nvPr/>
              </p:nvSpPr>
              <p:spPr bwMode="auto">
                <a:xfrm>
                  <a:off x="192" y="3072"/>
                  <a:ext cx="480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84" name="Line 1046"/>
                <p:cNvSpPr>
                  <a:spLocks noChangeShapeType="1"/>
                </p:cNvSpPr>
                <p:nvPr/>
              </p:nvSpPr>
              <p:spPr bwMode="auto">
                <a:xfrm>
                  <a:off x="192" y="2928"/>
                  <a:ext cx="480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85" name="Text Box 1047"/>
                <p:cNvSpPr txBox="1">
                  <a:spLocks noChangeArrowheads="1"/>
                </p:cNvSpPr>
                <p:nvPr/>
              </p:nvSpPr>
              <p:spPr bwMode="auto">
                <a:xfrm>
                  <a:off x="594" y="2712"/>
                  <a:ext cx="765" cy="4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latin typeface="+mn-lt"/>
                    </a:rPr>
                    <a:t>GGGG</a:t>
                  </a:r>
                </a:p>
              </p:txBody>
            </p:sp>
          </p:grpSp>
          <p:sp>
            <p:nvSpPr>
              <p:cNvPr id="59" name="Text Box 1054"/>
              <p:cNvSpPr txBox="1">
                <a:spLocks noChangeArrowheads="1"/>
              </p:cNvSpPr>
              <p:nvPr/>
            </p:nvSpPr>
            <p:spPr bwMode="auto">
              <a:xfrm>
                <a:off x="3124200" y="46482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60" name="Text Box 1055"/>
              <p:cNvSpPr txBox="1">
                <a:spLocks noChangeArrowheads="1"/>
              </p:cNvSpPr>
              <p:nvPr/>
            </p:nvSpPr>
            <p:spPr bwMode="auto">
              <a:xfrm>
                <a:off x="3124200" y="4797623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6376" y="5029200"/>
              <a:ext cx="4363224" cy="460177"/>
              <a:chOff x="56376" y="5029200"/>
              <a:chExt cx="4363224" cy="460177"/>
            </a:xfrm>
          </p:grpSpPr>
          <p:sp>
            <p:nvSpPr>
              <p:cNvPr id="51" name="Text Box 1040"/>
              <p:cNvSpPr txBox="1">
                <a:spLocks noChangeArrowheads="1"/>
              </p:cNvSpPr>
              <p:nvPr/>
            </p:nvSpPr>
            <p:spPr bwMode="auto">
              <a:xfrm>
                <a:off x="3534145" y="5151140"/>
                <a:ext cx="62211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sp>
            <p:nvSpPr>
              <p:cNvPr id="52" name="Line 1041"/>
              <p:cNvSpPr>
                <a:spLocks noChangeShapeType="1"/>
              </p:cNvSpPr>
              <p:nvPr/>
            </p:nvSpPr>
            <p:spPr bwMode="auto">
              <a:xfrm flipH="1">
                <a:off x="1176428" y="5334000"/>
                <a:ext cx="2440113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53" name="Text Box 1042"/>
              <p:cNvSpPr txBox="1">
                <a:spLocks noChangeArrowheads="1"/>
              </p:cNvSpPr>
              <p:nvPr/>
            </p:nvSpPr>
            <p:spPr bwMode="auto">
              <a:xfrm>
                <a:off x="4054170" y="5159402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54" name="Text Box 1043"/>
              <p:cNvSpPr txBox="1">
                <a:spLocks noChangeArrowheads="1"/>
              </p:cNvSpPr>
              <p:nvPr/>
            </p:nvSpPr>
            <p:spPr bwMode="auto">
              <a:xfrm>
                <a:off x="685800" y="5178623"/>
                <a:ext cx="56758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CCCC</a:t>
                </a:r>
              </a:p>
            </p:txBody>
          </p:sp>
          <p:sp>
            <p:nvSpPr>
              <p:cNvPr id="80" name="Line 1049"/>
              <p:cNvSpPr>
                <a:spLocks noChangeShapeType="1"/>
              </p:cNvSpPr>
              <p:nvPr/>
            </p:nvSpPr>
            <p:spPr bwMode="auto">
              <a:xfrm>
                <a:off x="304800" y="5334000"/>
                <a:ext cx="400018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81" name="Line 1050"/>
              <p:cNvSpPr>
                <a:spLocks noChangeShapeType="1"/>
              </p:cNvSpPr>
              <p:nvPr/>
            </p:nvSpPr>
            <p:spPr bwMode="auto">
              <a:xfrm>
                <a:off x="304800" y="5225846"/>
                <a:ext cx="400018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82" name="Text Box 1051"/>
              <p:cNvSpPr txBox="1">
                <a:spLocks noChangeArrowheads="1"/>
              </p:cNvSpPr>
              <p:nvPr/>
            </p:nvSpPr>
            <p:spPr bwMode="auto">
              <a:xfrm>
                <a:off x="657871" y="5029200"/>
                <a:ext cx="637529" cy="307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GGGG</a:t>
                </a:r>
              </a:p>
            </p:txBody>
          </p:sp>
          <p:sp>
            <p:nvSpPr>
              <p:cNvPr id="61" name="Text Box 1056"/>
              <p:cNvSpPr txBox="1">
                <a:spLocks noChangeArrowheads="1"/>
              </p:cNvSpPr>
              <p:nvPr/>
            </p:nvSpPr>
            <p:spPr bwMode="auto">
              <a:xfrm>
                <a:off x="56376" y="50292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62" name="Text Box 1057"/>
              <p:cNvSpPr txBox="1">
                <a:spLocks noChangeArrowheads="1"/>
              </p:cNvSpPr>
              <p:nvPr/>
            </p:nvSpPr>
            <p:spPr bwMode="auto">
              <a:xfrm>
                <a:off x="56376" y="51816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  <p:sp>
          <p:nvSpPr>
            <p:cNvPr id="68" name="Text Box 1066"/>
            <p:cNvSpPr txBox="1">
              <a:spLocks noChangeArrowheads="1"/>
            </p:cNvSpPr>
            <p:nvPr/>
          </p:nvSpPr>
          <p:spPr bwMode="auto">
            <a:xfrm>
              <a:off x="78044" y="5715000"/>
              <a:ext cx="36543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5</a:t>
              </a:r>
              <a:r>
                <a:rPr lang="ja-JP" altLang="en-US" sz="1400">
                  <a:latin typeface="+mn-lt"/>
                </a:rPr>
                <a:t>’</a:t>
              </a:r>
              <a:endParaRPr lang="en-US" sz="1400">
                <a:latin typeface="+mn-lt"/>
              </a:endParaRPr>
            </a:p>
          </p:txBody>
        </p:sp>
        <p:sp>
          <p:nvSpPr>
            <p:cNvPr id="70" name="Line 1068"/>
            <p:cNvSpPr>
              <a:spLocks noChangeShapeType="1"/>
            </p:cNvSpPr>
            <p:nvPr/>
          </p:nvSpPr>
          <p:spPr bwMode="auto">
            <a:xfrm>
              <a:off x="2638163" y="5486400"/>
              <a:ext cx="0" cy="2925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1" name="Text Box 1069"/>
            <p:cNvSpPr txBox="1">
              <a:spLocks noChangeArrowheads="1"/>
            </p:cNvSpPr>
            <p:nvPr/>
          </p:nvSpPr>
          <p:spPr bwMode="auto">
            <a:xfrm>
              <a:off x="1078090" y="5486400"/>
              <a:ext cx="140784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DNA polymerase</a:t>
              </a:r>
            </a:p>
          </p:txBody>
        </p:sp>
        <p:sp>
          <p:nvSpPr>
            <p:cNvPr id="74" name="Text Box 1072"/>
            <p:cNvSpPr txBox="1">
              <a:spLocks noChangeArrowheads="1"/>
            </p:cNvSpPr>
            <p:nvPr/>
          </p:nvSpPr>
          <p:spPr bwMode="auto">
            <a:xfrm>
              <a:off x="2798170" y="5486400"/>
              <a:ext cx="64534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dNTPs</a:t>
              </a:r>
            </a:p>
          </p:txBody>
        </p:sp>
        <p:sp>
          <p:nvSpPr>
            <p:cNvPr id="75" name="Text Box 1073"/>
            <p:cNvSpPr txBox="1">
              <a:spLocks noChangeArrowheads="1"/>
            </p:cNvSpPr>
            <p:nvPr/>
          </p:nvSpPr>
          <p:spPr bwMode="auto">
            <a:xfrm>
              <a:off x="1678118" y="6157449"/>
              <a:ext cx="113880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Duplex cDNA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78044" y="5788061"/>
              <a:ext cx="4417756" cy="469869"/>
              <a:chOff x="78044" y="5788061"/>
              <a:chExt cx="4417756" cy="469869"/>
            </a:xfrm>
          </p:grpSpPr>
          <p:sp>
            <p:nvSpPr>
              <p:cNvPr id="63" name="Text Box 1058"/>
              <p:cNvSpPr txBox="1">
                <a:spLocks noChangeArrowheads="1"/>
              </p:cNvSpPr>
              <p:nvPr/>
            </p:nvSpPr>
            <p:spPr bwMode="auto">
              <a:xfrm>
                <a:off x="3581400" y="5940623"/>
                <a:ext cx="62211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sp>
            <p:nvSpPr>
              <p:cNvPr id="64" name="Line 1059"/>
              <p:cNvSpPr>
                <a:spLocks noChangeShapeType="1"/>
              </p:cNvSpPr>
              <p:nvPr/>
            </p:nvSpPr>
            <p:spPr bwMode="auto">
              <a:xfrm flipH="1">
                <a:off x="1198096" y="6049294"/>
                <a:ext cx="2440113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65" name="Text Box 1060"/>
              <p:cNvSpPr txBox="1">
                <a:spLocks noChangeArrowheads="1"/>
              </p:cNvSpPr>
              <p:nvPr/>
            </p:nvSpPr>
            <p:spPr bwMode="auto">
              <a:xfrm>
                <a:off x="4130370" y="59436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66" name="Text Box 1061"/>
              <p:cNvSpPr txBox="1">
                <a:spLocks noChangeArrowheads="1"/>
              </p:cNvSpPr>
              <p:nvPr/>
            </p:nvSpPr>
            <p:spPr bwMode="auto">
              <a:xfrm>
                <a:off x="685800" y="5950153"/>
                <a:ext cx="56758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CCCC</a:t>
                </a:r>
              </a:p>
            </p:txBody>
          </p:sp>
          <p:sp>
            <p:nvSpPr>
              <p:cNvPr id="77" name="Line 1063"/>
              <p:cNvSpPr>
                <a:spLocks noChangeShapeType="1"/>
              </p:cNvSpPr>
              <p:nvPr/>
            </p:nvSpPr>
            <p:spPr bwMode="auto">
              <a:xfrm>
                <a:off x="285781" y="6051754"/>
                <a:ext cx="400019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78" name="Line 1064"/>
              <p:cNvSpPr>
                <a:spLocks noChangeShapeType="1"/>
              </p:cNvSpPr>
              <p:nvPr/>
            </p:nvSpPr>
            <p:spPr bwMode="auto">
              <a:xfrm>
                <a:off x="285781" y="5943600"/>
                <a:ext cx="400019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79" name="Text Box 1065"/>
              <p:cNvSpPr txBox="1">
                <a:spLocks noChangeArrowheads="1"/>
              </p:cNvSpPr>
              <p:nvPr/>
            </p:nvSpPr>
            <p:spPr bwMode="auto">
              <a:xfrm>
                <a:off x="628619" y="5788061"/>
                <a:ext cx="637529" cy="307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+mn-lt"/>
                  </a:rPr>
                  <a:t>GGGG</a:t>
                </a:r>
              </a:p>
            </p:txBody>
          </p:sp>
          <p:sp>
            <p:nvSpPr>
              <p:cNvPr id="69" name="Text Box 1067"/>
              <p:cNvSpPr txBox="1">
                <a:spLocks noChangeArrowheads="1"/>
              </p:cNvSpPr>
              <p:nvPr/>
            </p:nvSpPr>
            <p:spPr bwMode="auto">
              <a:xfrm>
                <a:off x="78044" y="58674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72" name="Line 1070"/>
              <p:cNvSpPr>
                <a:spLocks noChangeShapeType="1"/>
              </p:cNvSpPr>
              <p:nvPr/>
            </p:nvSpPr>
            <p:spPr bwMode="auto">
              <a:xfrm>
                <a:off x="1198096" y="5941140"/>
                <a:ext cx="2440113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73" name="Text Box 1071"/>
              <p:cNvSpPr txBox="1">
                <a:spLocks noChangeArrowheads="1"/>
              </p:cNvSpPr>
              <p:nvPr/>
            </p:nvSpPr>
            <p:spPr bwMode="auto">
              <a:xfrm>
                <a:off x="3581400" y="5788223"/>
                <a:ext cx="7040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AAAAA</a:t>
                </a:r>
              </a:p>
            </p:txBody>
          </p:sp>
          <p:sp>
            <p:nvSpPr>
              <p:cNvPr id="76" name="Text Box 1074"/>
              <p:cNvSpPr txBox="1">
                <a:spLocks noChangeArrowheads="1"/>
              </p:cNvSpPr>
              <p:nvPr/>
            </p:nvSpPr>
            <p:spPr bwMode="auto">
              <a:xfrm>
                <a:off x="4130370" y="57912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sp>
        <p:nvSpPr>
          <p:cNvPr id="128" name="Text Box 43"/>
          <p:cNvSpPr txBox="1">
            <a:spLocks noChangeArrowheads="1"/>
          </p:cNvSpPr>
          <p:nvPr/>
        </p:nvSpPr>
        <p:spPr bwMode="auto">
          <a:xfrm>
            <a:off x="5105400" y="4201180"/>
            <a:ext cx="373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Transform the population of cDNA plasmids into </a:t>
            </a:r>
            <a:r>
              <a:rPr lang="en-US" sz="1400" dirty="0" smtClean="0">
                <a:latin typeface="+mn-lt"/>
              </a:rPr>
              <a:t>bacteria. Result </a:t>
            </a:r>
            <a:r>
              <a:rPr lang="en-US" sz="1400" dirty="0">
                <a:latin typeface="+mn-lt"/>
              </a:rPr>
              <a:t>is a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cDNA library</a:t>
            </a:r>
            <a:r>
              <a:rPr lang="en-US" sz="1400" dirty="0">
                <a:latin typeface="+mn-lt"/>
              </a:rPr>
              <a:t>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131475" y="1607403"/>
            <a:ext cx="3692155" cy="2212777"/>
            <a:chOff x="5207675" y="987623"/>
            <a:chExt cx="3692155" cy="2212777"/>
          </a:xfrm>
        </p:grpSpPr>
        <p:sp>
          <p:nvSpPr>
            <p:cNvPr id="99" name="Text Box 14"/>
            <p:cNvSpPr txBox="1">
              <a:spLocks noChangeArrowheads="1"/>
            </p:cNvSpPr>
            <p:nvPr/>
          </p:nvSpPr>
          <p:spPr bwMode="auto">
            <a:xfrm>
              <a:off x="6557397" y="987623"/>
              <a:ext cx="113880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Duplex cDNA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273370" y="1216473"/>
              <a:ext cx="3626460" cy="483509"/>
              <a:chOff x="5273370" y="1216473"/>
              <a:chExt cx="3626460" cy="483509"/>
            </a:xfrm>
          </p:grpSpPr>
          <p:sp>
            <p:nvSpPr>
              <p:cNvPr id="90" name="Text Box 5"/>
              <p:cNvSpPr txBox="1">
                <a:spLocks noChangeArrowheads="1"/>
              </p:cNvSpPr>
              <p:nvPr/>
            </p:nvSpPr>
            <p:spPr bwMode="auto">
              <a:xfrm>
                <a:off x="8534400" y="1392205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5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100" name="Text Box 15"/>
              <p:cNvSpPr txBox="1">
                <a:spLocks noChangeArrowheads="1"/>
              </p:cNvSpPr>
              <p:nvPr/>
            </p:nvSpPr>
            <p:spPr bwMode="auto">
              <a:xfrm>
                <a:off x="8534400" y="1219200"/>
                <a:ext cx="36543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3</a:t>
                </a:r>
                <a:r>
                  <a:rPr lang="ja-JP" altLang="en-US" sz="1400" dirty="0">
                    <a:latin typeface="+mn-lt"/>
                  </a:rPr>
                  <a:t>’</a:t>
                </a:r>
                <a:endParaRPr lang="en-US" sz="1400" dirty="0">
                  <a:latin typeface="+mn-lt"/>
                </a:endParaRP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5273370" y="1216473"/>
                <a:ext cx="3431706" cy="477625"/>
                <a:chOff x="5273370" y="1216473"/>
                <a:chExt cx="3431706" cy="477625"/>
              </a:xfrm>
            </p:grpSpPr>
            <p:sp>
              <p:nvSpPr>
                <p:cNvPr id="8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8001000" y="1386321"/>
                  <a:ext cx="622110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latin typeface="+mn-lt"/>
                    </a:rPr>
                    <a:t>TTTTT</a:t>
                  </a:r>
                </a:p>
              </p:txBody>
            </p:sp>
            <p:sp>
              <p:nvSpPr>
                <p:cNvPr id="89" name="Line 4"/>
                <p:cNvSpPr>
                  <a:spLocks noChangeShapeType="1"/>
                </p:cNvSpPr>
                <p:nvPr/>
              </p:nvSpPr>
              <p:spPr bwMode="auto">
                <a:xfrm flipH="1">
                  <a:off x="6290763" y="1524000"/>
                  <a:ext cx="1759280" cy="0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9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791200" y="1371600"/>
                  <a:ext cx="567583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CCCC</a:t>
                  </a:r>
                </a:p>
              </p:txBody>
            </p:sp>
            <p:sp>
              <p:nvSpPr>
                <p:cNvPr id="93" name="Line 8"/>
                <p:cNvSpPr>
                  <a:spLocks noChangeShapeType="1"/>
                </p:cNvSpPr>
                <p:nvPr/>
              </p:nvSpPr>
              <p:spPr bwMode="auto">
                <a:xfrm>
                  <a:off x="5562600" y="1524000"/>
                  <a:ext cx="288406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94" name="Line 9"/>
                <p:cNvSpPr>
                  <a:spLocks noChangeShapeType="1"/>
                </p:cNvSpPr>
                <p:nvPr/>
              </p:nvSpPr>
              <p:spPr bwMode="auto">
                <a:xfrm>
                  <a:off x="5562600" y="1446984"/>
                  <a:ext cx="288406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9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763301" y="1216473"/>
                  <a:ext cx="637499" cy="3075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GGGG</a:t>
                  </a:r>
                </a:p>
              </p:txBody>
            </p:sp>
            <p:sp>
              <p:nvSpPr>
                <p:cNvPr id="9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5273370" y="1219200"/>
                  <a:ext cx="365430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5</a:t>
                  </a:r>
                  <a:r>
                    <a:rPr lang="ja-JP" altLang="en-US" sz="1400" dirty="0">
                      <a:latin typeface="+mn-lt"/>
                    </a:rPr>
                    <a:t>’</a:t>
                  </a:r>
                  <a:endParaRPr lang="en-US" sz="1400" dirty="0">
                    <a:latin typeface="+mn-lt"/>
                  </a:endParaRPr>
                </a:p>
              </p:txBody>
            </p:sp>
            <p:sp>
              <p:nvSpPr>
                <p:cNvPr id="9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273370" y="1371600"/>
                  <a:ext cx="365430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3</a:t>
                  </a:r>
                  <a:r>
                    <a:rPr lang="ja-JP" altLang="en-US" sz="1400" dirty="0">
                      <a:latin typeface="+mn-lt"/>
                    </a:rPr>
                    <a:t>’</a:t>
                  </a:r>
                  <a:endParaRPr lang="en-US" sz="1400" dirty="0">
                    <a:latin typeface="+mn-lt"/>
                  </a:endParaRPr>
                </a:p>
              </p:txBody>
            </p:sp>
            <p:sp>
              <p:nvSpPr>
                <p:cNvPr id="98" name="Line 13"/>
                <p:cNvSpPr>
                  <a:spLocks noChangeShapeType="1"/>
                </p:cNvSpPr>
                <p:nvPr/>
              </p:nvSpPr>
              <p:spPr bwMode="auto">
                <a:xfrm>
                  <a:off x="6290763" y="1446984"/>
                  <a:ext cx="1759280" cy="0"/>
                </a:xfrm>
                <a:prstGeom prst="line">
                  <a:avLst/>
                </a:prstGeom>
                <a:noFill/>
                <a:ln w="57150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1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8001000" y="1219200"/>
                  <a:ext cx="704076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latin typeface="+mn-lt"/>
                    </a:rPr>
                    <a:t>AAAAA</a:t>
                  </a:r>
                </a:p>
              </p:txBody>
            </p:sp>
            <p:sp>
              <p:nvSpPr>
                <p:cNvPr id="102" name="Line 17"/>
                <p:cNvSpPr>
                  <a:spLocks noChangeShapeType="1"/>
                </p:cNvSpPr>
                <p:nvPr/>
              </p:nvSpPr>
              <p:spPr bwMode="auto">
                <a:xfrm>
                  <a:off x="5638800" y="1371600"/>
                  <a:ext cx="0" cy="10268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103" name="Line 18"/>
                <p:cNvSpPr>
                  <a:spLocks noChangeShapeType="1"/>
                </p:cNvSpPr>
                <p:nvPr/>
              </p:nvSpPr>
              <p:spPr bwMode="auto">
                <a:xfrm>
                  <a:off x="5715000" y="1497513"/>
                  <a:ext cx="0" cy="10268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</p:grpSp>
        </p:grpSp>
        <p:sp>
          <p:nvSpPr>
            <p:cNvPr id="104" name="Text Box 19"/>
            <p:cNvSpPr txBox="1">
              <a:spLocks noChangeArrowheads="1"/>
            </p:cNvSpPr>
            <p:nvPr/>
          </p:nvSpPr>
          <p:spPr bwMode="auto">
            <a:xfrm>
              <a:off x="5207675" y="1673423"/>
              <a:ext cx="203132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Restriction endonuclease</a:t>
              </a:r>
            </a:p>
          </p:txBody>
        </p:sp>
        <p:sp>
          <p:nvSpPr>
            <p:cNvPr id="105" name="Line 20"/>
            <p:cNvSpPr>
              <a:spLocks noChangeShapeType="1"/>
            </p:cNvSpPr>
            <p:nvPr/>
          </p:nvSpPr>
          <p:spPr bwMode="auto">
            <a:xfrm>
              <a:off x="7239000" y="1674911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6" name="Text Box 21"/>
            <p:cNvSpPr txBox="1">
              <a:spLocks noChangeArrowheads="1"/>
            </p:cNvSpPr>
            <p:nvPr/>
          </p:nvSpPr>
          <p:spPr bwMode="auto">
            <a:xfrm>
              <a:off x="7315200" y="1673423"/>
              <a:ext cx="133882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Cut the adaptor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562600" y="1905000"/>
              <a:ext cx="3124200" cy="460177"/>
              <a:chOff x="5562600" y="1905000"/>
              <a:chExt cx="3124200" cy="460177"/>
            </a:xfrm>
          </p:grpSpPr>
          <p:sp>
            <p:nvSpPr>
              <p:cNvPr id="107" name="Text Box 22"/>
              <p:cNvSpPr txBox="1">
                <a:spLocks noChangeArrowheads="1"/>
              </p:cNvSpPr>
              <p:nvPr/>
            </p:nvSpPr>
            <p:spPr bwMode="auto">
              <a:xfrm>
                <a:off x="7969003" y="2054423"/>
                <a:ext cx="62211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TTTTT</a:t>
                </a:r>
              </a:p>
            </p:txBody>
          </p:sp>
          <p:sp>
            <p:nvSpPr>
              <p:cNvPr id="108" name="Line 23"/>
              <p:cNvSpPr>
                <a:spLocks noChangeShapeType="1"/>
              </p:cNvSpPr>
              <p:nvPr/>
            </p:nvSpPr>
            <p:spPr bwMode="auto">
              <a:xfrm flipH="1">
                <a:off x="6277072" y="2210615"/>
                <a:ext cx="175928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latin typeface="+mn-lt"/>
                </a:endParaRPr>
              </a:p>
            </p:txBody>
          </p:sp>
          <p:sp>
            <p:nvSpPr>
              <p:cNvPr id="109" name="Text Box 24"/>
              <p:cNvSpPr txBox="1">
                <a:spLocks noChangeArrowheads="1"/>
              </p:cNvSpPr>
              <p:nvPr/>
            </p:nvSpPr>
            <p:spPr bwMode="auto">
              <a:xfrm>
                <a:off x="5757017" y="2057400"/>
                <a:ext cx="56758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CCCC</a:t>
                </a:r>
              </a:p>
            </p:txBody>
          </p:sp>
          <p:sp>
            <p:nvSpPr>
              <p:cNvPr id="110" name="Line 25"/>
              <p:cNvSpPr>
                <a:spLocks noChangeShapeType="1"/>
              </p:cNvSpPr>
              <p:nvPr/>
            </p:nvSpPr>
            <p:spPr bwMode="auto">
              <a:xfrm>
                <a:off x="5620281" y="2210615"/>
                <a:ext cx="144203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11" name="Line 26"/>
              <p:cNvSpPr>
                <a:spLocks noChangeShapeType="1"/>
              </p:cNvSpPr>
              <p:nvPr/>
            </p:nvSpPr>
            <p:spPr bwMode="auto">
              <a:xfrm>
                <a:off x="5562600" y="2133600"/>
                <a:ext cx="201885" cy="0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12" name="Text Box 27"/>
              <p:cNvSpPr txBox="1">
                <a:spLocks noChangeArrowheads="1"/>
              </p:cNvSpPr>
              <p:nvPr/>
            </p:nvSpPr>
            <p:spPr bwMode="auto">
              <a:xfrm>
                <a:off x="5715000" y="1905000"/>
                <a:ext cx="63771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GGGG</a:t>
                </a:r>
              </a:p>
            </p:txBody>
          </p:sp>
          <p:sp>
            <p:nvSpPr>
              <p:cNvPr id="113" name="Line 28"/>
              <p:cNvSpPr>
                <a:spLocks noChangeShapeType="1"/>
              </p:cNvSpPr>
              <p:nvPr/>
            </p:nvSpPr>
            <p:spPr bwMode="auto">
              <a:xfrm>
                <a:off x="6277072" y="2133600"/>
                <a:ext cx="1759280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>
                  <a:latin typeface="+mn-lt"/>
                </a:endParaRPr>
              </a:p>
            </p:txBody>
          </p:sp>
          <p:sp>
            <p:nvSpPr>
              <p:cNvPr id="114" name="Text Box 29"/>
              <p:cNvSpPr txBox="1">
                <a:spLocks noChangeArrowheads="1"/>
              </p:cNvSpPr>
              <p:nvPr/>
            </p:nvSpPr>
            <p:spPr bwMode="auto">
              <a:xfrm>
                <a:off x="7982724" y="1905000"/>
                <a:ext cx="7040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AAAAA</a:t>
                </a:r>
              </a:p>
            </p:txBody>
          </p:sp>
        </p:grpSp>
        <p:sp>
          <p:nvSpPr>
            <p:cNvPr id="125" name="Line 40"/>
            <p:cNvSpPr>
              <a:spLocks noChangeShapeType="1"/>
            </p:cNvSpPr>
            <p:nvPr/>
          </p:nvSpPr>
          <p:spPr bwMode="auto">
            <a:xfrm>
              <a:off x="8468961" y="2438400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6" name="Text Box 41"/>
            <p:cNvSpPr txBox="1">
              <a:spLocks noChangeArrowheads="1"/>
            </p:cNvSpPr>
            <p:nvPr/>
          </p:nvSpPr>
          <p:spPr bwMode="auto">
            <a:xfrm>
              <a:off x="5715000" y="2524780"/>
              <a:ext cx="30480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+mn-lt"/>
                </a:rPr>
                <a:t>Ligate duplex cDNA into </a:t>
              </a:r>
              <a:r>
                <a:rPr lang="en-US" sz="1400" dirty="0" smtClean="0">
                  <a:latin typeface="+mn-lt"/>
                </a:rPr>
                <a:t>a plasmid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127" name="Line 42"/>
            <p:cNvSpPr>
              <a:spLocks noChangeShapeType="1"/>
            </p:cNvSpPr>
            <p:nvPr/>
          </p:nvSpPr>
          <p:spPr bwMode="auto">
            <a:xfrm>
              <a:off x="5638800" y="2258736"/>
              <a:ext cx="0" cy="33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613402" y="2590800"/>
              <a:ext cx="2797878" cy="609600"/>
              <a:chOff x="5613402" y="2590800"/>
              <a:chExt cx="2797878" cy="609600"/>
            </a:xfrm>
          </p:grpSpPr>
          <p:grpSp>
            <p:nvGrpSpPr>
              <p:cNvPr id="115" name="Group 30"/>
              <p:cNvGrpSpPr>
                <a:grpSpLocks/>
              </p:cNvGrpSpPr>
              <p:nvPr/>
            </p:nvGrpSpPr>
            <p:grpSpPr bwMode="auto">
              <a:xfrm rot="10800000">
                <a:off x="5641977" y="2752213"/>
                <a:ext cx="2769303" cy="448187"/>
                <a:chOff x="480" y="2544"/>
                <a:chExt cx="4609" cy="838"/>
              </a:xfrm>
            </p:grpSpPr>
            <p:grpSp>
              <p:nvGrpSpPr>
                <p:cNvPr id="116" name="Group 31"/>
                <p:cNvGrpSpPr>
                  <a:grpSpLocks/>
                </p:cNvGrpSpPr>
                <p:nvPr/>
              </p:nvGrpSpPr>
              <p:grpSpPr bwMode="auto">
                <a:xfrm>
                  <a:off x="480" y="2544"/>
                  <a:ext cx="4609" cy="723"/>
                  <a:chOff x="480" y="2544"/>
                  <a:chExt cx="4609" cy="723"/>
                </a:xfrm>
              </p:grpSpPr>
              <p:sp>
                <p:nvSpPr>
                  <p:cNvPr id="120" name="Arc 32"/>
                  <p:cNvSpPr>
                    <a:spLocks/>
                  </p:cNvSpPr>
                  <p:nvPr/>
                </p:nvSpPr>
                <p:spPr bwMode="auto">
                  <a:xfrm>
                    <a:off x="768" y="2546"/>
                    <a:ext cx="4321" cy="721"/>
                  </a:xfrm>
                  <a:custGeom>
                    <a:avLst/>
                    <a:gdLst>
                      <a:gd name="G0" fmla="+- 0 0 0"/>
                      <a:gd name="G1" fmla="+- 19092 0 0"/>
                      <a:gd name="G2" fmla="+- 21600 0 0"/>
                      <a:gd name="T0" fmla="*/ 10101 w 21600"/>
                      <a:gd name="T1" fmla="*/ 0 h 19092"/>
                      <a:gd name="T2" fmla="*/ 21600 w 21600"/>
                      <a:gd name="T3" fmla="*/ 19092 h 19092"/>
                      <a:gd name="T4" fmla="*/ 0 w 21600"/>
                      <a:gd name="T5" fmla="*/ 19092 h 190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9092" fill="none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</a:path>
                      <a:path w="21600" h="19092" stroke="0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  <a:lnTo>
                          <a:pt x="0" y="19092"/>
                        </a:lnTo>
                        <a:close/>
                      </a:path>
                    </a:pathLst>
                  </a:cu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400">
                      <a:latin typeface="+mn-lt"/>
                    </a:endParaRPr>
                  </a:p>
                </p:txBody>
              </p:sp>
              <p:sp>
                <p:nvSpPr>
                  <p:cNvPr id="121" name="Arc 33"/>
                  <p:cNvSpPr>
                    <a:spLocks/>
                  </p:cNvSpPr>
                  <p:nvPr/>
                </p:nvSpPr>
                <p:spPr bwMode="auto">
                  <a:xfrm flipH="1">
                    <a:off x="480" y="2544"/>
                    <a:ext cx="4321" cy="721"/>
                  </a:xfrm>
                  <a:custGeom>
                    <a:avLst/>
                    <a:gdLst>
                      <a:gd name="G0" fmla="+- 0 0 0"/>
                      <a:gd name="G1" fmla="+- 19092 0 0"/>
                      <a:gd name="G2" fmla="+- 21600 0 0"/>
                      <a:gd name="T0" fmla="*/ 10101 w 21600"/>
                      <a:gd name="T1" fmla="*/ 0 h 19092"/>
                      <a:gd name="T2" fmla="*/ 21600 w 21600"/>
                      <a:gd name="T3" fmla="*/ 19092 h 19092"/>
                      <a:gd name="T4" fmla="*/ 0 w 21600"/>
                      <a:gd name="T5" fmla="*/ 19092 h 190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9092" fill="none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</a:path>
                      <a:path w="21600" h="19092" stroke="0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  <a:lnTo>
                          <a:pt x="0" y="19092"/>
                        </a:lnTo>
                        <a:close/>
                      </a:path>
                    </a:pathLst>
                  </a:cu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400">
                      <a:latin typeface="+mn-lt"/>
                    </a:endParaRPr>
                  </a:p>
                </p:txBody>
              </p:sp>
            </p:grpSp>
            <p:grpSp>
              <p:nvGrpSpPr>
                <p:cNvPr id="117" name="Group 34"/>
                <p:cNvGrpSpPr>
                  <a:grpSpLocks/>
                </p:cNvGrpSpPr>
                <p:nvPr/>
              </p:nvGrpSpPr>
              <p:grpSpPr bwMode="auto">
                <a:xfrm>
                  <a:off x="528" y="2614"/>
                  <a:ext cx="4512" cy="768"/>
                  <a:chOff x="480" y="2544"/>
                  <a:chExt cx="4609" cy="723"/>
                </a:xfrm>
              </p:grpSpPr>
              <p:sp>
                <p:nvSpPr>
                  <p:cNvPr id="118" name="Arc 35"/>
                  <p:cNvSpPr>
                    <a:spLocks/>
                  </p:cNvSpPr>
                  <p:nvPr/>
                </p:nvSpPr>
                <p:spPr bwMode="auto">
                  <a:xfrm>
                    <a:off x="768" y="2546"/>
                    <a:ext cx="4321" cy="721"/>
                  </a:xfrm>
                  <a:custGeom>
                    <a:avLst/>
                    <a:gdLst>
                      <a:gd name="G0" fmla="+- 0 0 0"/>
                      <a:gd name="G1" fmla="+- 19092 0 0"/>
                      <a:gd name="G2" fmla="+- 21600 0 0"/>
                      <a:gd name="T0" fmla="*/ 10101 w 21600"/>
                      <a:gd name="T1" fmla="*/ 0 h 19092"/>
                      <a:gd name="T2" fmla="*/ 21600 w 21600"/>
                      <a:gd name="T3" fmla="*/ 19092 h 19092"/>
                      <a:gd name="T4" fmla="*/ 0 w 21600"/>
                      <a:gd name="T5" fmla="*/ 19092 h 190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9092" fill="none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</a:path>
                      <a:path w="21600" h="19092" stroke="0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  <a:lnTo>
                          <a:pt x="0" y="19092"/>
                        </a:lnTo>
                        <a:close/>
                      </a:path>
                    </a:pathLst>
                  </a:cu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400">
                      <a:latin typeface="+mn-lt"/>
                    </a:endParaRPr>
                  </a:p>
                </p:txBody>
              </p:sp>
              <p:sp>
                <p:nvSpPr>
                  <p:cNvPr id="119" name="Arc 36"/>
                  <p:cNvSpPr>
                    <a:spLocks/>
                  </p:cNvSpPr>
                  <p:nvPr/>
                </p:nvSpPr>
                <p:spPr bwMode="auto">
                  <a:xfrm flipH="1">
                    <a:off x="480" y="2544"/>
                    <a:ext cx="4321" cy="721"/>
                  </a:xfrm>
                  <a:custGeom>
                    <a:avLst/>
                    <a:gdLst>
                      <a:gd name="G0" fmla="+- 0 0 0"/>
                      <a:gd name="G1" fmla="+- 19092 0 0"/>
                      <a:gd name="G2" fmla="+- 21600 0 0"/>
                      <a:gd name="T0" fmla="*/ 10101 w 21600"/>
                      <a:gd name="T1" fmla="*/ 0 h 19092"/>
                      <a:gd name="T2" fmla="*/ 21600 w 21600"/>
                      <a:gd name="T3" fmla="*/ 19092 h 19092"/>
                      <a:gd name="T4" fmla="*/ 0 w 21600"/>
                      <a:gd name="T5" fmla="*/ 19092 h 190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9092" fill="none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</a:path>
                      <a:path w="21600" h="19092" stroke="0" extrusionOk="0">
                        <a:moveTo>
                          <a:pt x="10101" y="-1"/>
                        </a:moveTo>
                        <a:cubicBezTo>
                          <a:pt x="17175" y="3742"/>
                          <a:pt x="21600" y="11089"/>
                          <a:pt x="21600" y="19092"/>
                        </a:cubicBezTo>
                        <a:lnTo>
                          <a:pt x="0" y="19092"/>
                        </a:lnTo>
                        <a:close/>
                      </a:path>
                    </a:pathLst>
                  </a:cu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40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122" name="Group 37"/>
              <p:cNvGrpSpPr>
                <a:grpSpLocks/>
              </p:cNvGrpSpPr>
              <p:nvPr/>
            </p:nvGrpSpPr>
            <p:grpSpPr bwMode="auto">
              <a:xfrm rot="5400000" flipH="1">
                <a:off x="5552391" y="2651811"/>
                <a:ext cx="179703" cy="57681"/>
                <a:chOff x="144" y="2832"/>
                <a:chExt cx="336" cy="96"/>
              </a:xfrm>
            </p:grpSpPr>
            <p:sp>
              <p:nvSpPr>
                <p:cNvPr id="123" name="Line 38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144" y="2928"/>
                  <a:ext cx="240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  <p:sp>
              <p:nvSpPr>
                <p:cNvPr id="124" name="Line 39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144" y="2832"/>
                  <a:ext cx="336" cy="0"/>
                </a:xfrm>
                <a:prstGeom prst="line">
                  <a:avLst/>
                </a:prstGeom>
                <a:noFill/>
                <a:ln w="571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400">
                    <a:latin typeface="+mn-lt"/>
                  </a:endParaRPr>
                </a:p>
              </p:txBody>
            </p:sp>
          </p:grpSp>
          <p:cxnSp>
            <p:nvCxnSpPr>
              <p:cNvPr id="7" name="Straight Connector 6"/>
              <p:cNvCxnSpPr/>
              <p:nvPr/>
            </p:nvCxnSpPr>
            <p:spPr>
              <a:xfrm>
                <a:off x="5638800" y="2743200"/>
                <a:ext cx="0" cy="76200"/>
              </a:xfrm>
              <a:prstGeom prst="line">
                <a:avLst/>
              </a:prstGeom>
              <a:ln w="57150" cmpd="sng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5136-07FF-C04C-A7E7-AA1754DD0F3D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Limitations of cDNA synthesis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1166"/>
            <a:ext cx="8229600" cy="4881034"/>
          </a:xfrm>
        </p:spPr>
        <p:txBody>
          <a:bodyPr/>
          <a:lstStyle/>
          <a:p>
            <a:r>
              <a:rPr lang="en-US" sz="2400" dirty="0"/>
              <a:t>First strand synthesis often does not go to completion.</a:t>
            </a:r>
          </a:p>
          <a:p>
            <a:pPr lvl="1"/>
            <a:r>
              <a:rPr lang="en-US" sz="2000" dirty="0"/>
              <a:t>Individual cDNA clones will frequently have the reverse complement of only part of the mRNA.</a:t>
            </a:r>
          </a:p>
          <a:p>
            <a:pPr lvl="1"/>
            <a:r>
              <a:rPr lang="en-US" sz="2000" dirty="0"/>
              <a:t>Multiple cDNA clones from a single mRNA will be present in the library</a:t>
            </a:r>
          </a:p>
          <a:p>
            <a:r>
              <a:rPr lang="en-US" sz="2400" dirty="0"/>
              <a:t>Priming second strand synthesis is inefficient</a:t>
            </a:r>
          </a:p>
          <a:p>
            <a:pPr lvl="1"/>
            <a:r>
              <a:rPr lang="en-US" sz="2000" dirty="0"/>
              <a:t>Some methods necessarily result in the loss of sequences at the 5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 end of the </a:t>
            </a:r>
            <a:r>
              <a:rPr lang="en-US" sz="2000" dirty="0" err="1"/>
              <a:t>nontemplate</a:t>
            </a:r>
            <a:r>
              <a:rPr lang="en-US" sz="2000" dirty="0"/>
              <a:t> strand</a:t>
            </a:r>
          </a:p>
          <a:p>
            <a:r>
              <a:rPr lang="en-US" sz="2400" dirty="0"/>
              <a:t>Can take specialized approaches to capture the 5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 ends of mRNA; utilize distinctive properties of the 5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 cap on </a:t>
            </a:r>
            <a:r>
              <a:rPr lang="en-US" sz="2400" dirty="0" smtClean="0"/>
              <a:t>mRNA</a:t>
            </a:r>
          </a:p>
          <a:p>
            <a:pPr lvl="1"/>
            <a:r>
              <a:rPr lang="en-US" sz="2000" dirty="0" smtClean="0"/>
              <a:t>CAGE, cap-analysis of gene expression</a:t>
            </a:r>
          </a:p>
          <a:p>
            <a:pPr lvl="1"/>
            <a:r>
              <a:rPr lang="en-US" sz="2000" dirty="0" err="1" smtClean="0"/>
              <a:t>Kodzius</a:t>
            </a:r>
            <a:r>
              <a:rPr lang="en-US" sz="2000" dirty="0" smtClean="0"/>
              <a:t> … Y. </a:t>
            </a:r>
            <a:r>
              <a:rPr lang="en-US" sz="2000" dirty="0" err="1" smtClean="0"/>
              <a:t>Hayashizaki</a:t>
            </a:r>
            <a:r>
              <a:rPr lang="en-US" sz="2000" dirty="0" smtClean="0"/>
              <a:t> and P. </a:t>
            </a:r>
            <a:r>
              <a:rPr lang="en-US" sz="2000" dirty="0" err="1" smtClean="0"/>
              <a:t>Carninci</a:t>
            </a:r>
            <a:r>
              <a:rPr lang="en-US" sz="2000" dirty="0" smtClean="0"/>
              <a:t> (2006) Nature Methods </a:t>
            </a:r>
            <a:r>
              <a:rPr lang="en-US" sz="2000" b="1" dirty="0" smtClean="0"/>
              <a:t>3</a:t>
            </a:r>
            <a:r>
              <a:rPr lang="en-US" sz="2000" dirty="0" smtClean="0"/>
              <a:t>:211-222.</a:t>
            </a:r>
          </a:p>
          <a:p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4E5A-7592-A647-9799-ECAE11D40A59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  <a:cs typeface="Times" charset="0"/>
              </a:rPr>
              <a:t>EST sequencing project 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Sequence part of </a:t>
            </a:r>
            <a:r>
              <a:rPr lang="en-US" sz="2400" dirty="0" err="1" smtClean="0"/>
              <a:t>cDNAs</a:t>
            </a:r>
            <a:r>
              <a:rPr lang="en-US" sz="2400" dirty="0" smtClean="0"/>
              <a:t> to find an </a:t>
            </a:r>
            <a:r>
              <a:rPr lang="en-US" sz="2400" b="1" dirty="0" smtClean="0"/>
              <a:t>expressed sequence tag (EST).</a:t>
            </a:r>
            <a:endParaRPr lang="en-US" sz="2400" dirty="0"/>
          </a:p>
          <a:p>
            <a:r>
              <a:rPr lang="en-US" sz="2400" dirty="0"/>
              <a:t>Sometimes </a:t>
            </a:r>
            <a:r>
              <a:rPr lang="en-US" sz="2400" dirty="0" err="1"/>
              <a:t>cDNAs</a:t>
            </a:r>
            <a:r>
              <a:rPr lang="en-US" sz="2400" dirty="0"/>
              <a:t> come from </a:t>
            </a:r>
            <a:r>
              <a:rPr lang="en-US" sz="2400" b="1" dirty="0"/>
              <a:t>normalized </a:t>
            </a:r>
            <a:r>
              <a:rPr lang="en-US" sz="2400" dirty="0"/>
              <a:t>libraries</a:t>
            </a:r>
          </a:p>
          <a:p>
            <a:pPr lvl="1"/>
            <a:r>
              <a:rPr lang="en-US" sz="2000" dirty="0"/>
              <a:t>Depleted of </a:t>
            </a:r>
            <a:r>
              <a:rPr lang="en-US" sz="2000" dirty="0" err="1"/>
              <a:t>cDNAs</a:t>
            </a:r>
            <a:r>
              <a:rPr lang="en-US" sz="2000" dirty="0"/>
              <a:t> from abundant mRNAs</a:t>
            </a:r>
          </a:p>
          <a:p>
            <a:pPr lvl="1"/>
            <a:r>
              <a:rPr lang="en-US" sz="2000" dirty="0"/>
              <a:t>Enriched in </a:t>
            </a:r>
            <a:r>
              <a:rPr lang="en-US" sz="2000" dirty="0" err="1"/>
              <a:t>cDNAs</a:t>
            </a:r>
            <a:r>
              <a:rPr lang="en-US" sz="2000" dirty="0"/>
              <a:t> from rare mRNAs</a:t>
            </a:r>
          </a:p>
          <a:p>
            <a:r>
              <a:rPr lang="en-US" sz="2400" dirty="0"/>
              <a:t>Ends of randomly chosen clones are sequenced in a high-throughput strategy</a:t>
            </a:r>
          </a:p>
          <a:p>
            <a:r>
              <a:rPr lang="en-US" sz="2400" dirty="0"/>
              <a:t>Aim is to sequence part of every mRNA from a given tissue, cell line, etc.</a:t>
            </a:r>
          </a:p>
          <a:p>
            <a:r>
              <a:rPr lang="en-US" sz="2400" dirty="0"/>
              <a:t>Have in </a:t>
            </a:r>
            <a:r>
              <a:rPr lang="en-US" sz="2400" dirty="0" err="1"/>
              <a:t>GenBank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dbEST</a:t>
            </a:r>
            <a:r>
              <a:rPr lang="en-US" sz="2400" dirty="0"/>
              <a:t> release </a:t>
            </a:r>
            <a:r>
              <a:rPr lang="en-US" sz="2400" dirty="0" smtClean="0"/>
              <a:t>130101, Jan 01, 2013)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smtClean="0"/>
              <a:t>74 million </a:t>
            </a:r>
            <a:r>
              <a:rPr lang="en-US" sz="2000" dirty="0"/>
              <a:t>EST </a:t>
            </a:r>
            <a:r>
              <a:rPr lang="en-US" sz="2000" dirty="0" smtClean="0"/>
              <a:t>sequences</a:t>
            </a:r>
          </a:p>
          <a:p>
            <a:pPr lvl="1"/>
            <a:r>
              <a:rPr lang="en-US" sz="2000" dirty="0" smtClean="0"/>
              <a:t>8.7 </a:t>
            </a:r>
            <a:r>
              <a:rPr lang="en-US" sz="2000" dirty="0"/>
              <a:t>million from human, </a:t>
            </a:r>
            <a:r>
              <a:rPr lang="en-US" sz="2000" dirty="0" smtClean="0"/>
              <a:t>4.8 </a:t>
            </a:r>
            <a:r>
              <a:rPr lang="en-US" sz="2000" dirty="0"/>
              <a:t>million from </a:t>
            </a:r>
            <a:r>
              <a:rPr lang="en-US" sz="2000" dirty="0" smtClean="0"/>
              <a:t>mouse</a:t>
            </a:r>
            <a:endParaRPr lang="en-US" sz="2000" dirty="0"/>
          </a:p>
          <a:p>
            <a:pPr lvl="1"/>
            <a:r>
              <a:rPr lang="en-US" sz="2000" dirty="0" smtClean="0"/>
              <a:t>Millions of ESTs from wide range of animals, plants and other species</a:t>
            </a:r>
            <a:endParaRPr lang="en-US" sz="2000" dirty="0"/>
          </a:p>
          <a:p>
            <a:pPr lvl="1"/>
            <a:r>
              <a:rPr lang="en-US" sz="2000" dirty="0"/>
              <a:t>&gt;1200 different organisms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5B48-877D-5541-9AD6-3C896791ABA2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ChangeArrowheads="1"/>
          </p:cNvSpPr>
          <p:nvPr/>
        </p:nvSpPr>
        <p:spPr bwMode="auto">
          <a:xfrm>
            <a:off x="3810000" y="3771900"/>
            <a:ext cx="4038600" cy="1066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39" name="Rectangle 1027"/>
          <p:cNvSpPr>
            <a:spLocks noChangeArrowheads="1"/>
          </p:cNvSpPr>
          <p:nvPr/>
        </p:nvSpPr>
        <p:spPr bwMode="auto">
          <a:xfrm>
            <a:off x="4191000" y="5143500"/>
            <a:ext cx="3657600" cy="1371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40" name="Rectangle 1028"/>
          <p:cNvSpPr>
            <a:spLocks noChangeArrowheads="1"/>
          </p:cNvSpPr>
          <p:nvPr/>
        </p:nvSpPr>
        <p:spPr bwMode="auto">
          <a:xfrm>
            <a:off x="3733800" y="2324100"/>
            <a:ext cx="4038600" cy="1066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4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639763"/>
          </a:xfrm>
          <a:ln/>
        </p:spPr>
        <p:txBody>
          <a:bodyPr>
            <a:normAutofit/>
          </a:bodyPr>
          <a:lstStyle/>
          <a:p>
            <a:r>
              <a:rPr lang="en-US" sz="3200">
                <a:latin typeface="+mn-lt"/>
              </a:rPr>
              <a:t>cDNA clones and ESTs</a:t>
            </a:r>
          </a:p>
        </p:txBody>
      </p:sp>
      <p:grpSp>
        <p:nvGrpSpPr>
          <p:cNvPr id="116742" name="Group 1030"/>
          <p:cNvGrpSpPr>
            <a:grpSpLocks/>
          </p:cNvGrpSpPr>
          <p:nvPr/>
        </p:nvGrpSpPr>
        <p:grpSpPr bwMode="auto">
          <a:xfrm>
            <a:off x="1984374" y="1524002"/>
            <a:ext cx="6550026" cy="500063"/>
            <a:chOff x="1008" y="1128"/>
            <a:chExt cx="4126" cy="315"/>
          </a:xfrm>
        </p:grpSpPr>
        <p:sp>
          <p:nvSpPr>
            <p:cNvPr id="116743" name="Rectangle 1031"/>
            <p:cNvSpPr>
              <a:spLocks noChangeArrowheads="1"/>
            </p:cNvSpPr>
            <p:nvPr/>
          </p:nvSpPr>
          <p:spPr bwMode="auto">
            <a:xfrm>
              <a:off x="2112" y="1206"/>
              <a:ext cx="305" cy="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6744" name="Rectangle 1032"/>
            <p:cNvSpPr>
              <a:spLocks noChangeArrowheads="1"/>
            </p:cNvSpPr>
            <p:nvPr/>
          </p:nvSpPr>
          <p:spPr bwMode="auto">
            <a:xfrm>
              <a:off x="2400" y="1206"/>
              <a:ext cx="1584" cy="179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6745" name="Rectangle 1033"/>
            <p:cNvSpPr>
              <a:spLocks noChangeArrowheads="1"/>
            </p:cNvSpPr>
            <p:nvPr/>
          </p:nvSpPr>
          <p:spPr bwMode="auto">
            <a:xfrm>
              <a:off x="3967" y="1206"/>
              <a:ext cx="305" cy="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6746" name="Text Box 1034"/>
            <p:cNvSpPr txBox="1">
              <a:spLocks noChangeArrowheads="1"/>
            </p:cNvSpPr>
            <p:nvPr/>
          </p:nvSpPr>
          <p:spPr bwMode="auto">
            <a:xfrm>
              <a:off x="1808" y="1152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+mn-lt"/>
                </a:rPr>
                <a:t>5</a:t>
              </a:r>
              <a:r>
                <a:rPr lang="ja-JP" altLang="en-US" sz="2400">
                  <a:latin typeface="+mn-lt"/>
                </a:rPr>
                <a:t>’</a:t>
              </a:r>
              <a:endParaRPr lang="en-US" sz="2400">
                <a:latin typeface="+mn-lt"/>
              </a:endParaRPr>
            </a:p>
          </p:txBody>
        </p:sp>
        <p:sp>
          <p:nvSpPr>
            <p:cNvPr id="116747" name="Text Box 1035"/>
            <p:cNvSpPr txBox="1">
              <a:spLocks noChangeArrowheads="1"/>
            </p:cNvSpPr>
            <p:nvPr/>
          </p:nvSpPr>
          <p:spPr bwMode="auto">
            <a:xfrm>
              <a:off x="4822" y="1128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+mn-lt"/>
                </a:rPr>
                <a:t>3</a:t>
              </a:r>
              <a:r>
                <a:rPr lang="ja-JP" altLang="en-US" sz="2400">
                  <a:latin typeface="+mn-lt"/>
                </a:rPr>
                <a:t>’</a:t>
              </a:r>
              <a:endParaRPr lang="en-US" sz="2400">
                <a:latin typeface="+mn-lt"/>
              </a:endParaRPr>
            </a:p>
          </p:txBody>
        </p:sp>
        <p:sp>
          <p:nvSpPr>
            <p:cNvPr id="116748" name="Text Box 1036"/>
            <p:cNvSpPr txBox="1">
              <a:spLocks noChangeArrowheads="1"/>
            </p:cNvSpPr>
            <p:nvPr/>
          </p:nvSpPr>
          <p:spPr bwMode="auto">
            <a:xfrm>
              <a:off x="1008" y="1152"/>
              <a:ext cx="6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+mn-lt"/>
                </a:rPr>
                <a:t>mRNA</a:t>
              </a:r>
            </a:p>
          </p:txBody>
        </p:sp>
        <p:sp>
          <p:nvSpPr>
            <p:cNvPr id="116749" name="Text Box 1037"/>
            <p:cNvSpPr txBox="1">
              <a:spLocks noChangeArrowheads="1"/>
            </p:cNvSpPr>
            <p:nvPr/>
          </p:nvSpPr>
          <p:spPr bwMode="auto">
            <a:xfrm>
              <a:off x="4258" y="1128"/>
              <a:ext cx="56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+mn-lt"/>
                </a:rPr>
                <a:t>AAAA</a:t>
              </a:r>
            </a:p>
          </p:txBody>
        </p:sp>
      </p:grpSp>
      <p:sp>
        <p:nvSpPr>
          <p:cNvPr id="116750" name="Text Box 1038"/>
          <p:cNvSpPr txBox="1">
            <a:spLocks noChangeArrowheads="1"/>
          </p:cNvSpPr>
          <p:nvPr/>
        </p:nvSpPr>
        <p:spPr bwMode="auto">
          <a:xfrm>
            <a:off x="3102628" y="1143000"/>
            <a:ext cx="1078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5</a:t>
            </a:r>
            <a:r>
              <a:rPr lang="ja-JP" altLang="en-US" sz="2400" dirty="0">
                <a:latin typeface="+mn-lt"/>
              </a:rPr>
              <a:t>’</a:t>
            </a:r>
            <a:r>
              <a:rPr lang="en-US" sz="2400" dirty="0">
                <a:latin typeface="+mn-lt"/>
              </a:rPr>
              <a:t> UTR</a:t>
            </a:r>
            <a:endParaRPr lang="en-US" sz="2800" dirty="0">
              <a:latin typeface="+mn-lt"/>
            </a:endParaRPr>
          </a:p>
        </p:txBody>
      </p:sp>
      <p:sp>
        <p:nvSpPr>
          <p:cNvPr id="116751" name="Text Box 1039"/>
          <p:cNvSpPr txBox="1">
            <a:spLocks noChangeArrowheads="1"/>
          </p:cNvSpPr>
          <p:nvPr/>
        </p:nvSpPr>
        <p:spPr bwMode="auto">
          <a:xfrm>
            <a:off x="6705600" y="1143000"/>
            <a:ext cx="1078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ja-JP" altLang="en-US" sz="2400" dirty="0">
                <a:latin typeface="+mn-lt"/>
              </a:rPr>
              <a:t>’</a:t>
            </a:r>
            <a:r>
              <a:rPr lang="en-US" sz="2400" dirty="0">
                <a:latin typeface="+mn-lt"/>
              </a:rPr>
              <a:t> UTR</a:t>
            </a:r>
            <a:endParaRPr lang="en-US" sz="2800" dirty="0">
              <a:latin typeface="+mn-lt"/>
            </a:endParaRPr>
          </a:p>
        </p:txBody>
      </p:sp>
      <p:sp>
        <p:nvSpPr>
          <p:cNvPr id="116752" name="Text Box 1040"/>
          <p:cNvSpPr txBox="1">
            <a:spLocks noChangeArrowheads="1"/>
          </p:cNvSpPr>
          <p:nvPr/>
        </p:nvSpPr>
        <p:spPr bwMode="auto">
          <a:xfrm>
            <a:off x="4398028" y="1143000"/>
            <a:ext cx="2002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Protein coding</a:t>
            </a:r>
            <a:endParaRPr lang="en-US" sz="2800" dirty="0">
              <a:latin typeface="+mn-lt"/>
            </a:endParaRPr>
          </a:p>
        </p:txBody>
      </p:sp>
      <p:sp>
        <p:nvSpPr>
          <p:cNvPr id="116753" name="Line 1041"/>
          <p:cNvSpPr>
            <a:spLocks noChangeShapeType="1"/>
          </p:cNvSpPr>
          <p:nvPr/>
        </p:nvSpPr>
        <p:spPr bwMode="auto">
          <a:xfrm>
            <a:off x="5562600" y="2476500"/>
            <a:ext cx="1905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54" name="Line 1042"/>
          <p:cNvSpPr>
            <a:spLocks noChangeShapeType="1"/>
          </p:cNvSpPr>
          <p:nvPr/>
        </p:nvSpPr>
        <p:spPr bwMode="auto">
          <a:xfrm>
            <a:off x="5562600" y="2552700"/>
            <a:ext cx="1905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55" name="Line 1043"/>
          <p:cNvSpPr>
            <a:spLocks noChangeShapeType="1"/>
          </p:cNvSpPr>
          <p:nvPr/>
        </p:nvSpPr>
        <p:spPr bwMode="auto">
          <a:xfrm>
            <a:off x="4267200" y="3162300"/>
            <a:ext cx="3200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56" name="Line 1044"/>
          <p:cNvSpPr>
            <a:spLocks noChangeShapeType="1"/>
          </p:cNvSpPr>
          <p:nvPr/>
        </p:nvSpPr>
        <p:spPr bwMode="auto">
          <a:xfrm>
            <a:off x="4267200" y="3238500"/>
            <a:ext cx="3200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57" name="Text Box 1045"/>
          <p:cNvSpPr txBox="1">
            <a:spLocks noChangeArrowheads="1"/>
          </p:cNvSpPr>
          <p:nvPr/>
        </p:nvSpPr>
        <p:spPr bwMode="auto">
          <a:xfrm>
            <a:off x="914400" y="2324100"/>
            <a:ext cx="2514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+mn-lt"/>
              </a:rPr>
              <a:t>Duplex inserts in cDNA clones</a:t>
            </a:r>
            <a:endParaRPr lang="en-US" sz="2800">
              <a:latin typeface="+mn-lt"/>
            </a:endParaRPr>
          </a:p>
        </p:txBody>
      </p:sp>
      <p:sp>
        <p:nvSpPr>
          <p:cNvPr id="116758" name="Text Box 1046"/>
          <p:cNvSpPr txBox="1">
            <a:spLocks noChangeArrowheads="1"/>
          </p:cNvSpPr>
          <p:nvPr/>
        </p:nvSpPr>
        <p:spPr bwMode="auto">
          <a:xfrm>
            <a:off x="669925" y="3619500"/>
            <a:ext cx="306387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+mn-lt"/>
              </a:rPr>
              <a:t>ESTs are sequences from each end of the cDNA inserts</a:t>
            </a:r>
          </a:p>
        </p:txBody>
      </p:sp>
      <p:sp>
        <p:nvSpPr>
          <p:cNvPr id="116759" name="Line 1047"/>
          <p:cNvSpPr>
            <a:spLocks noChangeShapeType="1"/>
          </p:cNvSpPr>
          <p:nvPr/>
        </p:nvSpPr>
        <p:spPr bwMode="auto">
          <a:xfrm>
            <a:off x="5562600" y="3948113"/>
            <a:ext cx="1905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0" name="Line 1048"/>
          <p:cNvSpPr>
            <a:spLocks noChangeShapeType="1"/>
          </p:cNvSpPr>
          <p:nvPr/>
        </p:nvSpPr>
        <p:spPr bwMode="auto">
          <a:xfrm>
            <a:off x="5562600" y="4024313"/>
            <a:ext cx="1905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1" name="Line 1049"/>
          <p:cNvSpPr>
            <a:spLocks noChangeShapeType="1"/>
          </p:cNvSpPr>
          <p:nvPr/>
        </p:nvSpPr>
        <p:spPr bwMode="auto">
          <a:xfrm>
            <a:off x="4267200" y="4633913"/>
            <a:ext cx="3200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2" name="Line 1050"/>
          <p:cNvSpPr>
            <a:spLocks noChangeShapeType="1"/>
          </p:cNvSpPr>
          <p:nvPr/>
        </p:nvSpPr>
        <p:spPr bwMode="auto">
          <a:xfrm>
            <a:off x="4267200" y="4710113"/>
            <a:ext cx="3200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3" name="Line 1051"/>
          <p:cNvSpPr>
            <a:spLocks noChangeShapeType="1"/>
          </p:cNvSpPr>
          <p:nvPr/>
        </p:nvSpPr>
        <p:spPr bwMode="auto">
          <a:xfrm>
            <a:off x="5562600" y="39243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4" name="Line 1052"/>
          <p:cNvSpPr>
            <a:spLocks noChangeShapeType="1"/>
          </p:cNvSpPr>
          <p:nvPr/>
        </p:nvSpPr>
        <p:spPr bwMode="auto">
          <a:xfrm>
            <a:off x="6477000" y="4024313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5" name="Line 1053"/>
          <p:cNvSpPr>
            <a:spLocks noChangeShapeType="1"/>
          </p:cNvSpPr>
          <p:nvPr/>
        </p:nvSpPr>
        <p:spPr bwMode="auto">
          <a:xfrm>
            <a:off x="6477000" y="4710113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6" name="Line 1054"/>
          <p:cNvSpPr>
            <a:spLocks noChangeShapeType="1"/>
          </p:cNvSpPr>
          <p:nvPr/>
        </p:nvSpPr>
        <p:spPr bwMode="auto">
          <a:xfrm>
            <a:off x="4267200" y="4633913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7" name="Line 1055"/>
          <p:cNvSpPr>
            <a:spLocks noChangeShapeType="1"/>
          </p:cNvSpPr>
          <p:nvPr/>
        </p:nvSpPr>
        <p:spPr bwMode="auto">
          <a:xfrm>
            <a:off x="5181600" y="27813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8" name="Line 1056"/>
          <p:cNvSpPr>
            <a:spLocks noChangeShapeType="1"/>
          </p:cNvSpPr>
          <p:nvPr/>
        </p:nvSpPr>
        <p:spPr bwMode="auto">
          <a:xfrm>
            <a:off x="5181600" y="28575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69" name="Line 1057"/>
          <p:cNvSpPr>
            <a:spLocks noChangeShapeType="1"/>
          </p:cNvSpPr>
          <p:nvPr/>
        </p:nvSpPr>
        <p:spPr bwMode="auto">
          <a:xfrm>
            <a:off x="5181600" y="4252913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0" name="Line 1058"/>
          <p:cNvSpPr>
            <a:spLocks noChangeShapeType="1"/>
          </p:cNvSpPr>
          <p:nvPr/>
        </p:nvSpPr>
        <p:spPr bwMode="auto">
          <a:xfrm>
            <a:off x="5181600" y="4329113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1" name="Line 1059"/>
          <p:cNvSpPr>
            <a:spLocks noChangeShapeType="1"/>
          </p:cNvSpPr>
          <p:nvPr/>
        </p:nvSpPr>
        <p:spPr bwMode="auto">
          <a:xfrm>
            <a:off x="6477000" y="4329113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2" name="Line 1060"/>
          <p:cNvSpPr>
            <a:spLocks noChangeShapeType="1"/>
          </p:cNvSpPr>
          <p:nvPr/>
        </p:nvSpPr>
        <p:spPr bwMode="auto">
          <a:xfrm>
            <a:off x="5181600" y="4252913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3" name="Line 1061"/>
          <p:cNvSpPr>
            <a:spLocks noChangeShapeType="1"/>
          </p:cNvSpPr>
          <p:nvPr/>
        </p:nvSpPr>
        <p:spPr bwMode="auto">
          <a:xfrm>
            <a:off x="5562600" y="58293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4" name="Line 1062"/>
          <p:cNvSpPr>
            <a:spLocks noChangeShapeType="1"/>
          </p:cNvSpPr>
          <p:nvPr/>
        </p:nvSpPr>
        <p:spPr bwMode="auto">
          <a:xfrm>
            <a:off x="6477000" y="63627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5" name="Line 1063"/>
          <p:cNvSpPr>
            <a:spLocks noChangeShapeType="1"/>
          </p:cNvSpPr>
          <p:nvPr/>
        </p:nvSpPr>
        <p:spPr bwMode="auto">
          <a:xfrm>
            <a:off x="6477000" y="62103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6" name="Line 1064"/>
          <p:cNvSpPr>
            <a:spLocks noChangeShapeType="1"/>
          </p:cNvSpPr>
          <p:nvPr/>
        </p:nvSpPr>
        <p:spPr bwMode="auto">
          <a:xfrm>
            <a:off x="4267200" y="54483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7" name="Line 1065"/>
          <p:cNvSpPr>
            <a:spLocks noChangeShapeType="1"/>
          </p:cNvSpPr>
          <p:nvPr/>
        </p:nvSpPr>
        <p:spPr bwMode="auto">
          <a:xfrm>
            <a:off x="6477000" y="60579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8" name="Line 1066"/>
          <p:cNvSpPr>
            <a:spLocks noChangeShapeType="1"/>
          </p:cNvSpPr>
          <p:nvPr/>
        </p:nvSpPr>
        <p:spPr bwMode="auto">
          <a:xfrm>
            <a:off x="5181600" y="56007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6779" name="Text Box 1067"/>
          <p:cNvSpPr txBox="1">
            <a:spLocks noChangeArrowheads="1"/>
          </p:cNvSpPr>
          <p:nvPr/>
        </p:nvSpPr>
        <p:spPr bwMode="auto">
          <a:xfrm>
            <a:off x="304800" y="5175250"/>
            <a:ext cx="41148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+mn-lt"/>
              </a:rPr>
              <a:t>Unigene cluster is an group of overlapping ESTs, likely from one gene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1BDB-193D-CD4F-A667-199C9BA7D18C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6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  <a:ln/>
        </p:spPr>
        <p:txBody>
          <a:bodyPr>
            <a:normAutofit/>
          </a:bodyPr>
          <a:lstStyle/>
          <a:p>
            <a:r>
              <a:rPr lang="en-US" sz="3200"/>
              <a:t>Human mRNAs</a:t>
            </a:r>
          </a:p>
        </p:txBody>
      </p:sp>
      <p:sp>
        <p:nvSpPr>
          <p:cNvPr id="165891" name="Rectangle 1027"/>
          <p:cNvSpPr>
            <a:spLocks noGrp="1" noChangeArrowheads="1"/>
          </p:cNvSpPr>
          <p:nvPr>
            <p:ph idx="1"/>
          </p:nvPr>
        </p:nvSpPr>
        <p:spPr>
          <a:xfrm>
            <a:off x="76200" y="1524000"/>
            <a:ext cx="4038600" cy="3886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Collect human mRNAs from </a:t>
            </a:r>
            <a:r>
              <a:rPr lang="en-US" sz="2000" dirty="0" err="1"/>
              <a:t>GenBank</a:t>
            </a:r>
            <a:r>
              <a:rPr lang="en-US" sz="2000" dirty="0"/>
              <a:t> records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Ultimate source: Sequences deposited in databases by scientists worldwide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Align them to the human genome using </a:t>
            </a:r>
            <a:r>
              <a:rPr lang="en-US" sz="2000" i="1" dirty="0"/>
              <a:t>blat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If mRNA aligns to multiple places, keep the one with the highest nucleotide identity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Require at least 96% identity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Information: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Methods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section on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Track Settings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page in UCSC Genome Browser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pic>
        <p:nvPicPr>
          <p:cNvPr id="165901" name="Picture 1037" descr="Screen shot 2009-10-07 at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00200"/>
            <a:ext cx="4953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2A16-2968-AF49-ABDD-16E5D99FBC4E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ossTheme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RossThemeBlue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RossThemeBlue.thmx</Template>
  <TotalTime>2444</TotalTime>
  <Words>1050</Words>
  <Application>Microsoft Macintosh PowerPoint</Application>
  <PresentationFormat>On-screen Show (4:3)</PresentationFormat>
  <Paragraphs>191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RossThemeBlue</vt:lpstr>
      <vt:lpstr>1_RossThemeBlue</vt:lpstr>
      <vt:lpstr>1_Custom Design</vt:lpstr>
      <vt:lpstr>2_Custom Design</vt:lpstr>
      <vt:lpstr>Gene Annotation: Evidence-based approaches</vt:lpstr>
      <vt:lpstr>3 basic approaches to gene predictions</vt:lpstr>
      <vt:lpstr>Evidence-based approaches: RNA</vt:lpstr>
      <vt:lpstr>Construction of cDNA clones</vt:lpstr>
      <vt:lpstr>Synthesis of cDNA clones</vt:lpstr>
      <vt:lpstr>Limitations of cDNA synthesis</vt:lpstr>
      <vt:lpstr>EST sequencing project </vt:lpstr>
      <vt:lpstr>cDNA clones and ESTs</vt:lpstr>
      <vt:lpstr>Human mRNAs</vt:lpstr>
      <vt:lpstr>Sequence cDNA directly: RNA-seq</vt:lpstr>
      <vt:lpstr>Example of strand-specific RNA-seq</vt:lpstr>
      <vt:lpstr>RNAs can be coding (for protein) or noncoding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genomics of non-coding DNA </dc:title>
  <dc:creator>Ross Hardison</dc:creator>
  <cp:lastModifiedBy>Ross Hardison</cp:lastModifiedBy>
  <cp:revision>191</cp:revision>
  <dcterms:created xsi:type="dcterms:W3CDTF">2001-11-16T13:38:57Z</dcterms:created>
  <dcterms:modified xsi:type="dcterms:W3CDTF">2015-03-02T05:55:50Z</dcterms:modified>
</cp:coreProperties>
</file>