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26"/>
  </p:notesMasterIdLst>
  <p:handoutMasterIdLst>
    <p:handoutMasterId r:id="rId27"/>
  </p:handoutMasterIdLst>
  <p:sldIdLst>
    <p:sldId id="289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125" d="100"/>
          <a:sy n="125" d="100"/>
        </p:scale>
        <p:origin x="-232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2BA5-6223-6640-901A-4E1C3139740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BB85-ABBC-6B42-A98B-4CCCB7C9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085FD-1EC5-CD41-9052-B62B49A80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87629-91DF-EE4E-8510-F60C411922F3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B1028-49E1-304A-9E8E-03D11FE76F19}" type="slidenum">
              <a:rPr lang="en-US"/>
              <a:pPr/>
              <a:t>10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D5A4B-86F6-3A4A-9D7F-75D71079575B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5185A-EF00-BF45-975D-9A98446BC201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53653-12F9-5943-BD31-5F2EA4DACE55}" type="slidenum">
              <a:rPr lang="en-US"/>
              <a:pPr/>
              <a:t>13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045CB-7D9C-744E-96BA-3C12188B3535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D7D35-D92D-0D41-8FF1-B32458DBDF08}" type="slidenum">
              <a:rPr lang="en-US"/>
              <a:pPr/>
              <a:t>15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8CE12-2C70-B943-A001-4CF1ECB84416}" type="slidenum">
              <a:rPr lang="en-US"/>
              <a:pPr/>
              <a:t>16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4D543-3BCA-4E47-81E2-FC8982EF0893}" type="slidenum">
              <a:rPr lang="en-US"/>
              <a:pPr/>
              <a:t>17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C4DA9-727C-8343-9D52-AC4D308D1559}" type="slidenum">
              <a:rPr lang="en-US"/>
              <a:pPr/>
              <a:t>18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4BE42-1D6E-E944-A5EB-860D96B86EA6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8FCD8-ED11-AE4D-B33C-F9544A4461F9}" type="slidenum">
              <a:rPr lang="en-US"/>
              <a:pPr/>
              <a:t>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DD438-1177-F848-A43C-EDDE088DB64F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5D692-2226-454E-99FA-AD6FF448EFC8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EE6D-D99D-D547-BBCE-992E05409B0F}" type="slidenum">
              <a:rPr lang="en-US"/>
              <a:pPr/>
              <a:t>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16144-0D2A-7949-A638-8D94756EBC16}" type="slidenum">
              <a:rPr lang="en-US"/>
              <a:pPr/>
              <a:t>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83624-52E9-1343-9B29-5DA550E78B6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9205E-5B80-2943-A215-DF9D86553B93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C9FC8-6C03-3642-AB8D-42DE88A19FDA}" type="slidenum">
              <a:rPr lang="en-US"/>
              <a:pPr/>
              <a:t>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6787A-10BD-A147-B5BC-022FA37686B0}" type="slidenum">
              <a:rPr lang="en-US"/>
              <a:pPr/>
              <a:t>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0E-C130-F848-96E3-7580BD132D10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2807-C463-E649-8EA4-6DED48D5399D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97D-22BA-9145-A645-E57CB8AF8DD1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A78-7A26-F848-906E-5B23E01B3937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7FBB-92E7-2E48-9E1F-A19EF85D28DA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973-1062-DD44-A94C-7CD519A71F32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82B1-AC2E-DA4F-8919-B93E56C7AC7D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5D94-4FDF-9C4D-B12B-E738A09785FF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30A6-11D2-A541-8088-071E5C85D0F4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A331-DB31-9247-9193-B6EC828D08AA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0CA6-AAE4-8547-9B7A-A69EEFD9F68C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8A0B-19CF-6A4A-92C2-227E59BF37D1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13B-7AE9-9A47-993E-363FF7E4F12D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94DA-AD90-9A41-A3BA-B3A5E7696A93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06E0-1012-8A4D-8983-DAB11F4D5A5B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A45A-EF7F-D54B-95C0-9A01BBFAF86E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AA6B-8BEC-1E49-877C-2C099BCECF0C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85D-C61B-7242-A6C6-9EF904CFDDBD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99A0-1517-7640-A3DC-B5EFF69F109B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672A-22FA-9841-BFE6-57C658B35686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9794-C8A6-0341-BFFA-AFDA25BC7EF2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9F0E-83A3-D04B-A877-8CF1035C49D7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6A1D-22AE-1E4F-8392-766B1CEE65A9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C60-0AD5-334B-AA7C-B82029CD9BE9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98D9-0EA9-DA49-8663-CBC33CA95EB4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526-0831-1845-881F-C70E63F80720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52F1-FB83-394C-BC00-89554498445E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40C2-C7FE-7147-A455-12136392B6BC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DE-80C6-8745-AD6A-3F41CD509C43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2E5B-7427-5644-A26A-22B66B0F725B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1698-E718-EF40-9B46-8BA70E432FFE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A3BB-9170-D54E-8014-86C450131302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EE93-51A8-9849-9A5B-48C14DA48671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05E-D3FE-1044-B71D-47303468DFD9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BD39-7A02-184D-9260-112D7D815CD0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DED7-D374-F24D-B9F8-79FB2C8C31F5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F269-F871-B444-BF0B-E85C147AC895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C225-1F1C-044B-81A3-01B1EB219214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F2BC-C8CF-0844-8909-F0DED565942C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91D1-549A-7842-912B-2D821D7D984A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4855-668A-8B48-97CA-48226BB56554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BA73-219A-F040-BCAE-51F3FCC7A1A7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ADE1-0983-364C-8468-57D1651DAE3F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470-89FE-B947-B318-CCA760570EB6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3E35-427E-804F-BF9B-8F9C8E6410D2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F1CC-E6AA-884D-B44F-9037895744C5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E322-1866-6B47-A125-0A45246D50CD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1168-B4A7-284D-878A-4C7D2CF3701E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Galaxy: An online analysis platform for </a:t>
            </a:r>
            <a:r>
              <a:rPr lang="en-US" dirty="0" smtClean="0"/>
              <a:t>genomics data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Hardison</a:t>
            </a:r>
          </a:p>
          <a:p>
            <a:r>
              <a:rPr lang="en-US" sz="2000" dirty="0" smtClean="0"/>
              <a:t>Genomics6_1</a:t>
            </a:r>
            <a:endParaRPr lang="en-US" sz="2000" dirty="0"/>
          </a:p>
        </p:txBody>
      </p:sp>
      <p:pic>
        <p:nvPicPr>
          <p:cNvPr id="36868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638"/>
            <a:ext cx="1295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0E6C-289E-A244-AD13-5A194CE446FF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2nd page: choose coding exons</a:t>
            </a:r>
          </a:p>
        </p:txBody>
      </p:sp>
      <p:pic>
        <p:nvPicPr>
          <p:cNvPr id="136196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294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4D19-B28C-794A-BD26-10FA7653F13F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 Coding exons result</a:t>
            </a:r>
          </a:p>
        </p:txBody>
      </p:sp>
      <p:pic>
        <p:nvPicPr>
          <p:cNvPr id="137220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AB14-4306-C64F-8353-1B8FC878256B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Compute exon lengths</a:t>
            </a:r>
          </a:p>
        </p:txBody>
      </p:sp>
      <p:pic>
        <p:nvPicPr>
          <p:cNvPr id="138243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9144000" cy="59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333F-D9C2-B44B-B401-71E47A90983D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9275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Statistics on exon lengths</a:t>
            </a:r>
          </a:p>
        </p:txBody>
      </p:sp>
      <p:pic>
        <p:nvPicPr>
          <p:cNvPr id="84996" name="Picture 4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409C-05E5-B34B-96EE-F3272FC71F82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9275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Make histogram of exon lengths</a:t>
            </a:r>
          </a:p>
        </p:txBody>
      </p:sp>
      <p:pic>
        <p:nvPicPr>
          <p:cNvPr id="139269" name="Picture 5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CE94-F877-734E-81F7-ED0FAF867E01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9275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Histogram of exon lengths</a:t>
            </a:r>
          </a:p>
        </p:txBody>
      </p:sp>
      <p:pic>
        <p:nvPicPr>
          <p:cNvPr id="140292" name="Picture 4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004888"/>
            <a:ext cx="9024937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EA6-85EB-F041-B2A7-E29CFA919AE2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Sort on exon length</a:t>
            </a:r>
          </a:p>
        </p:txBody>
      </p:sp>
      <p:pic>
        <p:nvPicPr>
          <p:cNvPr id="141315" name="Picture 3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9144000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151-DF2F-9548-A06B-21E99F1BD01D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Small number of very long exons</a:t>
            </a:r>
          </a:p>
        </p:txBody>
      </p:sp>
      <p:pic>
        <p:nvPicPr>
          <p:cNvPr id="142339" name="Picture 3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58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020-18D3-1B43-B9FB-C4C323BD0097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7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Longest exon</a:t>
            </a:r>
          </a:p>
        </p:txBody>
      </p:sp>
      <p:pic>
        <p:nvPicPr>
          <p:cNvPr id="143363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676400"/>
            <a:ext cx="9002713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743075" y="5153025"/>
            <a:ext cx="5407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21,693bp exon in </a:t>
            </a:r>
            <a:r>
              <a:rPr lang="en-US" i="1"/>
              <a:t>MUC16</a:t>
            </a:r>
            <a:r>
              <a:rPr lang="en-US"/>
              <a:t>; average length is 164bp.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173C-6FC8-204E-99AE-A38BEBBFB3DB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Get microRNAs and snoRNAs</a:t>
            </a:r>
          </a:p>
        </p:txBody>
      </p:sp>
      <p:pic>
        <p:nvPicPr>
          <p:cNvPr id="144387" name="Picture 3" descr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7925"/>
            <a:ext cx="89916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4078-756B-A644-9770-63D46E2355AA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Galaxy for analyzing genome data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https</a:t>
            </a:r>
            <a:r>
              <a:rPr lang="en-US" sz="2000" dirty="0" smtClean="0"/>
              <a:t>://</a:t>
            </a:r>
            <a:r>
              <a:rPr lang="en-US" sz="2000" dirty="0" err="1" smtClean="0"/>
              <a:t>usegalaxy.org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FDDC-C2D6-804A-9141-A284541AFB61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  <a:ln/>
        </p:spPr>
        <p:txBody>
          <a:bodyPr/>
          <a:lstStyle/>
          <a:p>
            <a:r>
              <a:rPr lang="en-US"/>
              <a:t>Intersection of coding exons and microRNAs</a:t>
            </a:r>
          </a:p>
        </p:txBody>
      </p:sp>
      <p:pic>
        <p:nvPicPr>
          <p:cNvPr id="145411" name="Picture 3" descr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437"/>
            <a:ext cx="9144000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122-C19B-E249-B79F-0A4660FB694B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Screencasts and tutorials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4855-668A-8B48-97CA-48226BB56554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 Shot 2015-02-24 at 10.3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572000" cy="3218213"/>
          </a:xfrm>
          <a:prstGeom prst="rect">
            <a:avLst/>
          </a:prstGeom>
        </p:spPr>
      </p:pic>
      <p:pic>
        <p:nvPicPr>
          <p:cNvPr id="6" name="Picture 5" descr="Screen Shot 2015-02-24 at 10.3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3561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181600"/>
            <a:ext cx="481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Click on these on the Welcome Page for tutorials.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4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Two faces of Galaxy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105400"/>
          </a:xfrm>
        </p:spPr>
        <p:txBody>
          <a:bodyPr/>
          <a:lstStyle/>
          <a:p>
            <a:r>
              <a:rPr lang="en-US"/>
              <a:t>A web site where you can easily perform complex analyses integrating various data sources and computational tools</a:t>
            </a:r>
          </a:p>
          <a:p>
            <a:endParaRPr lang="en-US"/>
          </a:p>
          <a:p>
            <a:r>
              <a:rPr lang="en-US"/>
              <a:t>A framework to easily build similar sites that integrate your choice of tools and data sources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7F9-A162-BB41-9FCC-CBA5047350F9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Galaxy: Data retrieval and analysis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Data can be retrieved from multiple external sources, or uploaded from user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computer</a:t>
            </a:r>
          </a:p>
          <a:p>
            <a:r>
              <a:rPr lang="en-US" sz="2400" dirty="0"/>
              <a:t>Hundreds of computational tools, e.g.</a:t>
            </a:r>
          </a:p>
          <a:p>
            <a:pPr lvl="1"/>
            <a:r>
              <a:rPr lang="en-US" sz="2000" dirty="0"/>
              <a:t>Data </a:t>
            </a:r>
            <a:r>
              <a:rPr lang="en-US" sz="2000" dirty="0" smtClean="0"/>
              <a:t>file manipulation</a:t>
            </a:r>
            <a:endParaRPr lang="en-US" sz="2000" dirty="0"/>
          </a:p>
          <a:p>
            <a:pPr lvl="1"/>
            <a:r>
              <a:rPr lang="en-US" sz="2000" dirty="0"/>
              <a:t>File conversion</a:t>
            </a:r>
          </a:p>
          <a:p>
            <a:pPr lvl="1"/>
            <a:r>
              <a:rPr lang="en-US" sz="2000" dirty="0"/>
              <a:t>Operations: union, intersection, complement …</a:t>
            </a:r>
          </a:p>
          <a:p>
            <a:pPr lvl="1"/>
            <a:r>
              <a:rPr lang="en-US" sz="2000" dirty="0"/>
              <a:t>Compute functions on data</a:t>
            </a:r>
          </a:p>
          <a:p>
            <a:pPr lvl="1"/>
            <a:r>
              <a:rPr lang="en-US" sz="2000" dirty="0"/>
              <a:t>Statistics: basic to multivariate</a:t>
            </a:r>
          </a:p>
          <a:p>
            <a:pPr lvl="1"/>
            <a:r>
              <a:rPr lang="en-US" sz="2000" dirty="0"/>
              <a:t>EMBOSS tools for sequence analysis</a:t>
            </a:r>
          </a:p>
          <a:p>
            <a:pPr lvl="1"/>
            <a:r>
              <a:rPr lang="en-US" sz="2000" dirty="0"/>
              <a:t>Molecular evolutionary analysis</a:t>
            </a:r>
          </a:p>
          <a:p>
            <a:pPr lvl="1"/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Next generation sequence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(NGS) mapping and analysis</a:t>
            </a:r>
          </a:p>
          <a:p>
            <a:r>
              <a:rPr lang="en-US" sz="2400" dirty="0" smtClean="0"/>
              <a:t>Workflows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8A6E-47E8-7742-861D-4115E94DDA70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4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  <a:ln/>
        </p:spPr>
        <p:txBody>
          <a:bodyPr/>
          <a:lstStyle/>
          <a:p>
            <a:r>
              <a:rPr lang="en-US" sz="2400"/>
              <a:t>Welcome to Galaxy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53C-66DB-2343-A62B-A5B0F4BAE907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Screen Shot 2015-02-24 at 10.4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600" cy="5774114"/>
          </a:xfrm>
          <a:prstGeom prst="rect">
            <a:avLst/>
          </a:prstGeom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2286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Welcome screen, changes periodically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505200" y="3962400"/>
            <a:ext cx="35814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When tools are invoked, displays information on the tool and allows user to chose parameters</a:t>
            </a:r>
          </a:p>
        </p:txBody>
      </p:sp>
    </p:spTree>
    <p:extLst>
      <p:ext uri="{BB962C8B-B14F-4D97-AF65-F5344CB8AC3E}">
        <p14:creationId xmlns:p14="http://schemas.microsoft.com/office/powerpoint/2010/main" val="14135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 autoUpdateAnimBg="0"/>
      <p:bldP spid="10343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ln/>
        </p:spPr>
        <p:txBody>
          <a:bodyPr>
            <a:noAutofit/>
          </a:bodyPr>
          <a:lstStyle/>
          <a:p>
            <a:r>
              <a:rPr lang="en-US" sz="2800" dirty="0"/>
              <a:t>Tool choice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toggles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724400" y="1600200"/>
            <a:ext cx="1981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Info on tool, interface to run 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7409-18C8-F949-BE68-43825E74BA0C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  <p:pic>
        <p:nvPicPr>
          <p:cNvPr id="105478" name="Picture 6" descr="GalaxyIntersect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3657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3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 autoUpdateAnimBg="0"/>
      <p:bldP spid="10547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2" name="Picture 12" descr="GalaxyIntersection2_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600"/>
            <a:ext cx="9140825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ln/>
        </p:spPr>
        <p:txBody>
          <a:bodyPr>
            <a:noAutofit/>
          </a:bodyPr>
          <a:lstStyle/>
          <a:p>
            <a:r>
              <a:rPr lang="en-US" sz="2800"/>
              <a:t>History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191000" y="1600200"/>
            <a:ext cx="2682875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Titles are toggles; more information is displayed when you click on them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4191000" y="2438400"/>
            <a:ext cx="268287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Click on the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eye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to see all the data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191000" y="2971800"/>
            <a:ext cx="268287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Click on the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pencil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to edit the attributes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191000" y="3505200"/>
            <a:ext cx="26828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Click on the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x</a:t>
            </a:r>
            <a:r>
              <a:rPr lang="ja-JP" altLang="en-US" sz="1600" dirty="0">
                <a:latin typeface="Arial"/>
              </a:rPr>
              <a:t>”</a:t>
            </a:r>
            <a:r>
              <a:rPr lang="en-US" sz="1600" dirty="0"/>
              <a:t> to delete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8039-0C1F-AD43-9372-E8D71B73583D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770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77000" y="1752600"/>
            <a:ext cx="2057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77000" y="17526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7000" y="1752600"/>
            <a:ext cx="2362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 autoUpdateAnimBg="0"/>
      <p:bldP spid="107525" grpId="0" animBg="1" autoUpdateAnimBg="0"/>
      <p:bldP spid="107526" grpId="0" animBg="1" autoUpdateAnimBg="0"/>
      <p:bldP spid="10752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Background jobs in Galaxy</a:t>
            </a:r>
          </a:p>
        </p:txBody>
      </p:sp>
      <p:pic>
        <p:nvPicPr>
          <p:cNvPr id="119811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295400"/>
            <a:ext cx="7351712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CBC-AEC2-1345-B61A-AA6E8F6D9046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Galaxy via Table Browser: coding exons</a:t>
            </a:r>
          </a:p>
        </p:txBody>
      </p:sp>
      <p:pic>
        <p:nvPicPr>
          <p:cNvPr id="78852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>
            <a:fillRect/>
          </a:stretch>
        </p:blipFill>
        <p:spPr bwMode="auto">
          <a:xfrm>
            <a:off x="158750" y="990600"/>
            <a:ext cx="8832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3D03-7E6A-4442-89A7-A60E3862E3E8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4284</TotalTime>
  <Words>349</Words>
  <Application>Microsoft Macintosh PowerPoint</Application>
  <PresentationFormat>On-screen Show (4:3)</PresentationFormat>
  <Paragraphs>110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RossThemeBlue</vt:lpstr>
      <vt:lpstr>1_RossThemeBlue</vt:lpstr>
      <vt:lpstr>1_Custom Design</vt:lpstr>
      <vt:lpstr>2_Custom Design</vt:lpstr>
      <vt:lpstr>Galaxy: An online analysis platform for genomics data</vt:lpstr>
      <vt:lpstr>Galaxy for analyzing genome data</vt:lpstr>
      <vt:lpstr>Two faces of Galaxy</vt:lpstr>
      <vt:lpstr>Galaxy: Data retrieval and analysis</vt:lpstr>
      <vt:lpstr>Welcome to Galaxy</vt:lpstr>
      <vt:lpstr>Tool choice</vt:lpstr>
      <vt:lpstr>History</vt:lpstr>
      <vt:lpstr>Background jobs in Galaxy</vt:lpstr>
      <vt:lpstr>Galaxy via Table Browser: coding exons</vt:lpstr>
      <vt:lpstr>2nd page: choose coding exons</vt:lpstr>
      <vt:lpstr> Coding exons result</vt:lpstr>
      <vt:lpstr>Compute exon lengths</vt:lpstr>
      <vt:lpstr>Statistics on exon lengths</vt:lpstr>
      <vt:lpstr>Make histogram of exon lengths</vt:lpstr>
      <vt:lpstr>Histogram of exon lengths</vt:lpstr>
      <vt:lpstr>Sort on exon length</vt:lpstr>
      <vt:lpstr>Small number of very long exons</vt:lpstr>
      <vt:lpstr>Longest exon</vt:lpstr>
      <vt:lpstr>Get microRNAs and snoRNAs</vt:lpstr>
      <vt:lpstr>Intersection of coding exons and microRNAs</vt:lpstr>
      <vt:lpstr>Screencasts and tutorials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76</cp:revision>
  <dcterms:created xsi:type="dcterms:W3CDTF">2005-09-02T13:31:02Z</dcterms:created>
  <dcterms:modified xsi:type="dcterms:W3CDTF">2015-02-25T05:03:57Z</dcterms:modified>
</cp:coreProperties>
</file>