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40"/>
  </p:notesMasterIdLst>
  <p:handoutMasterIdLst>
    <p:handoutMasterId r:id="rId41"/>
  </p:handoutMasterIdLst>
  <p:sldIdLst>
    <p:sldId id="289" r:id="rId5"/>
    <p:sldId id="290" r:id="rId6"/>
    <p:sldId id="317" r:id="rId7"/>
    <p:sldId id="309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10" r:id="rId20"/>
    <p:sldId id="298" r:id="rId21"/>
    <p:sldId id="292" r:id="rId22"/>
    <p:sldId id="299" r:id="rId23"/>
    <p:sldId id="293" r:id="rId24"/>
    <p:sldId id="300" r:id="rId25"/>
    <p:sldId id="313" r:id="rId26"/>
    <p:sldId id="296" r:id="rId27"/>
    <p:sldId id="301" r:id="rId28"/>
    <p:sldId id="305" r:id="rId29"/>
    <p:sldId id="307" r:id="rId30"/>
    <p:sldId id="308" r:id="rId31"/>
    <p:sldId id="314" r:id="rId32"/>
    <p:sldId id="337" r:id="rId33"/>
    <p:sldId id="338" r:id="rId34"/>
    <p:sldId id="340" r:id="rId35"/>
    <p:sldId id="341" r:id="rId36"/>
    <p:sldId id="343" r:id="rId37"/>
    <p:sldId id="339" r:id="rId38"/>
    <p:sldId id="342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24" autoAdjust="0"/>
    <p:restoredTop sz="98839" autoAdjust="0"/>
  </p:normalViewPr>
  <p:slideViewPr>
    <p:cSldViewPr>
      <p:cViewPr>
        <p:scale>
          <a:sx n="125" d="100"/>
          <a:sy n="125" d="100"/>
        </p:scale>
        <p:origin x="-472" y="-170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2BA5-6223-6640-901A-4E1C31397408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BB85-ABBC-6B42-A98B-4CCCB7C9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0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11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7085FD-1EC5-CD41-9052-B62B49A80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4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87629-91DF-EE4E-8510-F60C411922F3}" type="slidenum">
              <a:rPr lang="en-US"/>
              <a:pPr/>
              <a:t>1</a:t>
            </a:fld>
            <a:endParaRPr lang="en-US"/>
          </a:p>
        </p:txBody>
      </p:sp>
      <p:sp>
        <p:nvSpPr>
          <p:cNvPr id="97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10A8-AB0D-6641-86A3-1EB8E009DFD9}" type="slidenum">
              <a:rPr lang="en-US"/>
              <a:pPr/>
              <a:t>22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5CD2C-889C-D840-AF92-A146C819774D}" type="slidenum">
              <a:rPr lang="en-US"/>
              <a:pPr/>
              <a:t>23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7CFCA-AB7A-8841-B653-15C8590F20E9}" type="slidenum">
              <a:rPr lang="en-US"/>
              <a:pPr/>
              <a:t>24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A79DD-EB73-8D44-BC11-608E0AF858EB}" type="slidenum">
              <a:rPr lang="en-US"/>
              <a:pPr/>
              <a:t>25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C5947-9E7E-4846-A7BF-9D3E4A2ADA13}" type="slidenum">
              <a:rPr lang="en-US"/>
              <a:pPr/>
              <a:t>26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12DC7-0197-464F-8638-D66441DF28FE}" type="slidenum">
              <a:rPr lang="en-US"/>
              <a:pPr/>
              <a:t>27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A0A53-6ABD-7241-AB46-25DD5A407766}" type="slidenum">
              <a:rPr lang="en-US"/>
              <a:pPr/>
              <a:t>2</a:t>
            </a:fld>
            <a:endParaRPr lang="en-US"/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FDC5E-4E8C-7448-99CA-4DE58F3500F1}" type="slidenum">
              <a:rPr lang="en-US"/>
              <a:pPr/>
              <a:t>4</a:t>
            </a:fld>
            <a:endParaRPr lang="en-US"/>
          </a:p>
        </p:txBody>
      </p:sp>
      <p:sp>
        <p:nvSpPr>
          <p:cNvPr id="9216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F4152-0E4C-8B40-A9E7-21872D546B21}" type="slidenum">
              <a:rPr lang="en-US"/>
              <a:pPr/>
              <a:t>16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DA0F3-0256-A348-8A27-E227CC2657FD}" type="slidenum">
              <a:rPr lang="en-US"/>
              <a:pPr/>
              <a:t>17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130AA-6C50-794A-BDBA-7BB24D1810A8}" type="slidenum">
              <a:rPr lang="en-US"/>
              <a:pPr/>
              <a:t>18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FBC54-9048-CB4C-AC89-2A4AF65EA788}" type="slidenum">
              <a:rPr lang="en-US"/>
              <a:pPr/>
              <a:t>19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7196-83F2-3E42-A774-5C21219045D5}" type="slidenum">
              <a:rPr lang="en-US"/>
              <a:pPr/>
              <a:t>20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FFED8-4C74-9E42-846D-8FF7835B134A}" type="slidenum">
              <a:rPr lang="en-US"/>
              <a:pPr/>
              <a:t>21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8794-531A-0F40-A38B-A1A82D94D736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0162-3B2A-5642-BC03-BD2C054E7EE7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494D-1A98-754D-9F6D-C1F326B065D7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9600-5BC7-174F-BEC1-27A19953ADB3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DAB-56E5-A84E-BA86-1651E1BF9BE8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A40E-772D-5944-9371-8569142182D0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B8D3-7BDB-094B-B3EF-8DA6D4240DF1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C47F-FA09-574B-84E7-1F713D334AC8}" type="datetime1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0216-99D3-E344-9D6E-43EDF81DB096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2E3-185D-3A4E-8AC2-B2B8B9C63CE1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287E-2647-9146-BB0A-95B102020DA4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FDE4-22B9-AD4E-BC90-FFD193AA3327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C71C-3805-0D4A-9F8A-6108C737C86F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F377-C474-7847-B0EB-6BD45770F854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1A6B-2EC3-6941-818F-A42B049E8053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4A3C-D478-DF4D-B6DF-66362FB52889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8DCA-140E-7B48-9F65-03542B4EC5A5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5333-B095-5648-B47D-338172F505B6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8382-A703-2248-9451-CE6FD689A7F8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7AE-2A1E-4D49-87C4-904A7F9A733C}" type="datetime1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ECE6-DB5E-0542-AFEA-54CA28D965E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FD96-EA0D-4B4A-8DFC-5FF7BCA5C650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B98E-F39E-F541-BC20-082B5A27369F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A42-C532-CB49-853A-AF5C4B8166B0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809D-071F-D247-901B-5008C57D9731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189E-9E2E-E247-8566-BE171B0D1E2C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5C78-E070-1A40-BA97-89895624F158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C59-CF08-6146-BFE1-E40EB811D0D4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FA9F-5147-D24E-BB2D-71DA2B091BC0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138A-CAEB-074E-91A5-52A71EB68A2C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DAD8-AA9B-C64C-8A33-A5410BFFC772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1A71-A396-FA42-9F7A-7383025E03E8}" type="datetime1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F2C7-8ACD-A544-81BF-8D73C1BDD0E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4EA7-3C2F-B643-A023-893B23977804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B787-7A5E-A949-95ED-8AD555EFF640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52AE-25C4-D448-9B7C-710A3D0D33AA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B805-4F6D-3144-B4CA-701CEA6064EF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17431-666F-2A43-865F-1F987B16661B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F37-C412-CB4F-893F-25F982060F1E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76AA-4AB0-A041-A932-B524526BA12D}" type="datetime1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7E41-E2DF-4F43-99D1-32472BB3AC9E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F21-859A-DC46-B4E5-5BC2FFD33DEA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EE63-198B-4D46-AC91-118BA89D1224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050A-618E-1C4C-A6AA-0D77560BFED6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07D1-4882-D544-BBA6-2E462890095A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9BDCA-BEA1-3646-B47F-191310BC9B13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9062F-215C-FA46-B988-EDB553794A71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bes.ucsc.edu/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hyperlink" Target="http://mbgd.genome.ad.jp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ln/>
        </p:spPr>
        <p:txBody>
          <a:bodyPr/>
          <a:lstStyle/>
          <a:p>
            <a:r>
              <a:rPr lang="en-US" dirty="0" smtClean="0"/>
              <a:t>Databases and browsers for genomics data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Hardison</a:t>
            </a:r>
          </a:p>
          <a:p>
            <a:r>
              <a:rPr lang="en-US" sz="2000" dirty="0" smtClean="0"/>
              <a:t>Genomics5_1</a:t>
            </a:r>
            <a:endParaRPr lang="en-US" sz="2000" dirty="0"/>
          </a:p>
        </p:txBody>
      </p:sp>
      <p:pic>
        <p:nvPicPr>
          <p:cNvPr id="36868" name="Picture 4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638"/>
            <a:ext cx="1295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3D9-32CC-BD41-8DA3-434143A32318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the desired tracks are displayed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Screen Shot 2015-02-17 at 4.3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3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6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Zoom out to see the flanking regions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Screen Shot 2015-02-17 at 4.39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5"/>
          <a:stretch/>
        </p:blipFill>
        <p:spPr>
          <a:xfrm>
            <a:off x="914400" y="762000"/>
            <a:ext cx="7315200" cy="3065831"/>
          </a:xfrm>
          <a:prstGeom prst="rect">
            <a:avLst/>
          </a:prstGeom>
        </p:spPr>
      </p:pic>
      <p:pic>
        <p:nvPicPr>
          <p:cNvPr id="6" name="Picture 5" descr="Screen Shot 2015-02-17 at 4.4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26163"/>
            <a:ext cx="7315200" cy="237113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172200" y="8382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5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Accessing the track control pages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Shot 2015-02-17 at 4.4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45223"/>
            <a:ext cx="7315200" cy="1397977"/>
          </a:xfrm>
          <a:prstGeom prst="rect">
            <a:avLst/>
          </a:prstGeom>
        </p:spPr>
      </p:pic>
      <p:pic>
        <p:nvPicPr>
          <p:cNvPr id="6" name="Picture 5" descr="Screen Shot 2015-02-17 at 4.4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0066"/>
            <a:ext cx="7315200" cy="2371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838200"/>
            <a:ext cx="421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This is a hyperlink to the track control page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54983"/>
            <a:ext cx="787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And clicking on the left gray bar next to a track takes you to the track control page</a:t>
            </a:r>
            <a:endParaRPr lang="en-US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66800" y="12192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9600" y="3352800"/>
            <a:ext cx="15240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2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1676400" cy="2544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Track control page: adjust data selection and display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133600" cy="365125"/>
          </a:xfrm>
        </p:spPr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creen Shot 2015-02-17 at 4.4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88" y="0"/>
            <a:ext cx="7327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“Configure” and other powerful options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creen Shot 2015-02-17 at 4.5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2786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172200" y="4800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42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Configure image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Screen Shot 2015-02-17 at 4.5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315200" cy="55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Sequences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r>
              <a:rPr lang="en-US" sz="2400"/>
              <a:t>DNA sequences </a:t>
            </a:r>
          </a:p>
          <a:p>
            <a:pPr lvl="1"/>
            <a:r>
              <a:rPr lang="en-US" sz="2000"/>
              <a:t>Whole genomes and chromosomes</a:t>
            </a:r>
          </a:p>
          <a:p>
            <a:pPr lvl="1"/>
            <a:r>
              <a:rPr lang="en-US" sz="2000"/>
              <a:t>Genes</a:t>
            </a:r>
          </a:p>
          <a:p>
            <a:r>
              <a:rPr lang="en-US" sz="2400"/>
              <a:t>Transcripts</a:t>
            </a:r>
          </a:p>
          <a:p>
            <a:pPr lvl="1"/>
            <a:r>
              <a:rPr lang="en-US" sz="2000"/>
              <a:t>Protein-coding and noncoding transcripts</a:t>
            </a:r>
          </a:p>
          <a:p>
            <a:pPr lvl="1"/>
            <a:r>
              <a:rPr lang="en-US" sz="2000"/>
              <a:t>Full-length or partial (expressed sequence tags or ESTs)</a:t>
            </a:r>
          </a:p>
          <a:p>
            <a:r>
              <a:rPr lang="en-US" sz="2400"/>
              <a:t>Protein sequences</a:t>
            </a:r>
          </a:p>
          <a:p>
            <a:pPr lvl="1"/>
            <a:r>
              <a:rPr lang="en-US" sz="2000"/>
              <a:t>Known</a:t>
            </a:r>
          </a:p>
          <a:p>
            <a:pPr lvl="1"/>
            <a:r>
              <a:rPr lang="en-US" sz="2000"/>
              <a:t>Predicted</a:t>
            </a:r>
          </a:p>
          <a:p>
            <a:r>
              <a:rPr lang="en-US" sz="2400"/>
              <a:t>Repeats</a:t>
            </a:r>
          </a:p>
          <a:p>
            <a:r>
              <a:rPr lang="en-US" sz="2400"/>
              <a:t>Variants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4975-E86C-5140-B247-90BCAFEF63F8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  <a:ln/>
        </p:spPr>
        <p:txBody>
          <a:bodyPr/>
          <a:lstStyle/>
          <a:p>
            <a:r>
              <a:rPr lang="en-US"/>
              <a:t>Sequences from </a:t>
            </a:r>
            <a:r>
              <a:rPr lang="en-US" i="1"/>
              <a:t>CFTR</a:t>
            </a:r>
            <a:r>
              <a:rPr lang="en-US"/>
              <a:t>: Browser view</a:t>
            </a:r>
          </a:p>
        </p:txBody>
      </p:sp>
      <p:pic>
        <p:nvPicPr>
          <p:cNvPr id="67589" name="Picture 5" descr="Screen shot 2011-09-18 a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955675"/>
            <a:ext cx="7313612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Screen shot 2011-09-18 at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09913"/>
            <a:ext cx="3962400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92-EA6E-3447-89D6-1922D3900C14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Comparisons of sequences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Alignments</a:t>
            </a:r>
          </a:p>
          <a:p>
            <a:r>
              <a:rPr lang="en-US" sz="2400"/>
              <a:t>Analyze alignments to help identify functional sequences</a:t>
            </a:r>
          </a:p>
          <a:p>
            <a:pPr lvl="1"/>
            <a:r>
              <a:rPr lang="en-US" sz="2000"/>
              <a:t>Relationship between function, conservation, constraint</a:t>
            </a:r>
          </a:p>
          <a:p>
            <a:pPr lvl="1"/>
            <a:r>
              <a:rPr lang="en-US" sz="2000"/>
              <a:t>Measures of neutrality and signals for selection</a:t>
            </a:r>
          </a:p>
          <a:p>
            <a:pPr lvl="1"/>
            <a:r>
              <a:rPr lang="en-US" sz="2000"/>
              <a:t>Search for characteristic patterns in aligned DNA sequences</a:t>
            </a:r>
          </a:p>
          <a:p>
            <a:pPr lvl="2"/>
            <a:r>
              <a:rPr lang="en-US"/>
              <a:t>Protein-coding DNA sequences: exon prediction</a:t>
            </a:r>
          </a:p>
          <a:p>
            <a:pPr lvl="2"/>
            <a:r>
              <a:rPr lang="en-US"/>
              <a:t>Gene regulatory sequences</a:t>
            </a:r>
          </a:p>
          <a:p>
            <a:endParaRPr 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B6FD-57AB-3248-9362-CF2EC6E56A88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Sequence comparisons of </a:t>
            </a:r>
            <a:r>
              <a:rPr lang="en-US" i="1"/>
              <a:t>CFTR</a:t>
            </a:r>
            <a:endParaRPr lang="en-US"/>
          </a:p>
        </p:txBody>
      </p:sp>
      <p:pic>
        <p:nvPicPr>
          <p:cNvPr id="68612" name="Picture 4" descr="Screen shot 2011-09-18 a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90600"/>
            <a:ext cx="7313612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Screen shot 2011-09-18 at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06838"/>
            <a:ext cx="3232150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BC2-BC5C-7C47-A0B5-F5319592F97E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ln/>
        </p:spPr>
        <p:txBody>
          <a:bodyPr/>
          <a:lstStyle/>
          <a:p>
            <a:r>
              <a:rPr lang="en-US"/>
              <a:t>Types of data in genomics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r>
              <a:rPr lang="en-US" sz="2400"/>
              <a:t>Protein and DNA sequences </a:t>
            </a:r>
          </a:p>
          <a:p>
            <a:r>
              <a:rPr lang="en-US" sz="2400"/>
              <a:t>Protein structure and function</a:t>
            </a:r>
          </a:p>
          <a:p>
            <a:r>
              <a:rPr lang="en-US" sz="2400"/>
              <a:t>Comparisons of DNA and protein sequences</a:t>
            </a:r>
          </a:p>
          <a:p>
            <a:pPr lvl="1"/>
            <a:r>
              <a:rPr lang="en-US" sz="2000"/>
              <a:t>Between species</a:t>
            </a:r>
          </a:p>
          <a:p>
            <a:pPr lvl="1"/>
            <a:r>
              <a:rPr lang="en-US" sz="2000"/>
              <a:t>Among individuals within a species</a:t>
            </a:r>
          </a:p>
          <a:p>
            <a:r>
              <a:rPr lang="en-US" sz="2400"/>
              <a:t>Gene expression profiles</a:t>
            </a:r>
          </a:p>
          <a:p>
            <a:r>
              <a:rPr lang="en-US" sz="2400"/>
              <a:t>Chromosomes and chromatin (epigenetic) data</a:t>
            </a:r>
          </a:p>
          <a:p>
            <a:r>
              <a:rPr lang="en-US" sz="2400"/>
              <a:t>Experimental manipulation</a:t>
            </a:r>
          </a:p>
          <a:p>
            <a:r>
              <a:rPr lang="en-US" sz="2400"/>
              <a:t>Variation and phenotypes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EA42-9F37-CA4E-8AFE-B607C01980A0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Genes expression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>
                <a:latin typeface="Arial"/>
              </a:rPr>
              <a:t>“</a:t>
            </a:r>
            <a:r>
              <a:rPr lang="en-US" sz="2400" dirty="0" err="1"/>
              <a:t>Transcriptome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r>
              <a:rPr lang="en-US" sz="2400" dirty="0"/>
              <a:t>Measure transcript levels for all or large sets of genes</a:t>
            </a:r>
          </a:p>
          <a:p>
            <a:pPr lvl="1"/>
            <a:r>
              <a:rPr lang="en-US" sz="2000" dirty="0"/>
              <a:t>Microarray technology and hybridization</a:t>
            </a:r>
          </a:p>
          <a:p>
            <a:pPr lvl="1"/>
            <a:r>
              <a:rPr lang="en-US" sz="2000" dirty="0"/>
              <a:t>DNA sequences of tags made from transcripts</a:t>
            </a:r>
          </a:p>
          <a:p>
            <a:r>
              <a:rPr lang="en-US" sz="2400" dirty="0" smtClean="0"/>
              <a:t>Learn some aspects of gene function</a:t>
            </a:r>
          </a:p>
          <a:p>
            <a:pPr lvl="1"/>
            <a:r>
              <a:rPr lang="en-US" sz="2000" dirty="0" smtClean="0"/>
              <a:t>Co</a:t>
            </a:r>
            <a:r>
              <a:rPr lang="en-US" sz="2000" dirty="0"/>
              <a:t>-expression of cohorts of genes</a:t>
            </a:r>
          </a:p>
          <a:p>
            <a:pPr lvl="1"/>
            <a:r>
              <a:rPr lang="en-US" sz="2000" dirty="0"/>
              <a:t>Developmental timing of expression</a:t>
            </a:r>
          </a:p>
          <a:p>
            <a:pPr lvl="1"/>
            <a:r>
              <a:rPr lang="en-US" sz="2000" dirty="0"/>
              <a:t>Tissue-specificity</a:t>
            </a:r>
          </a:p>
          <a:p>
            <a:pPr lvl="1"/>
            <a:r>
              <a:rPr lang="en-US" sz="2000" dirty="0"/>
              <a:t>Response to environmental signals</a:t>
            </a:r>
          </a:p>
          <a:p>
            <a:pPr lvl="1"/>
            <a:r>
              <a:rPr lang="en-US" sz="2000" dirty="0"/>
              <a:t>Abnormal expression in pathologies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8A51-506C-B44C-AEC4-E5AEBA523564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49275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Expression profile for </a:t>
            </a:r>
            <a:r>
              <a:rPr lang="en-US" i="1"/>
              <a:t>CFTR</a:t>
            </a:r>
            <a:endParaRPr lang="en-US"/>
          </a:p>
        </p:txBody>
      </p:sp>
      <p:pic>
        <p:nvPicPr>
          <p:cNvPr id="69635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2213"/>
            <a:ext cx="89916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9334"/>
          <a:stretch>
            <a:fillRect/>
          </a:stretch>
        </p:blipFill>
        <p:spPr bwMode="auto">
          <a:xfrm>
            <a:off x="3522663" y="3429000"/>
            <a:ext cx="257333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1FA3-E099-4F48-9231-D5244BD0186A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6858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RNA-seq resolved by strand: </a:t>
            </a:r>
            <a:r>
              <a:rPr lang="en-US" i="1"/>
              <a:t>APOE</a:t>
            </a:r>
            <a:r>
              <a:rPr lang="en-US"/>
              <a:t> and </a:t>
            </a:r>
            <a:r>
              <a:rPr lang="en-US" i="1"/>
              <a:t>ERCC1,2</a:t>
            </a:r>
            <a:endParaRPr 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52400" y="2895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RNA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Genes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rot="5400000" flipV="1">
            <a:off x="9144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5" name="Picture 9" descr="Screen shot 2011-09-18 a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990600"/>
            <a:ext cx="7313612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6" name="Line 10"/>
          <p:cNvSpPr>
            <a:spLocks noChangeShapeType="1"/>
          </p:cNvSpPr>
          <p:nvPr/>
        </p:nvSpPr>
        <p:spPr bwMode="auto">
          <a:xfrm rot="-5400000" flipH="1" flipV="1">
            <a:off x="914400" y="3352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rot="5400000" flipV="1">
            <a:off x="914400" y="3733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rot="-5400000" flipH="1" flipV="1">
            <a:off x="914400" y="4038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9" name="Picture 13" descr="Screen shot 2011-09-18 at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857750"/>
            <a:ext cx="3429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0" name="Picture 14" descr="Screen shot 2011-09-18 at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181600"/>
            <a:ext cx="29114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1" name="Picture 15" descr="Screen shot 2011-09-18 at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19827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DEAA-1BA8-FC45-8745-DFC0AFDAB2C1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Chromosomes and chromatin data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Histone modifications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Chromatin immunoprecipitation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Modifications associated with activation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Acetylation of H3 and H4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Methylation of H3K4 (mono-, di-, tri-)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Modifications associated with silencing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Methylation of H3K27, H3K9</a:t>
            </a:r>
          </a:p>
          <a:p>
            <a:pPr>
              <a:lnSpc>
                <a:spcPct val="90000"/>
              </a:lnSpc>
            </a:pPr>
            <a:r>
              <a:rPr lang="en-US" sz="2400"/>
              <a:t>Site occupancy by proteins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Chromatin immunoprecipitation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RNA polymerase, components of the preinitiation complex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Sequence-specific binding proteins</a:t>
            </a:r>
          </a:p>
          <a:p>
            <a:pPr>
              <a:lnSpc>
                <a:spcPct val="90000"/>
              </a:lnSpc>
            </a:pPr>
            <a:r>
              <a:rPr lang="en-US" sz="2400"/>
              <a:t>Altered chromatin structures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Accessible to DNase I (hypersensitive sites)</a:t>
            </a:r>
          </a:p>
          <a:p>
            <a:pPr>
              <a:lnSpc>
                <a:spcPct val="90000"/>
              </a:lnSpc>
            </a:pPr>
            <a:r>
              <a:rPr lang="en-US" sz="2400"/>
              <a:t>Replication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Timing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Origins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B5D0-2ABB-0745-83A2-D495A6E1A56B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9525"/>
            <a:ext cx="1905000" cy="6248400"/>
          </a:xfrm>
          <a:ln/>
        </p:spPr>
        <p:txBody>
          <a:bodyPr>
            <a:normAutofit/>
          </a:bodyPr>
          <a:lstStyle/>
          <a:p>
            <a:r>
              <a:rPr lang="en-US" sz="2400" dirty="0"/>
              <a:t>Chromatin modifications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and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transcription factor binding</a:t>
            </a:r>
          </a:p>
        </p:txBody>
      </p:sp>
      <p:pic>
        <p:nvPicPr>
          <p:cNvPr id="70660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702945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A9F2-9E6B-654C-8B0D-6A40275F1A1D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</p:spPr>
        <p:txBody>
          <a:bodyPr/>
          <a:lstStyle/>
          <a:p>
            <a:r>
              <a:rPr lang="en-US"/>
              <a:t>Finding genome data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UCSC Table Browser</a:t>
            </a:r>
          </a:p>
          <a:p>
            <a:r>
              <a:rPr lang="en-US"/>
              <a:t>http://genome.ucsc.edu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BA18-9CE0-034F-B76F-E10C693C66CE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Browsers vs Data Retrieval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sz="2400"/>
              <a:t>Browsers are designed to show selected information on one locus or region at a time.</a:t>
            </a:r>
          </a:p>
          <a:p>
            <a:pPr lvl="1"/>
            <a:r>
              <a:rPr lang="en-US" sz="2000"/>
              <a:t>UCSC Genome Browser</a:t>
            </a:r>
          </a:p>
          <a:p>
            <a:pPr lvl="1"/>
            <a:r>
              <a:rPr lang="en-US" sz="2000"/>
              <a:t>Ensembl</a:t>
            </a:r>
          </a:p>
          <a:p>
            <a:r>
              <a:rPr lang="en-US" sz="2400"/>
              <a:t>Run on top of databases that record vast amounts of information.</a:t>
            </a:r>
          </a:p>
          <a:p>
            <a:r>
              <a:rPr lang="en-US" sz="2400"/>
              <a:t>Sometimes need to retrieve one type of information for many genomics intervals or genome-wide.</a:t>
            </a:r>
          </a:p>
          <a:p>
            <a:r>
              <a:rPr lang="en-US" sz="2400"/>
              <a:t>Access this by querying on the tables in the databases or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data marts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 lvl="1"/>
            <a:r>
              <a:rPr lang="en-US" sz="2000"/>
              <a:t>UCSC Table Browser</a:t>
            </a:r>
          </a:p>
          <a:p>
            <a:pPr lvl="1"/>
            <a:r>
              <a:rPr lang="en-US" sz="2000"/>
              <a:t>EnsMart or BioMart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BFE2-747E-A143-BEE6-27BD6865BA08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ln/>
        </p:spPr>
        <p:txBody>
          <a:bodyPr>
            <a:normAutofit/>
          </a:bodyPr>
          <a:lstStyle/>
          <a:p>
            <a:r>
              <a:rPr lang="en-US" sz="3200" dirty="0"/>
              <a:t>Retrieve all the protein-coding exons in humans</a:t>
            </a:r>
          </a:p>
        </p:txBody>
      </p:sp>
      <p:pic>
        <p:nvPicPr>
          <p:cNvPr id="76804" name="Picture 4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576888" cy="48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6225"/>
            <a:ext cx="44196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88-D5E7-8048-A91E-5C42537EEC96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4800600" cy="609600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Microbial genomes</a:t>
            </a:r>
          </a:p>
        </p:txBody>
      </p:sp>
      <p:pic>
        <p:nvPicPr>
          <p:cNvPr id="117763" name="Picture 3" descr="Screen shot 2010-09-09 at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79"/>
          <a:stretch/>
        </p:blipFill>
        <p:spPr bwMode="auto">
          <a:xfrm>
            <a:off x="5062639" y="1066800"/>
            <a:ext cx="316696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38C-3E33-9B46-B736-6F52E9792C33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This was a good one, but it has been taken off line. I hope it gets funded again.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Microbial </a:t>
            </a:r>
            <a:r>
              <a:rPr lang="en-US" sz="1400" dirty="0" smtClean="0">
                <a:latin typeface="+mn-lt"/>
              </a:rPr>
              <a:t>Genome Browser, UCSC</a:t>
            </a:r>
          </a:p>
          <a:p>
            <a:r>
              <a:rPr lang="en-US" sz="1400" dirty="0" smtClean="0">
                <a:latin typeface="+mn-lt"/>
              </a:rPr>
              <a:t>Lowe Lab along with UCSC </a:t>
            </a:r>
            <a:r>
              <a:rPr lang="en-US" sz="1400" dirty="0" smtClean="0">
                <a:latin typeface="+mn-lt"/>
              </a:rPr>
              <a:t>Genome </a:t>
            </a:r>
            <a:r>
              <a:rPr lang="en-US" sz="1400" dirty="0" smtClean="0">
                <a:latin typeface="+mn-lt"/>
              </a:rPr>
              <a:t>Browser Group </a:t>
            </a:r>
          </a:p>
          <a:p>
            <a:r>
              <a:rPr lang="en-US" sz="1400" dirty="0">
                <a:latin typeface="+mn-lt"/>
                <a:hlinkClick r:id="rId3"/>
              </a:rPr>
              <a:t>http://microbes.ucsc.edu</a:t>
            </a:r>
            <a:r>
              <a:rPr lang="en-US" sz="1400" dirty="0" smtClean="0">
                <a:latin typeface="+mn-lt"/>
                <a:hlinkClick r:id="rId3"/>
              </a:rPr>
              <a:t>/</a:t>
            </a:r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Over 440 microbial species</a:t>
            </a:r>
            <a:endParaRPr lang="en-US" sz="1400" dirty="0">
              <a:latin typeface="+mn-lt"/>
            </a:endParaRPr>
          </a:p>
        </p:txBody>
      </p:sp>
      <p:pic>
        <p:nvPicPr>
          <p:cNvPr id="5" name="Picture 4" descr="Screen Shot 2015-02-17 at 1.46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28" y="2057400"/>
            <a:ext cx="3633472" cy="1828800"/>
          </a:xfrm>
          <a:prstGeom prst="rect">
            <a:avLst/>
          </a:prstGeom>
        </p:spPr>
      </p:pic>
      <p:pic>
        <p:nvPicPr>
          <p:cNvPr id="6" name="Picture 5" descr="Screen Shot 2015-02-17 at 1.47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62400"/>
            <a:ext cx="5486400" cy="1036890"/>
          </a:xfrm>
          <a:prstGeom prst="rect">
            <a:avLst/>
          </a:prstGeom>
        </p:spPr>
      </p:pic>
      <p:pic>
        <p:nvPicPr>
          <p:cNvPr id="8" name="Picture 7" descr="Screen Shot 2015-02-17 at 1.47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05400"/>
            <a:ext cx="5486400" cy="1602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1910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JGI Integrated Microbial </a:t>
            </a:r>
            <a:r>
              <a:rPr lang="en-US" sz="1400" dirty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enomes and </a:t>
            </a:r>
            <a:r>
              <a:rPr lang="en-US" sz="1400" dirty="0" err="1">
                <a:latin typeface="+mn-lt"/>
              </a:rPr>
              <a:t>M</a:t>
            </a:r>
            <a:r>
              <a:rPr lang="en-US" sz="1400" dirty="0" err="1" smtClean="0">
                <a:latin typeface="+mn-lt"/>
              </a:rPr>
              <a:t>etagenomes</a:t>
            </a:r>
            <a:endParaRPr lang="en-US" sz="1400" dirty="0" smtClean="0">
              <a:latin typeface="+mn-lt"/>
            </a:endParaRPr>
          </a:p>
          <a:p>
            <a:r>
              <a:rPr lang="en-US" sz="1400" dirty="0">
                <a:latin typeface="+mn-lt"/>
              </a:rPr>
              <a:t>http://</a:t>
            </a:r>
            <a:r>
              <a:rPr lang="en-US" sz="1400" dirty="0" err="1">
                <a:latin typeface="+mn-lt"/>
              </a:rPr>
              <a:t>img.jgi.doe.gov</a:t>
            </a:r>
            <a:endParaRPr lang="en-US" sz="140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334000"/>
            <a:ext cx="257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Microbial Genome Database for Comparative Analysis </a:t>
            </a:r>
            <a:endParaRPr lang="en-US" sz="1400" dirty="0" smtClean="0">
              <a:latin typeface="+mn-lt"/>
            </a:endParaRPr>
          </a:p>
          <a:p>
            <a:r>
              <a:rPr lang="en-US" sz="1400" dirty="0">
                <a:latin typeface="+mn-lt"/>
                <a:hlinkClick r:id="rId7"/>
              </a:rPr>
              <a:t>http://</a:t>
            </a:r>
            <a:r>
              <a:rPr lang="en-US" sz="1400" dirty="0" smtClean="0">
                <a:latin typeface="+mn-lt"/>
                <a:hlinkClick r:id="rId7"/>
              </a:rPr>
              <a:t>mbgd.genome.ad.jp</a:t>
            </a:r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Over 2800 species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819400" cy="1477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Microbial Taxonomy Search: MBGD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creen Shot 2015-02-17 at 1.5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05" y="0"/>
            <a:ext cx="525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2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Modes of use of genomic data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Stored in databases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GenBank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Short </a:t>
            </a:r>
            <a:r>
              <a:rPr lang="en-US" sz="1800" dirty="0"/>
              <a:t>Read Archive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Gene Expression Omnibus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Array Express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Databases </a:t>
            </a:r>
            <a:r>
              <a:rPr lang="en-US" sz="1800" dirty="0" smtClean="0"/>
              <a:t>are the foundation for all </a:t>
            </a:r>
            <a:r>
              <a:rPr lang="en-US" sz="1800" dirty="0"/>
              <a:t>the web-based genome browsers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Viewed in browsers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UCSC </a:t>
            </a:r>
            <a:r>
              <a:rPr lang="en-US" sz="1800" dirty="0"/>
              <a:t>Genome Browser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Ensembl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SGD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FlyBase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WormBase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Analyzed with bioinformatics tools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Commercial toolsets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Command-line programs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Galaxy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B3A9-FB4F-2446-B181-964B492AB1C6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Illustrative views from MBGD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Screen Shot 2015-02-17 at 2.03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r="1544" b="4445"/>
          <a:stretch/>
        </p:blipFill>
        <p:spPr>
          <a:xfrm>
            <a:off x="152400" y="1143000"/>
            <a:ext cx="4245935" cy="4572000"/>
          </a:xfrm>
          <a:prstGeom prst="rect">
            <a:avLst/>
          </a:prstGeom>
        </p:spPr>
      </p:pic>
      <p:pic>
        <p:nvPicPr>
          <p:cNvPr id="6" name="Picture 5" descr="Screen Shot 2015-02-17 at 2.0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4572000" cy="20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23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371600" cy="709613"/>
          </a:xfrm>
        </p:spPr>
        <p:txBody>
          <a:bodyPr/>
          <a:lstStyle/>
          <a:p>
            <a:r>
              <a:rPr lang="en-US" dirty="0" smtClean="0"/>
              <a:t>SGD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Screen Shot 2015-02-17 at 2.2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6347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20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4873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SGD Browser View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Screen Shot 2015-02-17 at 2.2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5" y="762000"/>
            <a:ext cx="743905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62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9342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WormBase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Screen Shot 2015-02-17 at 4.0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96364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6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Screen Shot 2015-02-17 at 2.1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70151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1600200" cy="709613"/>
          </a:xfrm>
        </p:spPr>
        <p:txBody>
          <a:bodyPr>
            <a:normAutofit/>
          </a:bodyPr>
          <a:lstStyle/>
          <a:p>
            <a:r>
              <a:rPr lang="en-US" dirty="0" err="1" smtClean="0"/>
              <a:t>FlyBase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19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7"/>
            <a:ext cx="2057400" cy="20113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TAIR: The Arabidopsis Information Resource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D85525D1-94EC-AA45-A259-B3226F473042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Screen Shot 2015-02-17 at 2.4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31" y="0"/>
            <a:ext cx="6295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4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563563"/>
          </a:xfrm>
          <a:ln/>
        </p:spPr>
        <p:txBody>
          <a:bodyPr>
            <a:normAutofit fontScale="90000"/>
          </a:bodyPr>
          <a:lstStyle/>
          <a:p>
            <a:r>
              <a:rPr lang="en-US" sz="3200" dirty="0"/>
              <a:t>Some major web resources in genomics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4191000" cy="5181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UCSC Genome Browser and Table </a:t>
            </a:r>
            <a:r>
              <a:rPr lang="en-US" sz="2400" dirty="0" smtClean="0"/>
              <a:t>Browser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Ensembl</a:t>
            </a:r>
            <a:r>
              <a:rPr lang="en-US" sz="2400" dirty="0"/>
              <a:t> and </a:t>
            </a:r>
            <a:r>
              <a:rPr lang="en-US" sz="2400" dirty="0" err="1"/>
              <a:t>EnsMart</a:t>
            </a:r>
            <a:r>
              <a:rPr lang="en-US" sz="2400" dirty="0"/>
              <a:t>/</a:t>
            </a:r>
            <a:r>
              <a:rPr lang="en-US" sz="2400" dirty="0" err="1" smtClean="0"/>
              <a:t>BioMart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NCBI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PubMed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Blast server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MapViewer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Gene Expression Omnibus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HapMap</a:t>
            </a:r>
            <a:r>
              <a:rPr lang="en-US" sz="2400" dirty="0" smtClean="0"/>
              <a:t> </a:t>
            </a:r>
            <a:r>
              <a:rPr lang="en-US" sz="2400" dirty="0"/>
              <a:t>for haplotype and </a:t>
            </a:r>
            <a:r>
              <a:rPr lang="en-US" sz="2400" dirty="0" smtClean="0"/>
              <a:t>variation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Galaxy for data retrieval and analysis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8C5F-5371-5C48-81A3-599F31A44209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Screen Shot 2015-02-17 at 4.11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>
          <a:xfrm>
            <a:off x="4191000" y="3364287"/>
            <a:ext cx="4572000" cy="2122113"/>
          </a:xfrm>
          <a:prstGeom prst="rect">
            <a:avLst/>
          </a:prstGeom>
        </p:spPr>
      </p:pic>
      <p:pic>
        <p:nvPicPr>
          <p:cNvPr id="5" name="Picture 4" descr="Screen Shot 2015-02-17 at 4.13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581016"/>
            <a:ext cx="4572000" cy="1200784"/>
          </a:xfrm>
          <a:prstGeom prst="rect">
            <a:avLst/>
          </a:prstGeom>
        </p:spPr>
      </p:pic>
      <p:pic>
        <p:nvPicPr>
          <p:cNvPr id="6" name="Picture 5" descr="Screen Shot 2015-02-17 at 4.13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4572000" cy="722800"/>
          </a:xfrm>
          <a:prstGeom prst="rect">
            <a:avLst/>
          </a:prstGeom>
        </p:spPr>
      </p:pic>
      <p:pic>
        <p:nvPicPr>
          <p:cNvPr id="7" name="Picture 6" descr="Screen Shot 2015-02-17 at 4.12.5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572000" cy="702484"/>
          </a:xfrm>
          <a:prstGeom prst="rect">
            <a:avLst/>
          </a:prstGeom>
        </p:spPr>
      </p:pic>
      <p:pic>
        <p:nvPicPr>
          <p:cNvPr id="8" name="Picture 7" descr="Screen Shot 2015-02-17 at 4.12.1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4572000" cy="1009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UCSC genome browser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genome.ucsc.edu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FDE4-22B9-AD4E-BC90-FFD193AA3327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rmAutofit/>
          </a:bodyPr>
          <a:lstStyle/>
          <a:p>
            <a:r>
              <a:rPr lang="en-US" sz="2800" dirty="0"/>
              <a:t>Initial page at http://</a:t>
            </a:r>
            <a:r>
              <a:rPr lang="en-US" sz="2800" dirty="0" err="1"/>
              <a:t>genome.ucsc.edu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B98E-F39E-F541-BC20-082B5A27369F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creen Shot 2015-02-17 at 4.2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635409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6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species, assembly, locus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5-02-17 at 4.2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036"/>
            <a:ext cx="9144000" cy="2570564"/>
          </a:xfrm>
          <a:prstGeom prst="rect">
            <a:avLst/>
          </a:prstGeom>
        </p:spPr>
      </p:pic>
      <p:pic>
        <p:nvPicPr>
          <p:cNvPr id="6" name="Picture 5" descr="Screen Shot 2015-02-17 at 4.24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007"/>
            <a:ext cx="9144000" cy="25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752600" cy="1020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 of </a:t>
            </a:r>
            <a:r>
              <a:rPr lang="en-US" i="1" dirty="0" smtClean="0"/>
              <a:t>CFTR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Screen Shot 2015-02-17 at 4.2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2" y="0"/>
            <a:ext cx="577147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Your initial view may differ; the UCSC Genome Browser remembers your last settings.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230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Use track controls to display desired tracks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4E4-0F93-7F4D-A8C5-C010C85487F0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Screen Shot 2015-02-17 at 4.3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315200" cy="3835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7707" y="5486400"/>
            <a:ext cx="5076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“Conservation” pull-down menu; shift that to “hide”</a:t>
            </a:r>
          </a:p>
          <a:p>
            <a:r>
              <a:rPr lang="en-US" dirty="0" smtClean="0">
                <a:latin typeface="+mn-lt"/>
              </a:rPr>
              <a:t>Turn on “ENC DNase/FAIRE”</a:t>
            </a:r>
          </a:p>
          <a:p>
            <a:r>
              <a:rPr lang="en-US" dirty="0" smtClean="0">
                <a:latin typeface="+mn-lt"/>
              </a:rPr>
              <a:t>Click on “refresh”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64548"/>
      </p:ext>
    </p:extLst>
  </p:cSld>
  <p:clrMapOvr>
    <a:masterClrMapping/>
  </p:clrMapOvr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4444</TotalTime>
  <Words>778</Words>
  <Application>Microsoft Macintosh PowerPoint</Application>
  <PresentationFormat>On-screen Show (4:3)</PresentationFormat>
  <Paragraphs>232</Paragraphs>
  <Slides>35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RossThemeBlue</vt:lpstr>
      <vt:lpstr>1_RossThemeBlue</vt:lpstr>
      <vt:lpstr>1_Custom Design</vt:lpstr>
      <vt:lpstr>2_Custom Design</vt:lpstr>
      <vt:lpstr>Databases and browsers for genomics data</vt:lpstr>
      <vt:lpstr>Types of data in genomics</vt:lpstr>
      <vt:lpstr>Modes of use of genomic data</vt:lpstr>
      <vt:lpstr>Some major web resources in genomics</vt:lpstr>
      <vt:lpstr>Navigating the UCSC genome browser</vt:lpstr>
      <vt:lpstr>Initial page at http://genome.ucsc.edu</vt:lpstr>
      <vt:lpstr>Select species, assembly, locus</vt:lpstr>
      <vt:lpstr>View of CFTR</vt:lpstr>
      <vt:lpstr>Use track controls to display desired tracks</vt:lpstr>
      <vt:lpstr>Now the desired tracks are displayed</vt:lpstr>
      <vt:lpstr>Zoom out to see the flanking regions</vt:lpstr>
      <vt:lpstr>Accessing the track control pages</vt:lpstr>
      <vt:lpstr>Track control page: adjust data selection and display </vt:lpstr>
      <vt:lpstr>“Configure” and other powerful options</vt:lpstr>
      <vt:lpstr>Configure image</vt:lpstr>
      <vt:lpstr>Sequences</vt:lpstr>
      <vt:lpstr>Sequences from CFTR: Browser view</vt:lpstr>
      <vt:lpstr>Comparisons of sequences</vt:lpstr>
      <vt:lpstr>Sequence comparisons of CFTR</vt:lpstr>
      <vt:lpstr>Genes expression data</vt:lpstr>
      <vt:lpstr>Expression profile for CFTR</vt:lpstr>
      <vt:lpstr>RNA-seq resolved by strand: APOE and ERCC1,2</vt:lpstr>
      <vt:lpstr>Chromosomes and chromatin data</vt:lpstr>
      <vt:lpstr>Chromatin modifications    and   transcription factor binding</vt:lpstr>
      <vt:lpstr>Finding genome data</vt:lpstr>
      <vt:lpstr>Browsers vs Data Retrieval</vt:lpstr>
      <vt:lpstr>Retrieve all the protein-coding exons in humans</vt:lpstr>
      <vt:lpstr>Microbial genomes</vt:lpstr>
      <vt:lpstr>Microbial Taxonomy Search: MBGD</vt:lpstr>
      <vt:lpstr>Illustrative views from MBGD</vt:lpstr>
      <vt:lpstr>SGD</vt:lpstr>
      <vt:lpstr>SGD Browser View</vt:lpstr>
      <vt:lpstr>WormBase</vt:lpstr>
      <vt:lpstr>FlyBase</vt:lpstr>
      <vt:lpstr>TAIR: The Arabidopsis Information Resource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Hardison</dc:creator>
  <cp:lastModifiedBy>Ross Hardison</cp:lastModifiedBy>
  <cp:revision>90</cp:revision>
  <dcterms:created xsi:type="dcterms:W3CDTF">2005-09-02T13:31:02Z</dcterms:created>
  <dcterms:modified xsi:type="dcterms:W3CDTF">2015-02-17T22:48:15Z</dcterms:modified>
</cp:coreProperties>
</file>