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</p:sldMasterIdLst>
  <p:notesMasterIdLst>
    <p:notesMasterId r:id="rId30"/>
  </p:notesMasterIdLst>
  <p:handoutMasterIdLst>
    <p:handoutMasterId r:id="rId31"/>
  </p:handoutMasterIdLst>
  <p:sldIdLst>
    <p:sldId id="652" r:id="rId9"/>
    <p:sldId id="673" r:id="rId10"/>
    <p:sldId id="640" r:id="rId11"/>
    <p:sldId id="604" r:id="rId12"/>
    <p:sldId id="659" r:id="rId13"/>
    <p:sldId id="660" r:id="rId14"/>
    <p:sldId id="661" r:id="rId15"/>
    <p:sldId id="664" r:id="rId16"/>
    <p:sldId id="666" r:id="rId17"/>
    <p:sldId id="667" r:id="rId18"/>
    <p:sldId id="668" r:id="rId19"/>
    <p:sldId id="669" r:id="rId20"/>
    <p:sldId id="670" r:id="rId21"/>
    <p:sldId id="680" r:id="rId22"/>
    <p:sldId id="674" r:id="rId23"/>
    <p:sldId id="679" r:id="rId24"/>
    <p:sldId id="675" r:id="rId25"/>
    <p:sldId id="676" r:id="rId26"/>
    <p:sldId id="677" r:id="rId27"/>
    <p:sldId id="678" r:id="rId28"/>
    <p:sldId id="67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95E9"/>
    <a:srgbClr val="800000"/>
    <a:srgbClr val="FFF764"/>
    <a:srgbClr val="0000FF"/>
    <a:srgbClr val="35F727"/>
    <a:srgbClr val="EC5C2F"/>
    <a:srgbClr val="BFBFFF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812" autoAdjust="0"/>
  </p:normalViewPr>
  <p:slideViewPr>
    <p:cSldViewPr snapToGrid="0">
      <p:cViewPr>
        <p:scale>
          <a:sx n="150" d="100"/>
          <a:sy n="150" d="100"/>
        </p:scale>
        <p:origin x="-8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2817A-433A-7D40-B287-0967AB82DCE6}" type="datetimeFigureOut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BBC0-4CB8-684A-864D-BDD459A0B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5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4076A56-74D3-DD43-A2DA-61F6F5E6B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828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CC1A3-CB6B-3442-A28D-62BE08AF6855}" type="slidenum">
              <a:rPr lang="en-US"/>
              <a:pPr/>
              <a:t>1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57DB1-B2A9-A542-B7BA-BF572670C4B3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E01DA-7DC9-EB44-9F43-EA132208F404}" type="slidenum">
              <a:rPr lang="en-US"/>
              <a:pPr/>
              <a:t>12</a:t>
            </a:fld>
            <a:endParaRPr lang="en-US"/>
          </a:p>
        </p:txBody>
      </p:sp>
      <p:sp>
        <p:nvSpPr>
          <p:cNvPr id="122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2E994-6A3C-EB40-B623-3D29D2CFD0BE}" type="slidenum">
              <a:rPr lang="en-US"/>
              <a:pPr/>
              <a:t>13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DF983-CE87-CD49-B2E2-8E7A47EB1267}" type="slidenum">
              <a:rPr lang="en-US"/>
              <a:pPr/>
              <a:t>14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B99E-A182-644E-AD71-3ED0BC21D637}" type="slidenum">
              <a:rPr lang="en-US"/>
              <a:pPr/>
              <a:t>21</a:t>
            </a:fld>
            <a:endParaRPr lang="en-US"/>
          </a:p>
        </p:txBody>
      </p:sp>
      <p:sp>
        <p:nvSpPr>
          <p:cNvPr id="1239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C65845C-6AE7-6A48-A167-62F320283432}" type="slidenum">
              <a:rPr lang="en-US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F2D5E6B-00A5-164C-BD64-41538FE465F4}" type="slidenum">
              <a:rPr lang="en-US"/>
              <a:pPr/>
              <a:t>4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FED81-DFAD-CB4A-8B6A-039F2609518A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A57B6-3D14-234C-8083-538523C62A6C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26105-AA3D-E44A-844F-F98DDBAF3404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0CF4B-25B1-6945-9780-706A2C29479C}" type="slidenum">
              <a:rPr lang="en-US"/>
              <a:pPr/>
              <a:t>8</a:t>
            </a:fld>
            <a:endParaRPr lang="en-US"/>
          </a:p>
        </p:txBody>
      </p:sp>
      <p:sp>
        <p:nvSpPr>
          <p:cNvPr id="115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0E33D-B195-1846-8C09-F0B329F9E64F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07A2C-936B-BF43-8ED4-FCCB59D353A7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63EF-9385-224E-BE12-E933D5D18674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0312-FD54-7944-85EF-D0DBE126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59DD9-FA85-504C-9EA1-54EC0F06D5BB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A8F7-9F22-964D-A24A-0FDC7BCB4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F886-5781-1A46-BDB5-2186FCC762FA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BE7F-770C-494B-A36A-8B0F2A7F7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D210-B11E-E047-8B9D-B1F1449FD191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EDFDE-756C-2A4E-8EAE-0F1E57EA2840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34D5-43C1-074A-8174-09667B86A6AA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57A7-A717-2D4C-A309-C38CA498A87F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946D-BFF9-FA4F-A2F3-6C70217C30FA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8D07-FA79-A540-8663-EDF5BB8A562E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534A-4219-234B-8C46-CF5024880A76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3F93-EA38-7D46-A594-4A62A011D995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2F2-401D-4449-A85D-EC1E185E7E53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56FA-2EF1-0946-899C-1AFEEB92D063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886C-D309-0F42-993B-A13E2267BD2E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D9AF-20CC-9848-B19C-9AE6364172E2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60B0-2AAA-5040-A1DC-6A5F5236E080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28485-610E-C448-A86D-479D152015DC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F443-9D83-C244-92BD-960F145D4198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C7E8-9E84-FB48-96FE-1B9D03E21E67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E8F4-C9DD-AA4F-8650-F90FA3DB9978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F2BA-9868-B14A-8AC8-60FAACAE8B08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09AA-E010-8A4F-91EC-793705587B75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38FD-09FC-8744-B9EA-1958FF723DF3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4C80-AD10-4547-9D36-2CDC53264598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DD3D6-CD72-654D-B3EC-31D837D36138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DB21-6D23-8C48-98FA-10BFA047BF59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2274-2392-2C4D-9864-81F852DB2ACB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90C3-4656-EF4F-8461-D52BF861A36D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75FA-B120-834A-936D-FBF0325E4BFB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50FB-241F-3846-8B3E-D940957AC790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7A4F-C7C6-C347-9F26-DE6DF20F2C3F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E9EB-B0BF-B14A-8B28-86818F1F6D14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0E74-6D87-4D4E-A735-C2522DB0589B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69FD-E75B-944F-8A88-A0A18FB98557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CBC-20EE-9B49-BE05-9222FE16D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76E3-C772-A24B-B45C-67F4FB5A56AE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D7FA-8CE7-664C-BA8B-EE18780F171D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96BE-4DE9-AB41-8217-76D30E1B6D5F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D8BF-3D48-054B-A883-6E751A4828A6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CEB4-0235-234D-BF33-35F3069800A9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07DF-4D5A-F04D-B8F2-449BC84F8801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0312-FD54-7944-85EF-D0DBE1266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22-8EAF-1647-82D4-9A157D63D407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6DE7-7871-1844-824D-8F64914A9A4A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103A-7770-7047-9926-E25176189A34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21CBC-20EE-9B49-BE05-9222FE16D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AF685-78CA-4C45-A80D-045330380D73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8C8-0F82-2346-8A20-4B3126708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73EC-D31D-1B4F-8A5A-892CAC3F236E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58C8-0F82-2346-8A20-4B3126708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14824-1F80-E744-BE19-91F8A68059D1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C744D-A224-A942-9E69-5A45773FB6E3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B54D-C15A-6943-82FA-CB16AA281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1DF4-47DE-7241-A38F-F8DE62EC4CE1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2DE5-F8C5-8F40-B83B-E25D1F6E4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48EF-0171-7844-8E64-3FC3FB42D427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F487-A0BB-BE45-B6E5-D6FFE672C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53E2-0C3D-A84F-B555-D54437B29E29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5A8F7-9F22-964D-A24A-0FDC7BCB4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C443-A7FB-B04B-A66B-B6A6DCC3666F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BE7F-770C-494B-A36A-8B0F2A7F7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7520-E87F-BD4E-8A25-B4B1B45B3B89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18D92-D92E-B64C-94BC-4887FB2CC75E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EDA-DEFD-644D-AE83-0EC72D6A897C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D969-4CCD-DA47-B4FB-5AC7270493A1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674A-3EA1-4E47-A6E2-861BA67EA417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36E3-9D2C-8C4E-AAD0-1546D89C6C97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8585-412A-B847-989A-8C1F957404C3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F1BD-C8DD-CC44-94B8-176DCBD0BDB0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1927-DF2C-A443-8E81-3E795BC393EE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24BCA-8E66-1442-AFEF-89468748644F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6FB-3EBF-684B-BA2A-494BA2601AB5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A621-0929-0F40-AEB8-D82A5F5E8189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8FBA-C4AC-6646-8C0A-01A881986AA1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7388-A583-C94D-8E11-CDEAB82988F8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64C6-08AE-AB48-A7EC-8723A5571D05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F719C-7CB0-064C-8029-8EC617EAB31B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B54D-C15A-6943-82FA-CB16AA281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034F-E00B-2249-8078-B8EB090A86B1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581F3-727B-AA46-9DB4-1AD5A90A0F69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21DC-E56D-DA4F-8608-5A01A65DE3D3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E1D4-228E-F041-8B4F-75F3F5E305E6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6785-8CD7-B84D-BBB3-253863986F82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0058-5BEF-854C-8CCC-AFAF03D8F867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5768-C27B-174E-828F-1BDF4702895F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ED42-8832-2341-AA85-B3890A2DC6C3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611F-9C07-F94C-BE6F-156B2C69A046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FCFD-B920-D640-894E-D1B8938D71F1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538-4D72-614A-8B6E-981E956FF7E6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2DE5-F8C5-8F40-B83B-E25D1F6E4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A186-5C49-5042-AABE-7775B946167A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2D8A-0650-3447-BBC1-A303BA9C1BDB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6550-EE49-E947-B268-EFCB5413FDFF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47F0-7584-3646-9611-5B77FDAD229F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BE2C-8B26-4642-8E0B-2A1FFC5B364D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1FEF-7CE8-1D4F-A2C4-05B40F992AAC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A3AE-C932-6E45-93B1-AD3BF0F4CABA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B070-0FA7-B24A-BEC2-69170C3729C0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EBE4-7701-B345-9379-36081CF6DF5F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AAEA-B1C1-9C4A-AB02-B2DBAE2476AC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8F487-A0BB-BE45-B6E5-D6FFE672C0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B451-24EA-004B-BEDC-68EEC9AD116E}" type="datetime1">
              <a:rPr lang="en-US" smtClean="0"/>
              <a:t>8/27/15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EFEA-7EF3-F54E-A1D2-81E0770B2BE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83A1-B9DA-CD4F-B19A-94034A922F2A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B3DF5-F371-A14A-AEF6-A69A884F1F4D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DE990-A5C4-054F-84E1-9435A74F5005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C7F7-AAD8-D947-A607-6CED0F69B076}" type="datetime1">
              <a:rPr lang="en-US" smtClean="0"/>
              <a:t>8/27/15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EFEA-7EF3-F54E-A1D2-81E0770B2BE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83E1-45FB-2041-9743-330D7B2B650C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23A0-AFDF-4B49-A656-54150889A1F8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66EF-D0D0-5241-871D-FFE6ECE4C03D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/>
          <a:lstStyle/>
          <a:p>
            <a:r>
              <a:rPr lang="en-US" dirty="0" smtClean="0"/>
              <a:t>Genome Assembly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171700"/>
          </a:xfrm>
        </p:spPr>
        <p:txBody>
          <a:bodyPr>
            <a:noAutofit/>
          </a:bodyPr>
          <a:lstStyle/>
          <a:p>
            <a:r>
              <a:rPr lang="en-US" sz="2000" dirty="0"/>
              <a:t>Hardison</a:t>
            </a:r>
          </a:p>
          <a:p>
            <a:r>
              <a:rPr lang="en-US" sz="2000" dirty="0"/>
              <a:t>Genomics </a:t>
            </a:r>
            <a:r>
              <a:rPr lang="en-US" sz="2000" dirty="0" smtClean="0"/>
              <a:t>4_4</a:t>
            </a:r>
            <a:endParaRPr lang="en-US" sz="2000" dirty="0"/>
          </a:p>
          <a:p>
            <a:r>
              <a:rPr lang="en-US" sz="1600" dirty="0"/>
              <a:t>Sources: Webb Miller (Penn State)</a:t>
            </a:r>
          </a:p>
          <a:p>
            <a:r>
              <a:rPr lang="en-US" sz="1600" dirty="0"/>
              <a:t>Kun-Mao Chao and </a:t>
            </a:r>
            <a:r>
              <a:rPr lang="en-US" sz="1600" dirty="0" err="1"/>
              <a:t>Luxin</a:t>
            </a:r>
            <a:r>
              <a:rPr lang="en-US" sz="1600" dirty="0"/>
              <a:t> Zhang: </a:t>
            </a:r>
            <a:r>
              <a:rPr lang="en-US" sz="1600" b="1" dirty="0"/>
              <a:t>Sequence Comparisons, Theory and Methods</a:t>
            </a:r>
            <a:r>
              <a:rPr lang="en-US" sz="1600" dirty="0"/>
              <a:t>, Springer 2008</a:t>
            </a:r>
          </a:p>
          <a:p>
            <a:r>
              <a:rPr lang="en-US" sz="1600" dirty="0"/>
              <a:t>Bill Pearson (U. Virginia)</a:t>
            </a:r>
          </a:p>
          <a:p>
            <a:r>
              <a:rPr lang="en-US" sz="1600" dirty="0"/>
              <a:t>Vladimir </a:t>
            </a:r>
            <a:r>
              <a:rPr lang="en-US" sz="1600" dirty="0" err="1"/>
              <a:t>Lukic</a:t>
            </a:r>
            <a:r>
              <a:rPr lang="en-US" sz="1600" dirty="0"/>
              <a:t> (U. Melbourne)</a:t>
            </a:r>
            <a:endParaRPr lang="en-US" sz="20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113"/>
            <a:ext cx="1049338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2973-343A-1C4B-890B-876554E47126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30312-FD54-7944-85EF-D0DBE12665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096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Directed sequencing of BAC contigs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533400" y="2955925"/>
            <a:ext cx="76962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457200" y="3260725"/>
            <a:ext cx="838200" cy="0"/>
            <a:chOff x="288" y="2208"/>
            <a:chExt cx="528" cy="0"/>
          </a:xfrm>
        </p:grpSpPr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990600" y="3108325"/>
            <a:ext cx="838200" cy="0"/>
            <a:chOff x="288" y="2208"/>
            <a:chExt cx="528" cy="0"/>
          </a:xfrm>
        </p:grpSpPr>
        <p:sp>
          <p:nvSpPr>
            <p:cNvPr id="74761" name="Line 9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Line 10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3" name="Line 11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64" name="Group 12"/>
          <p:cNvGrpSpPr>
            <a:grpSpLocks/>
          </p:cNvGrpSpPr>
          <p:nvPr/>
        </p:nvGrpSpPr>
        <p:grpSpPr bwMode="auto">
          <a:xfrm>
            <a:off x="1600200" y="3260725"/>
            <a:ext cx="838200" cy="0"/>
            <a:chOff x="288" y="2208"/>
            <a:chExt cx="528" cy="0"/>
          </a:xfrm>
        </p:grpSpPr>
        <p:sp>
          <p:nvSpPr>
            <p:cNvPr id="74765" name="Line 13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68" name="Group 16"/>
          <p:cNvGrpSpPr>
            <a:grpSpLocks/>
          </p:cNvGrpSpPr>
          <p:nvPr/>
        </p:nvGrpSpPr>
        <p:grpSpPr bwMode="auto">
          <a:xfrm>
            <a:off x="2209800" y="3108325"/>
            <a:ext cx="838200" cy="0"/>
            <a:chOff x="288" y="2208"/>
            <a:chExt cx="528" cy="0"/>
          </a:xfrm>
        </p:grpSpPr>
        <p:sp>
          <p:nvSpPr>
            <p:cNvPr id="74769" name="Line 17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Line 18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72" name="Group 20"/>
          <p:cNvGrpSpPr>
            <a:grpSpLocks/>
          </p:cNvGrpSpPr>
          <p:nvPr/>
        </p:nvGrpSpPr>
        <p:grpSpPr bwMode="auto">
          <a:xfrm>
            <a:off x="2819400" y="3260725"/>
            <a:ext cx="838200" cy="0"/>
            <a:chOff x="288" y="2208"/>
            <a:chExt cx="528" cy="0"/>
          </a:xfrm>
        </p:grpSpPr>
        <p:sp>
          <p:nvSpPr>
            <p:cNvPr id="74773" name="Line 21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4" name="Line 22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3352800" y="3108325"/>
            <a:ext cx="838200" cy="0"/>
            <a:chOff x="288" y="2208"/>
            <a:chExt cx="528" cy="0"/>
          </a:xfrm>
        </p:grpSpPr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8" name="Line 26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3962400" y="3260725"/>
            <a:ext cx="838200" cy="0"/>
            <a:chOff x="288" y="2208"/>
            <a:chExt cx="528" cy="0"/>
          </a:xfrm>
        </p:grpSpPr>
        <p:sp>
          <p:nvSpPr>
            <p:cNvPr id="74781" name="Line 29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3" name="Line 31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4572000" y="3108325"/>
            <a:ext cx="838200" cy="0"/>
            <a:chOff x="288" y="2208"/>
            <a:chExt cx="528" cy="0"/>
          </a:xfrm>
        </p:grpSpPr>
        <p:sp>
          <p:nvSpPr>
            <p:cNvPr id="74785" name="Line 33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Line 34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Line 35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5105400" y="3260725"/>
            <a:ext cx="838200" cy="0"/>
            <a:chOff x="288" y="2208"/>
            <a:chExt cx="528" cy="0"/>
          </a:xfrm>
        </p:grpSpPr>
        <p:sp>
          <p:nvSpPr>
            <p:cNvPr id="74789" name="Line 37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Line 38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92" name="Group 40"/>
          <p:cNvGrpSpPr>
            <a:grpSpLocks/>
          </p:cNvGrpSpPr>
          <p:nvPr/>
        </p:nvGrpSpPr>
        <p:grpSpPr bwMode="auto">
          <a:xfrm>
            <a:off x="5638800" y="3108325"/>
            <a:ext cx="838200" cy="0"/>
            <a:chOff x="288" y="2208"/>
            <a:chExt cx="528" cy="0"/>
          </a:xfrm>
        </p:grpSpPr>
        <p:sp>
          <p:nvSpPr>
            <p:cNvPr id="74793" name="Line 41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4" name="Line 42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5" name="Line 43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796" name="Group 44"/>
          <p:cNvGrpSpPr>
            <a:grpSpLocks/>
          </p:cNvGrpSpPr>
          <p:nvPr/>
        </p:nvGrpSpPr>
        <p:grpSpPr bwMode="auto">
          <a:xfrm>
            <a:off x="6248400" y="3260725"/>
            <a:ext cx="838200" cy="0"/>
            <a:chOff x="288" y="2208"/>
            <a:chExt cx="528" cy="0"/>
          </a:xfrm>
        </p:grpSpPr>
        <p:sp>
          <p:nvSpPr>
            <p:cNvPr id="74797" name="Line 45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8" name="Line 46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9" name="Line 47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800" name="Group 48"/>
          <p:cNvGrpSpPr>
            <a:grpSpLocks/>
          </p:cNvGrpSpPr>
          <p:nvPr/>
        </p:nvGrpSpPr>
        <p:grpSpPr bwMode="auto">
          <a:xfrm>
            <a:off x="6858000" y="3108325"/>
            <a:ext cx="838200" cy="0"/>
            <a:chOff x="288" y="2208"/>
            <a:chExt cx="528" cy="0"/>
          </a:xfrm>
        </p:grpSpPr>
        <p:sp>
          <p:nvSpPr>
            <p:cNvPr id="74801" name="Line 49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2" name="Line 50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3" name="Line 51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4804" name="Group 52"/>
          <p:cNvGrpSpPr>
            <a:grpSpLocks/>
          </p:cNvGrpSpPr>
          <p:nvPr/>
        </p:nvGrpSpPr>
        <p:grpSpPr bwMode="auto">
          <a:xfrm>
            <a:off x="7467600" y="3260725"/>
            <a:ext cx="838200" cy="0"/>
            <a:chOff x="288" y="2208"/>
            <a:chExt cx="528" cy="0"/>
          </a:xfrm>
        </p:grpSpPr>
        <p:sp>
          <p:nvSpPr>
            <p:cNvPr id="74805" name="Line 53"/>
            <p:cNvSpPr>
              <a:spLocks noChangeShapeType="1"/>
            </p:cNvSpPr>
            <p:nvPr/>
          </p:nvSpPr>
          <p:spPr bwMode="auto">
            <a:xfrm>
              <a:off x="336" y="22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6" name="Line 54"/>
            <p:cNvSpPr>
              <a:spLocks noChangeShapeType="1"/>
            </p:cNvSpPr>
            <p:nvPr/>
          </p:nvSpPr>
          <p:spPr bwMode="auto">
            <a:xfrm>
              <a:off x="720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07" name="Line 55"/>
            <p:cNvSpPr>
              <a:spLocks noChangeShapeType="1"/>
            </p:cNvSpPr>
            <p:nvPr/>
          </p:nvSpPr>
          <p:spPr bwMode="auto">
            <a:xfrm>
              <a:off x="288" y="2208"/>
              <a:ext cx="96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808" name="Line 56"/>
          <p:cNvSpPr>
            <a:spLocks noChangeShapeType="1"/>
          </p:cNvSpPr>
          <p:nvPr/>
        </p:nvSpPr>
        <p:spPr bwMode="auto">
          <a:xfrm flipH="1">
            <a:off x="3429000" y="3489325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9" name="Line 57"/>
          <p:cNvSpPr>
            <a:spLocks noChangeShapeType="1"/>
          </p:cNvSpPr>
          <p:nvPr/>
        </p:nvSpPr>
        <p:spPr bwMode="auto">
          <a:xfrm>
            <a:off x="5943600" y="3489325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810" name="Group 58"/>
          <p:cNvGrpSpPr>
            <a:grpSpLocks/>
          </p:cNvGrpSpPr>
          <p:nvPr/>
        </p:nvGrpSpPr>
        <p:grpSpPr bwMode="auto">
          <a:xfrm>
            <a:off x="3429000" y="4251325"/>
            <a:ext cx="495300" cy="762000"/>
            <a:chOff x="2160" y="2832"/>
            <a:chExt cx="312" cy="480"/>
          </a:xfrm>
        </p:grpSpPr>
        <p:grpSp>
          <p:nvGrpSpPr>
            <p:cNvPr id="74811" name="Group 59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812" name="Line 60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3" name="Line 61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14" name="Group 62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815" name="Line 63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6" name="Line 64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17" name="Group 65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818" name="Line 66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9" name="Line 67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20" name="Group 68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821" name="Line 69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22" name="Line 70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23" name="Group 71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824" name="Line 72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25" name="Line 73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26" name="Group 74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827" name="Line 75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28" name="Line 76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829" name="Group 77"/>
          <p:cNvGrpSpPr>
            <a:grpSpLocks/>
          </p:cNvGrpSpPr>
          <p:nvPr/>
        </p:nvGrpSpPr>
        <p:grpSpPr bwMode="auto">
          <a:xfrm>
            <a:off x="3810000" y="4251325"/>
            <a:ext cx="495300" cy="762000"/>
            <a:chOff x="2160" y="2832"/>
            <a:chExt cx="312" cy="480"/>
          </a:xfrm>
        </p:grpSpPr>
        <p:grpSp>
          <p:nvGrpSpPr>
            <p:cNvPr id="74830" name="Group 78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831" name="Line 79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32" name="Line 80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33" name="Group 81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834" name="Line 82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35" name="Line 83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36" name="Group 84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837" name="Line 85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38" name="Line 86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39" name="Group 87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840" name="Line 88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1" name="Line 89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42" name="Group 90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843" name="Line 91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4" name="Line 92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45" name="Group 93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846" name="Line 94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7" name="Line 95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848" name="Group 96"/>
          <p:cNvGrpSpPr>
            <a:grpSpLocks/>
          </p:cNvGrpSpPr>
          <p:nvPr/>
        </p:nvGrpSpPr>
        <p:grpSpPr bwMode="auto">
          <a:xfrm>
            <a:off x="4191000" y="4251325"/>
            <a:ext cx="495300" cy="762000"/>
            <a:chOff x="2160" y="2832"/>
            <a:chExt cx="312" cy="480"/>
          </a:xfrm>
        </p:grpSpPr>
        <p:grpSp>
          <p:nvGrpSpPr>
            <p:cNvPr id="74849" name="Group 97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850" name="Line 98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51" name="Line 99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52" name="Group 100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853" name="Line 101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54" name="Line 102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55" name="Group 103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856" name="Line 104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57" name="Line 105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58" name="Group 106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859" name="Line 107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60" name="Line 108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61" name="Group 109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862" name="Line 110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63" name="Line 111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64" name="Group 112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865" name="Line 113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66" name="Line 114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867" name="Group 115"/>
          <p:cNvGrpSpPr>
            <a:grpSpLocks/>
          </p:cNvGrpSpPr>
          <p:nvPr/>
        </p:nvGrpSpPr>
        <p:grpSpPr bwMode="auto">
          <a:xfrm>
            <a:off x="4572000" y="4251325"/>
            <a:ext cx="495300" cy="762000"/>
            <a:chOff x="2160" y="2832"/>
            <a:chExt cx="312" cy="480"/>
          </a:xfrm>
        </p:grpSpPr>
        <p:grpSp>
          <p:nvGrpSpPr>
            <p:cNvPr id="74868" name="Group 116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869" name="Line 117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70" name="Line 118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71" name="Group 119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872" name="Line 120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73" name="Line 121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74" name="Group 122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875" name="Line 123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76" name="Line 124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77" name="Group 125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878" name="Line 126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79" name="Line 127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80" name="Group 128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881" name="Line 129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82" name="Line 130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83" name="Group 131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884" name="Line 132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85" name="Line 133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886" name="Group 134"/>
          <p:cNvGrpSpPr>
            <a:grpSpLocks/>
          </p:cNvGrpSpPr>
          <p:nvPr/>
        </p:nvGrpSpPr>
        <p:grpSpPr bwMode="auto">
          <a:xfrm>
            <a:off x="4953000" y="4251325"/>
            <a:ext cx="495300" cy="762000"/>
            <a:chOff x="2160" y="2832"/>
            <a:chExt cx="312" cy="480"/>
          </a:xfrm>
        </p:grpSpPr>
        <p:grpSp>
          <p:nvGrpSpPr>
            <p:cNvPr id="74887" name="Group 135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888" name="Line 136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89" name="Line 137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90" name="Group 138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891" name="Line 139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92" name="Line 140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93" name="Group 141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894" name="Line 142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95" name="Line 143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96" name="Group 144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897" name="Line 145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98" name="Line 146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899" name="Group 147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900" name="Line 148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1" name="Line 149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02" name="Group 150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903" name="Line 151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4" name="Line 152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905" name="Group 153"/>
          <p:cNvGrpSpPr>
            <a:grpSpLocks/>
          </p:cNvGrpSpPr>
          <p:nvPr/>
        </p:nvGrpSpPr>
        <p:grpSpPr bwMode="auto">
          <a:xfrm>
            <a:off x="5334000" y="4251325"/>
            <a:ext cx="495300" cy="762000"/>
            <a:chOff x="2160" y="2832"/>
            <a:chExt cx="312" cy="480"/>
          </a:xfrm>
        </p:grpSpPr>
        <p:grpSp>
          <p:nvGrpSpPr>
            <p:cNvPr id="74906" name="Group 154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907" name="Line 155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08" name="Line 156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09" name="Group 157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910" name="Line 158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1" name="Line 159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12" name="Group 160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913" name="Line 161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4" name="Line 162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15" name="Group 163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916" name="Line 164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7" name="Line 165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18" name="Group 166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919" name="Line 167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20" name="Line 168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21" name="Group 169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922" name="Line 170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23" name="Line 171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924" name="Group 172"/>
          <p:cNvGrpSpPr>
            <a:grpSpLocks/>
          </p:cNvGrpSpPr>
          <p:nvPr/>
        </p:nvGrpSpPr>
        <p:grpSpPr bwMode="auto">
          <a:xfrm>
            <a:off x="5715000" y="4251325"/>
            <a:ext cx="495300" cy="762000"/>
            <a:chOff x="2160" y="2832"/>
            <a:chExt cx="312" cy="480"/>
          </a:xfrm>
        </p:grpSpPr>
        <p:grpSp>
          <p:nvGrpSpPr>
            <p:cNvPr id="74925" name="Group 173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926" name="Line 174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27" name="Line 175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28" name="Group 176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929" name="Line 177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30" name="Line 178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31" name="Group 179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932" name="Line 180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33" name="Line 181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34" name="Group 182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935" name="Line 183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36" name="Line 184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37" name="Group 185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938" name="Line 186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39" name="Line 187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40" name="Group 188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941" name="Line 189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42" name="Line 190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943" name="Group 191"/>
          <p:cNvGrpSpPr>
            <a:grpSpLocks/>
          </p:cNvGrpSpPr>
          <p:nvPr/>
        </p:nvGrpSpPr>
        <p:grpSpPr bwMode="auto">
          <a:xfrm>
            <a:off x="6057900" y="4251325"/>
            <a:ext cx="495300" cy="762000"/>
            <a:chOff x="2160" y="2832"/>
            <a:chExt cx="312" cy="480"/>
          </a:xfrm>
        </p:grpSpPr>
        <p:grpSp>
          <p:nvGrpSpPr>
            <p:cNvPr id="74944" name="Group 192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945" name="Line 193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46" name="Line 194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47" name="Group 195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948" name="Line 196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49" name="Line 197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50" name="Group 198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951" name="Line 199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2" name="Line 200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53" name="Group 201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954" name="Line 202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5" name="Line 203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56" name="Group 204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957" name="Line 205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8" name="Line 206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59" name="Group 207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960" name="Line 208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1" name="Line 209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962" name="Group 210"/>
          <p:cNvGrpSpPr>
            <a:grpSpLocks/>
          </p:cNvGrpSpPr>
          <p:nvPr/>
        </p:nvGrpSpPr>
        <p:grpSpPr bwMode="auto">
          <a:xfrm>
            <a:off x="6591302" y="4251325"/>
            <a:ext cx="495300" cy="762000"/>
            <a:chOff x="2160" y="2832"/>
            <a:chExt cx="312" cy="480"/>
          </a:xfrm>
        </p:grpSpPr>
        <p:grpSp>
          <p:nvGrpSpPr>
            <p:cNvPr id="74963" name="Group 211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964" name="Line 212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5" name="Line 213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66" name="Group 214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967" name="Line 215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8" name="Line 216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69" name="Group 217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970" name="Line 218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71" name="Line 219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72" name="Group 220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973" name="Line 221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74" name="Line 222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75" name="Group 223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976" name="Line 224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77" name="Line 225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78" name="Group 226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979" name="Line 227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80" name="Line 228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4981" name="Group 229"/>
          <p:cNvGrpSpPr>
            <a:grpSpLocks/>
          </p:cNvGrpSpPr>
          <p:nvPr/>
        </p:nvGrpSpPr>
        <p:grpSpPr bwMode="auto">
          <a:xfrm>
            <a:off x="6946902" y="4251325"/>
            <a:ext cx="495300" cy="762000"/>
            <a:chOff x="2160" y="2832"/>
            <a:chExt cx="312" cy="480"/>
          </a:xfrm>
        </p:grpSpPr>
        <p:grpSp>
          <p:nvGrpSpPr>
            <p:cNvPr id="74982" name="Group 230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4983" name="Line 231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84" name="Line 232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85" name="Group 233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4986" name="Line 234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87" name="Line 235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88" name="Group 236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4989" name="Line 237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90" name="Line 238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91" name="Group 239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4992" name="Line 240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93" name="Line 241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94" name="Group 242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4995" name="Line 243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96" name="Line 244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997" name="Group 245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4998" name="Line 246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99" name="Line 247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5000" name="Group 248"/>
          <p:cNvGrpSpPr>
            <a:grpSpLocks/>
          </p:cNvGrpSpPr>
          <p:nvPr/>
        </p:nvGrpSpPr>
        <p:grpSpPr bwMode="auto">
          <a:xfrm>
            <a:off x="7315202" y="4251325"/>
            <a:ext cx="495300" cy="762000"/>
            <a:chOff x="2160" y="2832"/>
            <a:chExt cx="312" cy="480"/>
          </a:xfrm>
        </p:grpSpPr>
        <p:grpSp>
          <p:nvGrpSpPr>
            <p:cNvPr id="75001" name="Group 249"/>
            <p:cNvGrpSpPr>
              <a:grpSpLocks/>
            </p:cNvGrpSpPr>
            <p:nvPr/>
          </p:nvGrpSpPr>
          <p:grpSpPr bwMode="auto">
            <a:xfrm>
              <a:off x="2208" y="2928"/>
              <a:ext cx="144" cy="0"/>
              <a:chOff x="2448" y="2976"/>
              <a:chExt cx="144" cy="0"/>
            </a:xfrm>
          </p:grpSpPr>
          <p:sp>
            <p:nvSpPr>
              <p:cNvPr id="75002" name="Line 250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03" name="Line 251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004" name="Group 252"/>
            <p:cNvGrpSpPr>
              <a:grpSpLocks/>
            </p:cNvGrpSpPr>
            <p:nvPr/>
          </p:nvGrpSpPr>
          <p:grpSpPr bwMode="auto">
            <a:xfrm>
              <a:off x="2160" y="2832"/>
              <a:ext cx="144" cy="0"/>
              <a:chOff x="2064" y="2976"/>
              <a:chExt cx="144" cy="0"/>
            </a:xfrm>
          </p:grpSpPr>
          <p:sp>
            <p:nvSpPr>
              <p:cNvPr id="75005" name="Line 253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06" name="Line 254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007" name="Group 255"/>
            <p:cNvGrpSpPr>
              <a:grpSpLocks/>
            </p:cNvGrpSpPr>
            <p:nvPr/>
          </p:nvGrpSpPr>
          <p:grpSpPr bwMode="auto">
            <a:xfrm>
              <a:off x="2256" y="3120"/>
              <a:ext cx="144" cy="0"/>
              <a:chOff x="2448" y="2976"/>
              <a:chExt cx="144" cy="0"/>
            </a:xfrm>
          </p:grpSpPr>
          <p:sp>
            <p:nvSpPr>
              <p:cNvPr id="75008" name="Line 256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09" name="Line 257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010" name="Group 258"/>
            <p:cNvGrpSpPr>
              <a:grpSpLocks/>
            </p:cNvGrpSpPr>
            <p:nvPr/>
          </p:nvGrpSpPr>
          <p:grpSpPr bwMode="auto">
            <a:xfrm>
              <a:off x="2208" y="3024"/>
              <a:ext cx="144" cy="0"/>
              <a:chOff x="2064" y="2976"/>
              <a:chExt cx="144" cy="0"/>
            </a:xfrm>
          </p:grpSpPr>
          <p:sp>
            <p:nvSpPr>
              <p:cNvPr id="75011" name="Line 259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12" name="Line 260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013" name="Group 261"/>
            <p:cNvGrpSpPr>
              <a:grpSpLocks/>
            </p:cNvGrpSpPr>
            <p:nvPr/>
          </p:nvGrpSpPr>
          <p:grpSpPr bwMode="auto">
            <a:xfrm>
              <a:off x="2328" y="3312"/>
              <a:ext cx="144" cy="0"/>
              <a:chOff x="2448" y="2976"/>
              <a:chExt cx="144" cy="0"/>
            </a:xfrm>
          </p:grpSpPr>
          <p:sp>
            <p:nvSpPr>
              <p:cNvPr id="75014" name="Line 262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15" name="Line 263"/>
              <p:cNvSpPr>
                <a:spLocks noChangeShapeType="1"/>
              </p:cNvSpPr>
              <p:nvPr/>
            </p:nvSpPr>
            <p:spPr bwMode="auto">
              <a:xfrm>
                <a:off x="2496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016" name="Group 264"/>
            <p:cNvGrpSpPr>
              <a:grpSpLocks/>
            </p:cNvGrpSpPr>
            <p:nvPr/>
          </p:nvGrpSpPr>
          <p:grpSpPr bwMode="auto">
            <a:xfrm>
              <a:off x="2280" y="3216"/>
              <a:ext cx="144" cy="0"/>
              <a:chOff x="2064" y="2976"/>
              <a:chExt cx="144" cy="0"/>
            </a:xfrm>
          </p:grpSpPr>
          <p:sp>
            <p:nvSpPr>
              <p:cNvPr id="75017" name="Line 265"/>
              <p:cNvSpPr>
                <a:spLocks noChangeShapeType="1"/>
              </p:cNvSpPr>
              <p:nvPr/>
            </p:nvSpPr>
            <p:spPr bwMode="auto">
              <a:xfrm>
                <a:off x="2112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18" name="Line 266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96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019" name="Text Box 267"/>
          <p:cNvSpPr txBox="1">
            <a:spLocks noChangeArrowheads="1"/>
          </p:cNvSpPr>
          <p:nvPr/>
        </p:nvSpPr>
        <p:spPr bwMode="auto">
          <a:xfrm>
            <a:off x="365125" y="1143000"/>
            <a:ext cx="2553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Chromosome 22 (part)</a:t>
            </a:r>
            <a:endParaRPr lang="en-US" sz="2800">
              <a:latin typeface="+mn-lt"/>
            </a:endParaRPr>
          </a:p>
        </p:txBody>
      </p:sp>
      <p:sp>
        <p:nvSpPr>
          <p:cNvPr id="75020" name="Text Box 268"/>
          <p:cNvSpPr txBox="1">
            <a:spLocks noChangeArrowheads="1"/>
          </p:cNvSpPr>
          <p:nvPr/>
        </p:nvSpPr>
        <p:spPr bwMode="auto">
          <a:xfrm>
            <a:off x="228600" y="3625850"/>
            <a:ext cx="1928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BAC contig, ends</a:t>
            </a:r>
          </a:p>
          <a:p>
            <a:r>
              <a:rPr lang="en-US" sz="2000">
                <a:latin typeface="+mn-lt"/>
              </a:rPr>
              <a:t>sequenced</a:t>
            </a:r>
            <a:endParaRPr lang="en-US" sz="2800">
              <a:latin typeface="+mn-lt"/>
            </a:endParaRPr>
          </a:p>
        </p:txBody>
      </p:sp>
      <p:sp>
        <p:nvSpPr>
          <p:cNvPr id="75021" name="Text Box 269"/>
          <p:cNvSpPr txBox="1">
            <a:spLocks noChangeArrowheads="1"/>
          </p:cNvSpPr>
          <p:nvPr/>
        </p:nvSpPr>
        <p:spPr bwMode="auto">
          <a:xfrm>
            <a:off x="127000" y="4479925"/>
            <a:ext cx="3058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+mn-lt"/>
              </a:rPr>
              <a:t>Mapped BACs are broken</a:t>
            </a:r>
          </a:p>
          <a:p>
            <a:r>
              <a:rPr lang="en-US" sz="2000" dirty="0">
                <a:latin typeface="+mn-lt"/>
              </a:rPr>
              <a:t>into small pieces, which are </a:t>
            </a:r>
          </a:p>
          <a:p>
            <a:r>
              <a:rPr lang="en-US" sz="2000" dirty="0">
                <a:latin typeface="+mn-lt"/>
              </a:rPr>
              <a:t>shot-gun sequenced and </a:t>
            </a:r>
          </a:p>
          <a:p>
            <a:r>
              <a:rPr lang="en-US" sz="2000" dirty="0">
                <a:latin typeface="+mn-lt"/>
              </a:rPr>
              <a:t>assembled.</a:t>
            </a:r>
            <a:endParaRPr lang="en-US" sz="2800" dirty="0">
              <a:latin typeface="+mn-lt"/>
            </a:endParaRPr>
          </a:p>
        </p:txBody>
      </p:sp>
      <p:sp>
        <p:nvSpPr>
          <p:cNvPr id="75022" name="Line 270"/>
          <p:cNvSpPr>
            <a:spLocks noChangeShapeType="1"/>
          </p:cNvSpPr>
          <p:nvPr/>
        </p:nvSpPr>
        <p:spPr bwMode="auto">
          <a:xfrm>
            <a:off x="7620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23" name="Text Box 271"/>
          <p:cNvSpPr txBox="1">
            <a:spLocks noChangeArrowheads="1"/>
          </p:cNvSpPr>
          <p:nvPr/>
        </p:nvSpPr>
        <p:spPr bwMode="auto">
          <a:xfrm>
            <a:off x="304800" y="2346325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WI-12398</a:t>
            </a:r>
          </a:p>
        </p:txBody>
      </p:sp>
      <p:sp>
        <p:nvSpPr>
          <p:cNvPr id="75024" name="Text Box 272"/>
          <p:cNvSpPr txBox="1">
            <a:spLocks noChangeArrowheads="1"/>
          </p:cNvSpPr>
          <p:nvPr/>
        </p:nvSpPr>
        <p:spPr bwMode="auto">
          <a:xfrm>
            <a:off x="2514600" y="2346325"/>
            <a:ext cx="1110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D22S570</a:t>
            </a:r>
          </a:p>
        </p:txBody>
      </p:sp>
      <p:sp>
        <p:nvSpPr>
          <p:cNvPr id="75025" name="Text Box 273"/>
          <p:cNvSpPr txBox="1">
            <a:spLocks noChangeArrowheads="1"/>
          </p:cNvSpPr>
          <p:nvPr/>
        </p:nvSpPr>
        <p:spPr bwMode="auto">
          <a:xfrm>
            <a:off x="6858000" y="2346325"/>
            <a:ext cx="851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D22S1</a:t>
            </a:r>
          </a:p>
        </p:txBody>
      </p:sp>
      <p:sp>
        <p:nvSpPr>
          <p:cNvPr id="75026" name="Text Box 274"/>
          <p:cNvSpPr txBox="1">
            <a:spLocks noChangeArrowheads="1"/>
          </p:cNvSpPr>
          <p:nvPr/>
        </p:nvSpPr>
        <p:spPr bwMode="auto">
          <a:xfrm>
            <a:off x="7772400" y="2346325"/>
            <a:ext cx="994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CRYBB1</a:t>
            </a:r>
          </a:p>
        </p:txBody>
      </p:sp>
      <p:sp>
        <p:nvSpPr>
          <p:cNvPr id="75027" name="Text Box 275"/>
          <p:cNvSpPr txBox="1">
            <a:spLocks noChangeArrowheads="1"/>
          </p:cNvSpPr>
          <p:nvPr/>
        </p:nvSpPr>
        <p:spPr bwMode="auto">
          <a:xfrm>
            <a:off x="1524000" y="2346325"/>
            <a:ext cx="8901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RAD53</a:t>
            </a:r>
          </a:p>
        </p:txBody>
      </p:sp>
      <p:sp>
        <p:nvSpPr>
          <p:cNvPr id="75028" name="Line 276"/>
          <p:cNvSpPr>
            <a:spLocks noChangeShapeType="1"/>
          </p:cNvSpPr>
          <p:nvPr/>
        </p:nvSpPr>
        <p:spPr bwMode="auto">
          <a:xfrm>
            <a:off x="22860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29" name="Line 277"/>
          <p:cNvSpPr>
            <a:spLocks noChangeShapeType="1"/>
          </p:cNvSpPr>
          <p:nvPr/>
        </p:nvSpPr>
        <p:spPr bwMode="auto">
          <a:xfrm>
            <a:off x="25908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30" name="Line 278"/>
          <p:cNvSpPr>
            <a:spLocks noChangeShapeType="1"/>
          </p:cNvSpPr>
          <p:nvPr/>
        </p:nvSpPr>
        <p:spPr bwMode="auto">
          <a:xfrm>
            <a:off x="71628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31" name="Line 279"/>
          <p:cNvSpPr>
            <a:spLocks noChangeShapeType="1"/>
          </p:cNvSpPr>
          <p:nvPr/>
        </p:nvSpPr>
        <p:spPr bwMode="auto">
          <a:xfrm>
            <a:off x="8001000" y="2743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32" name="Text Box 280"/>
          <p:cNvSpPr txBox="1">
            <a:spLocks noChangeArrowheads="1"/>
          </p:cNvSpPr>
          <p:nvPr/>
        </p:nvSpPr>
        <p:spPr bwMode="auto">
          <a:xfrm>
            <a:off x="914400" y="1600200"/>
            <a:ext cx="52064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Anonymous markers and known genes mapped:</a:t>
            </a:r>
          </a:p>
        </p:txBody>
      </p:sp>
      <p:sp>
        <p:nvSpPr>
          <p:cNvPr id="75033" name="Text Box 281"/>
          <p:cNvSpPr txBox="1">
            <a:spLocks noChangeArrowheads="1"/>
          </p:cNvSpPr>
          <p:nvPr/>
        </p:nvSpPr>
        <p:spPr bwMode="auto">
          <a:xfrm>
            <a:off x="4495800" y="5546725"/>
            <a:ext cx="3505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Gaps must be filled by alternate</a:t>
            </a:r>
          </a:p>
          <a:p>
            <a:r>
              <a:rPr lang="en-US" sz="2000">
                <a:latin typeface="+mn-lt"/>
              </a:rPr>
              <a:t>approaches, e.g. directed PCR.</a:t>
            </a:r>
            <a:endParaRPr lang="en-US" sz="2800">
              <a:latin typeface="+mn-lt"/>
            </a:endParaRPr>
          </a:p>
        </p:txBody>
      </p:sp>
      <p:sp>
        <p:nvSpPr>
          <p:cNvPr id="75034" name="Line 282"/>
          <p:cNvSpPr>
            <a:spLocks noChangeShapeType="1"/>
          </p:cNvSpPr>
          <p:nvPr/>
        </p:nvSpPr>
        <p:spPr bwMode="auto">
          <a:xfrm rot="-16200000">
            <a:off x="6400800" y="53340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88561-6516-914F-8157-9DE50B80FC70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544736" y="4165600"/>
            <a:ext cx="45719" cy="9567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762000"/>
          </a:xfrm>
          <a:ln/>
        </p:spPr>
        <p:txBody>
          <a:bodyPr/>
          <a:lstStyle/>
          <a:p>
            <a:r>
              <a:rPr lang="en-US" sz="2800"/>
              <a:t>Assembly of sequenced contigs: GigAssembler 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620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52400" y="4724400"/>
            <a:ext cx="87820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Figure 6 The key steps (a–d) in assembling individual sequenced clones into</a:t>
            </a:r>
          </a:p>
          <a:p>
            <a:r>
              <a:rPr lang="en-US" sz="2000">
                <a:latin typeface="Helvetica" charset="0"/>
              </a:rPr>
              <a:t>the draft genome sequence. A1–A5 represent initial sequence contigs</a:t>
            </a:r>
          </a:p>
          <a:p>
            <a:r>
              <a:rPr lang="en-US" sz="2000">
                <a:latin typeface="Helvetica" charset="0"/>
              </a:rPr>
              <a:t>derived from shotgun sequencing of clone A, and B1–B6 are from clone B.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736725" y="6119813"/>
            <a:ext cx="6818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J. Kent and D. Haussler for HGP (Human Genome Project)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C698-AE9D-7F44-8905-1F41AF32FCB3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64570"/>
            <a:ext cx="8229600" cy="709613"/>
          </a:xfrm>
          <a:ln/>
        </p:spPr>
        <p:txBody>
          <a:bodyPr>
            <a:normAutofit/>
          </a:bodyPr>
          <a:lstStyle/>
          <a:p>
            <a:r>
              <a:rPr lang="en-US" sz="3200" dirty="0" smtClean="0"/>
              <a:t>Assembly </a:t>
            </a:r>
            <a:r>
              <a:rPr lang="en-US" sz="3200" dirty="0"/>
              <a:t>human </a:t>
            </a:r>
            <a:r>
              <a:rPr lang="en-US" sz="3200" dirty="0" smtClean="0"/>
              <a:t>Chr11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4C49-C319-DC43-A64A-11B512D3C902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Screen Shot 2015-02-13 at 5.13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264"/>
            <a:ext cx="9144000" cy="48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4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ln/>
        </p:spPr>
        <p:txBody>
          <a:bodyPr/>
          <a:lstStyle/>
          <a:p>
            <a:r>
              <a:rPr lang="en-US"/>
              <a:t>Shotgun sequencing of whole genomes</a:t>
            </a:r>
            <a:endParaRPr lang="en-US" sz="36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r>
              <a:rPr lang="en-US" sz="2400"/>
              <a:t>Pioneered by Celera</a:t>
            </a:r>
          </a:p>
          <a:p>
            <a:pPr lvl="1"/>
            <a:r>
              <a:rPr lang="en-US" sz="2000" i="1"/>
              <a:t>Haemophilus influenza</a:t>
            </a:r>
          </a:p>
          <a:p>
            <a:pPr lvl="1"/>
            <a:r>
              <a:rPr lang="en-US" sz="2000" i="1"/>
              <a:t>Homo sapiens</a:t>
            </a:r>
            <a:endParaRPr lang="en-US" sz="2000"/>
          </a:p>
          <a:p>
            <a:r>
              <a:rPr lang="en-US" sz="2400"/>
              <a:t>Break total genomic DNA into small pieces (around 1000 bp in size) and clone into plasmids</a:t>
            </a:r>
          </a:p>
          <a:p>
            <a:r>
              <a:rPr lang="en-US" sz="2400"/>
              <a:t>Sequence about 500 bp from each end.</a:t>
            </a:r>
          </a:p>
          <a:p>
            <a:r>
              <a:rPr lang="en-US" sz="2400"/>
              <a:t>Use sequence alignments to assemble a final sequence.</a:t>
            </a:r>
          </a:p>
          <a:p>
            <a:pPr lvl="1"/>
            <a:r>
              <a:rPr lang="en-US" sz="2000"/>
              <a:t>Use mate-pair reads to assemble, insert gaps</a:t>
            </a:r>
          </a:p>
          <a:p>
            <a:r>
              <a:rPr lang="en-US" sz="2400"/>
              <a:t>Requires that each bp be determined multiple times. For sequence reads of about 700 nt each:</a:t>
            </a:r>
            <a:endParaRPr lang="en-US"/>
          </a:p>
          <a:p>
            <a:pPr lvl="1"/>
            <a:r>
              <a:rPr lang="en-US" sz="2000"/>
              <a:t>about 3x coverage for small genomes (1-5 million bp)</a:t>
            </a:r>
          </a:p>
          <a:p>
            <a:pPr lvl="1"/>
            <a:r>
              <a:rPr lang="en-US" sz="2000"/>
              <a:t>about 10x coverage for large genomes (&gt; 1 billion bp)</a:t>
            </a:r>
          </a:p>
          <a:p>
            <a:pPr lv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F3AC-5C13-5048-8CF8-5C147E49330B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7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72657"/>
          </a:xfrm>
          <a:ln/>
        </p:spPr>
        <p:txBody>
          <a:bodyPr/>
          <a:lstStyle/>
          <a:p>
            <a:r>
              <a:rPr lang="en-US" sz="2800" dirty="0"/>
              <a:t>Anatomy of whole-genome assembly: Celera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173F-9885-EB40-AC4F-D602E3851735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Screen Shot 2015-08-27 at 2.5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" y="1011084"/>
            <a:ext cx="7315200" cy="4278284"/>
          </a:xfrm>
          <a:prstGeom prst="rect">
            <a:avLst/>
          </a:prstGeom>
        </p:spPr>
      </p:pic>
      <p:pic>
        <p:nvPicPr>
          <p:cNvPr id="5" name="Picture 4" descr="Screen Shot 2015-08-27 at 2.50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2" y="5270000"/>
            <a:ext cx="7315200" cy="1027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6319" y="6410947"/>
            <a:ext cx="2168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Venter et al., Science, 2001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06019" y="4690368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Publicly funded project: 4364 Mb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4453" y="6113412"/>
            <a:ext cx="1525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Celera</a:t>
            </a:r>
            <a:r>
              <a:rPr lang="en-US" sz="1400" dirty="0">
                <a:solidFill>
                  <a:srgbClr val="0000FF"/>
                </a:solidFill>
              </a:rPr>
              <a:t>:</a:t>
            </a:r>
            <a:r>
              <a:rPr lang="en-US" sz="1400" dirty="0" smtClean="0">
                <a:solidFill>
                  <a:srgbClr val="0000FF"/>
                </a:solidFill>
              </a:rPr>
              <a:t> 14,808 Mb 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 flipH="1">
            <a:off x="7507759" y="4998145"/>
            <a:ext cx="302463" cy="2912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4947286" y="5653337"/>
            <a:ext cx="266151" cy="46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8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read assemblers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Genome and transcriptome assembly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AE52E-D4FB-3042-B677-3DDBA83B17E3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188F-1309-8849-AC85-8090706FCF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9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>
            <a:normAutofit/>
          </a:bodyPr>
          <a:lstStyle/>
          <a:p>
            <a:r>
              <a:rPr lang="en-US" sz="2800" dirty="0"/>
              <a:t>Alignment method needs to fit the problem, </a:t>
            </a:r>
            <a:r>
              <a:rPr lang="en-US" sz="2800" dirty="0" smtClean="0"/>
              <a:t>part 2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96588"/>
              </p:ext>
            </p:extLst>
          </p:nvPr>
        </p:nvGraphicFramePr>
        <p:xfrm>
          <a:off x="457200" y="1295400"/>
          <a:ext cx="8229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of program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Whole genome alignment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Each sequence can be very long, multiple rearrangements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between them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Compute enormous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number of local alignments, then chain them together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multiZ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TBA: use the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precomputed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alignments at UCSC Browser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Break genomes into regions of conserved </a:t>
                      </a:r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synteny</a:t>
                      </a:r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run global aligner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Lagan, EPO (from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EBI): use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precomputed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alignments at </a:t>
                      </a:r>
                      <a:r>
                        <a:rPr lang="en-US" sz="16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Ensembl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Multiple alignment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“Handful” of sequences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that are similar throughout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Progressive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global alignments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ClustalW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(one implementation is at EBI)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De</a:t>
                      </a:r>
                      <a:r>
                        <a:rPr lang="en-US" sz="1600" i="1" baseline="0" dirty="0" smtClean="0"/>
                        <a:t> novo</a:t>
                      </a:r>
                      <a:r>
                        <a:rPr lang="en-US" sz="1600" i="0" baseline="0" dirty="0" smtClean="0"/>
                        <a:t> assembly of genomes and transcriptomes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From 10’s of millions of short</a:t>
                      </a:r>
                      <a:r>
                        <a:rPr lang="en-US" sz="1600" baseline="0" dirty="0" smtClean="0"/>
                        <a:t> sequence reads, assemble genome or transcripts; </a:t>
                      </a:r>
                      <a:r>
                        <a:rPr lang="en-US" sz="1600" i="1" baseline="0" dirty="0" smtClean="0"/>
                        <a:t>no reference genome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De </a:t>
                      </a:r>
                      <a:r>
                        <a:rPr lang="en-US" sz="1600" dirty="0" err="1" smtClean="0"/>
                        <a:t>Bruijn</a:t>
                      </a:r>
                      <a:r>
                        <a:rPr lang="en-US" sz="1600" baseline="0" dirty="0" smtClean="0"/>
                        <a:t> graphs as foundation, other methods to refine assembly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Genome: Velvet…Transcriptome: Trinity</a:t>
                      </a:r>
                      <a:r>
                        <a:rPr lang="en-US" sz="1600" baseline="0" dirty="0" smtClean="0"/>
                        <a:t> suite of programs, from the Broad Institute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6EE-7D87-5B40-8C18-0A1EDA227E58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0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127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 </a:t>
            </a:r>
            <a:r>
              <a:rPr lang="en-US" sz="2800" dirty="0" err="1" smtClean="0"/>
              <a:t>Bruijn</a:t>
            </a:r>
            <a:r>
              <a:rPr lang="en-US" sz="2800" dirty="0" smtClean="0"/>
              <a:t> Graphs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86875"/>
            <a:ext cx="8229600" cy="2982392"/>
          </a:xfrm>
        </p:spPr>
        <p:txBody>
          <a:bodyPr>
            <a:normAutofit/>
          </a:bodyPr>
          <a:lstStyle/>
          <a:p>
            <a:r>
              <a:rPr lang="en-US" sz="1800" dirty="0"/>
              <a:t>From Wikipedia, the free encyclopedia: “In graph theory, an n-dimensional De </a:t>
            </a:r>
            <a:r>
              <a:rPr lang="en-US" sz="1800" dirty="0" err="1"/>
              <a:t>Bruijn</a:t>
            </a:r>
            <a:r>
              <a:rPr lang="en-US" sz="1800" dirty="0"/>
              <a:t> graph of m symbols is a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directed graph</a:t>
            </a:r>
            <a:r>
              <a:rPr lang="en-US" sz="1800" dirty="0"/>
              <a:t> representing </a:t>
            </a:r>
            <a:r>
              <a:rPr lang="en-US" sz="1800" dirty="0">
                <a:solidFill>
                  <a:srgbClr val="C0504D"/>
                </a:solidFill>
              </a:rPr>
              <a:t>overlaps</a:t>
            </a:r>
            <a:r>
              <a:rPr lang="en-US" sz="1800" dirty="0"/>
              <a:t> between </a:t>
            </a:r>
            <a:r>
              <a:rPr lang="en-US" sz="1800" dirty="0">
                <a:solidFill>
                  <a:schemeClr val="accent2"/>
                </a:solidFill>
              </a:rPr>
              <a:t>sequences of symbols</a:t>
            </a:r>
            <a:r>
              <a:rPr lang="en-US" sz="1800" dirty="0"/>
              <a:t>. It has </a:t>
            </a:r>
            <a:r>
              <a:rPr lang="en-US" sz="1800" i="1" dirty="0" err="1"/>
              <a:t>m</a:t>
            </a:r>
            <a:r>
              <a:rPr lang="en-US" sz="1800" i="1" baseline="30000" dirty="0" err="1"/>
              <a:t>n</a:t>
            </a:r>
            <a:r>
              <a:rPr lang="en-US" sz="1800" baseline="30000" dirty="0"/>
              <a:t> </a:t>
            </a:r>
            <a:r>
              <a:rPr lang="en-US" sz="1800" dirty="0"/>
              <a:t>vertices, consisting of all possible length-</a:t>
            </a:r>
            <a:r>
              <a:rPr lang="en-US" sz="1800" i="1" dirty="0"/>
              <a:t>n</a:t>
            </a:r>
            <a:r>
              <a:rPr lang="en-US" sz="1800" dirty="0"/>
              <a:t> sequences of the given symbols; the same symbol may appear multiple times in a sequence</a:t>
            </a:r>
            <a:r>
              <a:rPr lang="en-US" sz="1800" dirty="0" smtClean="0"/>
              <a:t>.” </a:t>
            </a:r>
          </a:p>
          <a:p>
            <a:r>
              <a:rPr lang="en-US" sz="1800" dirty="0" smtClean="0"/>
              <a:t>“If </a:t>
            </a:r>
            <a:r>
              <a:rPr lang="en-US" sz="1800" dirty="0"/>
              <a:t>one of the vertices can be expressed as another vertex by shifting all its symbols by one place to the left and adding a new symbol at the end of this vertex, then the latter has a directed edge to the former vertex</a:t>
            </a:r>
            <a:r>
              <a:rPr lang="en-US" sz="1800" dirty="0" smtClean="0"/>
              <a:t>.”</a:t>
            </a:r>
          </a:p>
          <a:p>
            <a:r>
              <a:rPr lang="en-US" sz="1800" dirty="0" smtClean="0"/>
              <a:t>“The </a:t>
            </a:r>
            <a:r>
              <a:rPr lang="en-US" sz="1800" dirty="0"/>
              <a:t>line graph construction of the three smallest binary De </a:t>
            </a:r>
            <a:r>
              <a:rPr lang="en-US" sz="1800" dirty="0" err="1"/>
              <a:t>Bruijn</a:t>
            </a:r>
            <a:r>
              <a:rPr lang="en-US" sz="1800" dirty="0"/>
              <a:t> graphs is depicted below</a:t>
            </a:r>
            <a:r>
              <a:rPr lang="en-US" sz="1800" dirty="0" smtClean="0"/>
              <a:t>.”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6" descr="DeBruijn-as-line-digraph1000px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2" y="3494913"/>
            <a:ext cx="4953000" cy="33630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00" y="5029200"/>
            <a:ext cx="2404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Finding overlaps in sequences of symbols gives an assembly.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8819-D4A6-5049-BF9F-CD3032ADFEE0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Assembly via finding an </a:t>
            </a:r>
            <a:r>
              <a:rPr lang="en-US" sz="2400" dirty="0" err="1" smtClean="0"/>
              <a:t>Eulerian</a:t>
            </a:r>
            <a:r>
              <a:rPr lang="en-US" sz="2400" dirty="0" smtClean="0"/>
              <a:t> path through a De </a:t>
            </a:r>
            <a:r>
              <a:rPr lang="en-US" sz="2400" dirty="0" err="1" smtClean="0"/>
              <a:t>Bruijn</a:t>
            </a:r>
            <a:r>
              <a:rPr lang="en-US" sz="2400" dirty="0" smtClean="0"/>
              <a:t> graph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083"/>
            <a:ext cx="3302000" cy="5369984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“New </a:t>
            </a:r>
            <a:r>
              <a:rPr lang="en-US" sz="2000" dirty="0"/>
              <a:t>assemblers, such as Velvet and Euler-USR, model the assembly problem as constructing, simplifying, and traversing the de </a:t>
            </a:r>
            <a:r>
              <a:rPr lang="en-US" sz="2000" dirty="0" err="1"/>
              <a:t>Brujin</a:t>
            </a:r>
            <a:r>
              <a:rPr lang="en-US" sz="2000" dirty="0"/>
              <a:t> graph of the read sequences</a:t>
            </a:r>
            <a:r>
              <a:rPr lang="en-US" sz="2000" dirty="0" smtClean="0"/>
              <a:t>.” </a:t>
            </a:r>
          </a:p>
          <a:p>
            <a:r>
              <a:rPr lang="en-US" sz="2000" dirty="0" smtClean="0"/>
              <a:t>“Nodes </a:t>
            </a:r>
            <a:r>
              <a:rPr lang="en-US" sz="2000" dirty="0"/>
              <a:t>in the de </a:t>
            </a:r>
            <a:r>
              <a:rPr lang="en-US" sz="2000" dirty="0" err="1"/>
              <a:t>Brujin</a:t>
            </a:r>
            <a:r>
              <a:rPr lang="en-US" sz="2000" dirty="0"/>
              <a:t> graph represent k-</a:t>
            </a:r>
            <a:r>
              <a:rPr lang="en-US" sz="2000" dirty="0" err="1"/>
              <a:t>mers</a:t>
            </a:r>
            <a:r>
              <a:rPr lang="en-US" sz="2000" dirty="0"/>
              <a:t> in the reads, and directed edges connect consecutive k-</a:t>
            </a:r>
            <a:r>
              <a:rPr lang="en-US" sz="2000" dirty="0" err="1"/>
              <a:t>mers</a:t>
            </a:r>
            <a:r>
              <a:rPr lang="en-US" sz="2000" dirty="0" smtClean="0"/>
              <a:t>.” </a:t>
            </a:r>
          </a:p>
          <a:p>
            <a:r>
              <a:rPr lang="en-US" sz="2000" dirty="0" smtClean="0"/>
              <a:t>“Under </a:t>
            </a:r>
            <a:r>
              <a:rPr lang="en-US" sz="2000" dirty="0"/>
              <a:t>the assumption that the reads fully sample the sequence of the genome without significant errors, genome assembly is modeled as finding an </a:t>
            </a:r>
            <a:r>
              <a:rPr lang="en-US" sz="2000" dirty="0" err="1"/>
              <a:t>Eulerian</a:t>
            </a:r>
            <a:r>
              <a:rPr lang="en-US" sz="2000" dirty="0"/>
              <a:t> tour through the </a:t>
            </a:r>
            <a:r>
              <a:rPr lang="en-US" sz="2000" dirty="0" err="1"/>
              <a:t>deBrujin</a:t>
            </a:r>
            <a:r>
              <a:rPr lang="en-US" sz="2000" dirty="0"/>
              <a:t> graph that incorporates every edge of the graph</a:t>
            </a:r>
            <a:r>
              <a:rPr lang="en-US" sz="2000" dirty="0" smtClean="0"/>
              <a:t>.”</a:t>
            </a:r>
          </a:p>
          <a:p>
            <a:r>
              <a:rPr lang="en-US" sz="1600" dirty="0" smtClean="0"/>
              <a:t>From the Center for Bioinformatics and Computational Biology at Univ. </a:t>
            </a:r>
            <a:r>
              <a:rPr lang="en-US" sz="1600" dirty="0"/>
              <a:t>of </a:t>
            </a:r>
            <a:r>
              <a:rPr lang="en-US" sz="1600" dirty="0" smtClean="0"/>
              <a:t>Maryland and info on their program Contrail: </a:t>
            </a:r>
            <a:r>
              <a:rPr lang="en-US" sz="1600" dirty="0"/>
              <a:t>http://</a:t>
            </a:r>
            <a:r>
              <a:rPr lang="en-US" sz="1600" dirty="0" err="1"/>
              <a:t>www.cbcb.umd.edu</a:t>
            </a:r>
            <a:r>
              <a:rPr lang="en-US" sz="1600" dirty="0"/>
              <a:t>/research/SR-</a:t>
            </a:r>
            <a:r>
              <a:rPr lang="en-US" sz="1600" dirty="0" err="1"/>
              <a:t>assembly.shtml</a:t>
            </a:r>
            <a:endParaRPr lang="en-US" sz="1600" dirty="0"/>
          </a:p>
        </p:txBody>
      </p:sp>
      <p:pic>
        <p:nvPicPr>
          <p:cNvPr id="4" name="Picture 3" descr="DeBruij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73" y="1521193"/>
            <a:ext cx="5264734" cy="244968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61E0-75DF-BE47-B127-CF756AD68A37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8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215371"/>
            <a:ext cx="3683000" cy="95303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Trinity for </a:t>
            </a:r>
            <a:r>
              <a:rPr lang="en-US" sz="2800" i="1" dirty="0" smtClean="0"/>
              <a:t>de novo</a:t>
            </a:r>
            <a:r>
              <a:rPr lang="en-US" sz="2800" dirty="0" smtClean="0"/>
              <a:t> assembly of transcripts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5" y="1312333"/>
            <a:ext cx="3462868" cy="5342467"/>
          </a:xfrm>
        </p:spPr>
        <p:txBody>
          <a:bodyPr>
            <a:noAutofit/>
          </a:bodyPr>
          <a:lstStyle/>
          <a:p>
            <a:r>
              <a:rPr lang="en-US" sz="2000" dirty="0" smtClean="0"/>
              <a:t>Inchworm assembles </a:t>
            </a:r>
            <a:r>
              <a:rPr lang="en-US" sz="2000" dirty="0" err="1" smtClean="0"/>
              <a:t>contigs</a:t>
            </a:r>
            <a:r>
              <a:rPr lang="en-US" sz="2000" dirty="0" smtClean="0"/>
              <a:t> within a read set</a:t>
            </a:r>
          </a:p>
          <a:p>
            <a:r>
              <a:rPr lang="en-US" sz="2000" dirty="0" smtClean="0"/>
              <a:t>Chrysalis clusters related </a:t>
            </a:r>
            <a:r>
              <a:rPr lang="en-US" sz="2000" dirty="0" err="1" smtClean="0"/>
              <a:t>contigs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onstructs De </a:t>
            </a:r>
            <a:r>
              <a:rPr lang="en-US" sz="1800" dirty="0" err="1" smtClean="0"/>
              <a:t>Bruijn</a:t>
            </a:r>
            <a:r>
              <a:rPr lang="en-US" sz="1800" dirty="0" smtClean="0"/>
              <a:t> graph components for each transcript (capture overlaps between transcript variants)</a:t>
            </a:r>
          </a:p>
          <a:p>
            <a:r>
              <a:rPr lang="en-US" sz="2000" dirty="0" smtClean="0"/>
              <a:t>Butterfly resolves </a:t>
            </a:r>
            <a:r>
              <a:rPr lang="en-US" sz="2000" dirty="0"/>
              <a:t>transcripts </a:t>
            </a:r>
            <a:r>
              <a:rPr lang="en-US" sz="2000" dirty="0" smtClean="0"/>
              <a:t>that are alternatively spliced or are from paralogous genes</a:t>
            </a:r>
          </a:p>
          <a:p>
            <a:r>
              <a:rPr lang="en-US" sz="1600" dirty="0" err="1" smtClean="0"/>
              <a:t>Grabherr</a:t>
            </a:r>
            <a:r>
              <a:rPr lang="en-US" sz="1600" dirty="0" smtClean="0"/>
              <a:t> et al. (2011) Nature Biotechnology 29:644-652</a:t>
            </a:r>
          </a:p>
          <a:p>
            <a:endParaRPr lang="en-US" sz="2000" dirty="0"/>
          </a:p>
        </p:txBody>
      </p:sp>
      <p:pic>
        <p:nvPicPr>
          <p:cNvPr id="6" name="Picture 5" descr="Screen shot 2013-01-22 at 10.52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51" y="192399"/>
            <a:ext cx="4521200" cy="5447524"/>
          </a:xfrm>
          <a:prstGeom prst="rect">
            <a:avLst/>
          </a:prstGeom>
        </p:spPr>
      </p:pic>
      <p:pic>
        <p:nvPicPr>
          <p:cNvPr id="7" name="Picture 6" descr="Screen shot 2013-01-22 at 10.52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59" y="5625830"/>
            <a:ext cx="5198533" cy="12660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4FDD-91E7-1C4A-918F-E0D5B8B31A77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a gene sequence</a:t>
            </a:r>
            <a:endParaRPr lang="en-US" dirty="0"/>
          </a:p>
        </p:txBody>
      </p:sp>
      <p:pic>
        <p:nvPicPr>
          <p:cNvPr id="6" name="Picture 5" descr="Screen shot 2012-09-13 at 11.4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127802"/>
            <a:ext cx="6118146" cy="5349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7539" y="1540929"/>
            <a:ext cx="2317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 sequencing reads to generate a series of overlapping sequences that  cover the gene. Sequencing both strands is more accurate.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5900" y="6515100"/>
            <a:ext cx="35825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Hardison, R (1983) J. Biol. Chem. 258:8739-8744</a:t>
            </a:r>
            <a:endParaRPr lang="en-US" sz="105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EFF1-D207-2A47-B82F-FF8D62C7363B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13896"/>
          </a:xfrm>
        </p:spPr>
        <p:txBody>
          <a:bodyPr>
            <a:normAutofit fontScale="90000"/>
          </a:bodyPr>
          <a:lstStyle/>
          <a:p>
            <a:r>
              <a:rPr lang="en-US" dirty="0"/>
              <a:t>Trinity works well compared to methods based on mapping to reference </a:t>
            </a:r>
            <a:r>
              <a:rPr lang="en-US" dirty="0" smtClean="0"/>
              <a:t>genomes</a:t>
            </a:r>
            <a:endParaRPr lang="en-US" dirty="0"/>
          </a:p>
        </p:txBody>
      </p:sp>
      <p:pic>
        <p:nvPicPr>
          <p:cNvPr id="4" name="Picture 3" descr="Screen shot 2013-01-22 at 10.53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2" y="2563376"/>
            <a:ext cx="6729680" cy="2948423"/>
          </a:xfrm>
          <a:prstGeom prst="rect">
            <a:avLst/>
          </a:prstGeom>
        </p:spPr>
      </p:pic>
      <p:pic>
        <p:nvPicPr>
          <p:cNvPr id="5" name="Picture 4" descr="Screen shot 2013-01-22 at 11.17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4" y="2523067"/>
            <a:ext cx="2274723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6933" y="6121389"/>
            <a:ext cx="4603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Grabherr</a:t>
            </a:r>
            <a:r>
              <a:rPr lang="en-US" dirty="0"/>
              <a:t> et al. (2011) Nature Biotechnology 29:644-</a:t>
            </a:r>
            <a:r>
              <a:rPr lang="en-US" dirty="0" smtClean="0"/>
              <a:t>652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AC59-D7C8-384E-87E6-6C74DC3FB50A}" type="datetime1">
              <a:rPr lang="en-US" smtClean="0"/>
              <a:t>8/27/15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Ongoing improvements</a:t>
            </a:r>
            <a:endParaRPr lang="en-US" dirty="0"/>
          </a:p>
        </p:txBody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Longer reads</a:t>
            </a:r>
            <a:endParaRPr lang="en-US" sz="2400" dirty="0"/>
          </a:p>
          <a:p>
            <a:pPr lvl="1"/>
            <a:r>
              <a:rPr lang="en-US" sz="2000" dirty="0" smtClean="0"/>
              <a:t>Illumina HiSeq short </a:t>
            </a:r>
            <a:r>
              <a:rPr lang="en-US" sz="2000" dirty="0"/>
              <a:t>read sequencing</a:t>
            </a:r>
          </a:p>
          <a:p>
            <a:pPr lvl="2"/>
            <a:r>
              <a:rPr lang="en-US" sz="1800" dirty="0" smtClean="0"/>
              <a:t>Paired end reads, up to 250 nucleotides from each end (HiSeq 2500)</a:t>
            </a:r>
            <a:endParaRPr lang="en-US" sz="1800" dirty="0"/>
          </a:p>
          <a:p>
            <a:pPr lvl="2"/>
            <a:r>
              <a:rPr lang="en-US" sz="1800" dirty="0" smtClean="0"/>
              <a:t>Higher capacity, deeper coverage</a:t>
            </a:r>
            <a:endParaRPr lang="en-US" sz="1800" dirty="0"/>
          </a:p>
          <a:p>
            <a:r>
              <a:rPr lang="en-US" sz="2400" dirty="0" smtClean="0"/>
              <a:t>Long </a:t>
            </a:r>
            <a:r>
              <a:rPr lang="en-US" sz="2400" dirty="0"/>
              <a:t>reads </a:t>
            </a:r>
            <a:r>
              <a:rPr lang="en-US" sz="2400" dirty="0" smtClean="0"/>
              <a:t>from </a:t>
            </a:r>
            <a:r>
              <a:rPr lang="en-US" sz="2400" dirty="0"/>
              <a:t>single molecules </a:t>
            </a:r>
            <a:r>
              <a:rPr lang="en-US" sz="2400" dirty="0" smtClean="0"/>
              <a:t>may help</a:t>
            </a:r>
          </a:p>
          <a:p>
            <a:pPr lvl="1"/>
            <a:r>
              <a:rPr lang="en-US" sz="2000" dirty="0" smtClean="0"/>
              <a:t>Pacific Biosciences: sequences 10’s of </a:t>
            </a:r>
            <a:r>
              <a:rPr lang="en-US" sz="2000" dirty="0" err="1" smtClean="0"/>
              <a:t>kilobases</a:t>
            </a:r>
            <a:r>
              <a:rPr lang="en-US" sz="2000" dirty="0" smtClean="0"/>
              <a:t> from each molecule</a:t>
            </a:r>
            <a:endParaRPr lang="en-US" sz="2000" dirty="0"/>
          </a:p>
          <a:p>
            <a:pPr lvl="1"/>
            <a:r>
              <a:rPr lang="en-US" sz="2000" dirty="0" smtClean="0"/>
              <a:t>Low accuracy (about 85% of nt calls are correct)</a:t>
            </a:r>
          </a:p>
          <a:p>
            <a:pPr lvl="1"/>
            <a:r>
              <a:rPr lang="en-US" sz="2000" dirty="0" smtClean="0"/>
              <a:t>Combine high accuracy Illumina reads with the very long (lower accuracy) reads from </a:t>
            </a:r>
            <a:r>
              <a:rPr lang="en-US" sz="2000" dirty="0" err="1" smtClean="0"/>
              <a:t>PacBio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D6F6-3CCE-6940-A909-316A93FAE7C2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1296" r="4445" b="34630"/>
          <a:stretch/>
        </p:blipFill>
        <p:spPr bwMode="auto">
          <a:xfrm>
            <a:off x="558800" y="1295400"/>
            <a:ext cx="8178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400" y="6083300"/>
            <a:ext cx="13901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Stephan Schuster</a:t>
            </a:r>
            <a:endParaRPr lang="en-US" sz="105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0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Align multiple sequencing reads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40B7-349A-9349-874B-FC0AB53ADE2A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8B54D-C15A-6943-82FA-CB16AA2812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61200" y="5270500"/>
            <a:ext cx="16753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Sequencher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Gene Codes Corp.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75200" y="2222500"/>
            <a:ext cx="368300" cy="2425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730500" y="3136900"/>
            <a:ext cx="330200" cy="152400"/>
            <a:chOff x="528" y="848"/>
            <a:chExt cx="208" cy="96"/>
          </a:xfrm>
        </p:grpSpPr>
        <p:sp>
          <p:nvSpPr>
            <p:cNvPr id="82125" name="Line 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6" name="Line 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7" name="Line 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3" name="Group 6"/>
          <p:cNvGrpSpPr>
            <a:grpSpLocks/>
          </p:cNvGrpSpPr>
          <p:nvPr/>
        </p:nvGrpSpPr>
        <p:grpSpPr bwMode="auto">
          <a:xfrm>
            <a:off x="1422400" y="2959100"/>
            <a:ext cx="698500" cy="165100"/>
            <a:chOff x="528" y="1016"/>
            <a:chExt cx="440" cy="104"/>
          </a:xfrm>
        </p:grpSpPr>
        <p:sp>
          <p:nvSpPr>
            <p:cNvPr id="82122" name="Line 7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3" name="Line 8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4" name="Line 9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4" name="Group 10"/>
          <p:cNvGrpSpPr>
            <a:grpSpLocks/>
          </p:cNvGrpSpPr>
          <p:nvPr/>
        </p:nvGrpSpPr>
        <p:grpSpPr bwMode="auto">
          <a:xfrm>
            <a:off x="508000" y="2311400"/>
            <a:ext cx="8128000" cy="254000"/>
            <a:chOff x="544" y="400"/>
            <a:chExt cx="4608" cy="104"/>
          </a:xfrm>
        </p:grpSpPr>
        <p:sp>
          <p:nvSpPr>
            <p:cNvPr id="82119" name="Line 11"/>
            <p:cNvSpPr>
              <a:spLocks noChangeShapeType="1"/>
            </p:cNvSpPr>
            <p:nvPr/>
          </p:nvSpPr>
          <p:spPr bwMode="auto">
            <a:xfrm>
              <a:off x="560" y="456"/>
              <a:ext cx="45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0" name="Line 12"/>
            <p:cNvSpPr>
              <a:spLocks noChangeShapeType="1"/>
            </p:cNvSpPr>
            <p:nvPr/>
          </p:nvSpPr>
          <p:spPr bwMode="auto">
            <a:xfrm>
              <a:off x="5152" y="40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1" name="Line 13"/>
            <p:cNvSpPr>
              <a:spLocks noChangeShapeType="1"/>
            </p:cNvSpPr>
            <p:nvPr/>
          </p:nvSpPr>
          <p:spPr bwMode="auto">
            <a:xfrm>
              <a:off x="544" y="400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5" name="Group 14"/>
          <p:cNvGrpSpPr>
            <a:grpSpLocks/>
          </p:cNvGrpSpPr>
          <p:nvPr/>
        </p:nvGrpSpPr>
        <p:grpSpPr bwMode="auto">
          <a:xfrm>
            <a:off x="1574800" y="3111500"/>
            <a:ext cx="698500" cy="165100"/>
            <a:chOff x="528" y="1016"/>
            <a:chExt cx="440" cy="104"/>
          </a:xfrm>
        </p:grpSpPr>
        <p:sp>
          <p:nvSpPr>
            <p:cNvPr id="82116" name="Line 15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7" name="Line 16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8" name="Line 17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6" name="Group 18"/>
          <p:cNvGrpSpPr>
            <a:grpSpLocks/>
          </p:cNvGrpSpPr>
          <p:nvPr/>
        </p:nvGrpSpPr>
        <p:grpSpPr bwMode="auto">
          <a:xfrm>
            <a:off x="2159000" y="3276600"/>
            <a:ext cx="698500" cy="165100"/>
            <a:chOff x="528" y="1016"/>
            <a:chExt cx="440" cy="104"/>
          </a:xfrm>
        </p:grpSpPr>
        <p:sp>
          <p:nvSpPr>
            <p:cNvPr id="82113" name="Line 19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4" name="Line 20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5" name="Line 21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7" name="Group 22"/>
          <p:cNvGrpSpPr>
            <a:grpSpLocks/>
          </p:cNvGrpSpPr>
          <p:nvPr/>
        </p:nvGrpSpPr>
        <p:grpSpPr bwMode="auto">
          <a:xfrm>
            <a:off x="3060700" y="3302000"/>
            <a:ext cx="698500" cy="165100"/>
            <a:chOff x="528" y="1016"/>
            <a:chExt cx="440" cy="104"/>
          </a:xfrm>
        </p:grpSpPr>
        <p:sp>
          <p:nvSpPr>
            <p:cNvPr id="82110" name="Line 23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1" name="Line 24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2" name="Line 25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8" name="Group 26"/>
          <p:cNvGrpSpPr>
            <a:grpSpLocks/>
          </p:cNvGrpSpPr>
          <p:nvPr/>
        </p:nvGrpSpPr>
        <p:grpSpPr bwMode="auto">
          <a:xfrm>
            <a:off x="3873500" y="2946400"/>
            <a:ext cx="698500" cy="165100"/>
            <a:chOff x="528" y="1016"/>
            <a:chExt cx="440" cy="104"/>
          </a:xfrm>
        </p:grpSpPr>
        <p:sp>
          <p:nvSpPr>
            <p:cNvPr id="82107" name="Line 27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8" name="Line 28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9" name="Line 29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9" name="Group 30"/>
          <p:cNvGrpSpPr>
            <a:grpSpLocks/>
          </p:cNvGrpSpPr>
          <p:nvPr/>
        </p:nvGrpSpPr>
        <p:grpSpPr bwMode="auto">
          <a:xfrm>
            <a:off x="4051300" y="2768600"/>
            <a:ext cx="698500" cy="165100"/>
            <a:chOff x="528" y="1016"/>
            <a:chExt cx="440" cy="104"/>
          </a:xfrm>
        </p:grpSpPr>
        <p:sp>
          <p:nvSpPr>
            <p:cNvPr id="82104" name="Line 31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5" name="Line 32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6" name="Line 33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0" name="Group 34"/>
          <p:cNvGrpSpPr>
            <a:grpSpLocks/>
          </p:cNvGrpSpPr>
          <p:nvPr/>
        </p:nvGrpSpPr>
        <p:grpSpPr bwMode="auto">
          <a:xfrm>
            <a:off x="5181600" y="3162300"/>
            <a:ext cx="698500" cy="165100"/>
            <a:chOff x="528" y="1016"/>
            <a:chExt cx="440" cy="104"/>
          </a:xfrm>
        </p:grpSpPr>
        <p:sp>
          <p:nvSpPr>
            <p:cNvPr id="82101" name="Line 35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2" name="Line 36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3" name="Line 37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1" name="Group 38"/>
          <p:cNvGrpSpPr>
            <a:grpSpLocks/>
          </p:cNvGrpSpPr>
          <p:nvPr/>
        </p:nvGrpSpPr>
        <p:grpSpPr bwMode="auto">
          <a:xfrm>
            <a:off x="5638800" y="3378200"/>
            <a:ext cx="698500" cy="165100"/>
            <a:chOff x="528" y="1016"/>
            <a:chExt cx="440" cy="104"/>
          </a:xfrm>
        </p:grpSpPr>
        <p:sp>
          <p:nvSpPr>
            <p:cNvPr id="82098" name="Line 39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9" name="Line 40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0" name="Line 41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2" name="Group 42"/>
          <p:cNvGrpSpPr>
            <a:grpSpLocks/>
          </p:cNvGrpSpPr>
          <p:nvPr/>
        </p:nvGrpSpPr>
        <p:grpSpPr bwMode="auto">
          <a:xfrm>
            <a:off x="7289800" y="3302000"/>
            <a:ext cx="698500" cy="165100"/>
            <a:chOff x="528" y="1016"/>
            <a:chExt cx="440" cy="104"/>
          </a:xfrm>
        </p:grpSpPr>
        <p:sp>
          <p:nvSpPr>
            <p:cNvPr id="82095" name="Line 43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6" name="Line 44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7" name="Line 45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3" name="Group 46"/>
          <p:cNvGrpSpPr>
            <a:grpSpLocks/>
          </p:cNvGrpSpPr>
          <p:nvPr/>
        </p:nvGrpSpPr>
        <p:grpSpPr bwMode="auto">
          <a:xfrm>
            <a:off x="304800" y="2768600"/>
            <a:ext cx="698500" cy="165100"/>
            <a:chOff x="528" y="1016"/>
            <a:chExt cx="440" cy="104"/>
          </a:xfrm>
        </p:grpSpPr>
        <p:sp>
          <p:nvSpPr>
            <p:cNvPr id="82092" name="Line 47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3" name="Line 48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4" name="Line 49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4" name="Group 50"/>
          <p:cNvGrpSpPr>
            <a:grpSpLocks/>
          </p:cNvGrpSpPr>
          <p:nvPr/>
        </p:nvGrpSpPr>
        <p:grpSpPr bwMode="auto">
          <a:xfrm>
            <a:off x="8115300" y="3302000"/>
            <a:ext cx="698500" cy="165100"/>
            <a:chOff x="528" y="1016"/>
            <a:chExt cx="440" cy="104"/>
          </a:xfrm>
        </p:grpSpPr>
        <p:sp>
          <p:nvSpPr>
            <p:cNvPr id="82089" name="Line 51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0" name="Line 52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1" name="Line 53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5" name="Group 54"/>
          <p:cNvGrpSpPr>
            <a:grpSpLocks/>
          </p:cNvGrpSpPr>
          <p:nvPr/>
        </p:nvGrpSpPr>
        <p:grpSpPr bwMode="auto">
          <a:xfrm>
            <a:off x="3009900" y="2959100"/>
            <a:ext cx="330200" cy="152400"/>
            <a:chOff x="528" y="848"/>
            <a:chExt cx="208" cy="96"/>
          </a:xfrm>
        </p:grpSpPr>
        <p:sp>
          <p:nvSpPr>
            <p:cNvPr id="82086" name="Line 55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7" name="Line 56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8" name="Line 57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6" name="Group 58"/>
          <p:cNvGrpSpPr>
            <a:grpSpLocks/>
          </p:cNvGrpSpPr>
          <p:nvPr/>
        </p:nvGrpSpPr>
        <p:grpSpPr bwMode="auto">
          <a:xfrm>
            <a:off x="3708400" y="3124200"/>
            <a:ext cx="330200" cy="152400"/>
            <a:chOff x="528" y="848"/>
            <a:chExt cx="208" cy="96"/>
          </a:xfrm>
        </p:grpSpPr>
        <p:sp>
          <p:nvSpPr>
            <p:cNvPr id="82083" name="Line 59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4" name="Line 60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5" name="Line 61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7" name="Group 62"/>
          <p:cNvGrpSpPr>
            <a:grpSpLocks/>
          </p:cNvGrpSpPr>
          <p:nvPr/>
        </p:nvGrpSpPr>
        <p:grpSpPr bwMode="auto">
          <a:xfrm>
            <a:off x="3860800" y="3276600"/>
            <a:ext cx="330200" cy="152400"/>
            <a:chOff x="528" y="848"/>
            <a:chExt cx="208" cy="96"/>
          </a:xfrm>
        </p:grpSpPr>
        <p:sp>
          <p:nvSpPr>
            <p:cNvPr id="82080" name="Line 6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1" name="Line 6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2" name="Line 6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8" name="Group 66"/>
          <p:cNvGrpSpPr>
            <a:grpSpLocks/>
          </p:cNvGrpSpPr>
          <p:nvPr/>
        </p:nvGrpSpPr>
        <p:grpSpPr bwMode="auto">
          <a:xfrm>
            <a:off x="6248400" y="3213100"/>
            <a:ext cx="330200" cy="152400"/>
            <a:chOff x="528" y="848"/>
            <a:chExt cx="208" cy="96"/>
          </a:xfrm>
        </p:grpSpPr>
        <p:sp>
          <p:nvSpPr>
            <p:cNvPr id="82077" name="Line 67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8" name="Line 68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9" name="Line 69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39" name="Group 70"/>
          <p:cNvGrpSpPr>
            <a:grpSpLocks/>
          </p:cNvGrpSpPr>
          <p:nvPr/>
        </p:nvGrpSpPr>
        <p:grpSpPr bwMode="auto">
          <a:xfrm>
            <a:off x="6527800" y="3035300"/>
            <a:ext cx="330200" cy="152400"/>
            <a:chOff x="528" y="848"/>
            <a:chExt cx="208" cy="96"/>
          </a:xfrm>
        </p:grpSpPr>
        <p:sp>
          <p:nvSpPr>
            <p:cNvPr id="82074" name="Line 71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5" name="Line 72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6" name="Line 73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0" name="Group 74"/>
          <p:cNvGrpSpPr>
            <a:grpSpLocks/>
          </p:cNvGrpSpPr>
          <p:nvPr/>
        </p:nvGrpSpPr>
        <p:grpSpPr bwMode="auto">
          <a:xfrm>
            <a:off x="6781800" y="3251200"/>
            <a:ext cx="330200" cy="152400"/>
            <a:chOff x="528" y="848"/>
            <a:chExt cx="208" cy="96"/>
          </a:xfrm>
        </p:grpSpPr>
        <p:sp>
          <p:nvSpPr>
            <p:cNvPr id="82071" name="Line 75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2" name="Line 76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3" name="Line 77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1" name="Group 78"/>
          <p:cNvGrpSpPr>
            <a:grpSpLocks/>
          </p:cNvGrpSpPr>
          <p:nvPr/>
        </p:nvGrpSpPr>
        <p:grpSpPr bwMode="auto">
          <a:xfrm>
            <a:off x="6527800" y="2641600"/>
            <a:ext cx="330200" cy="152400"/>
            <a:chOff x="528" y="848"/>
            <a:chExt cx="208" cy="96"/>
          </a:xfrm>
        </p:grpSpPr>
        <p:sp>
          <p:nvSpPr>
            <p:cNvPr id="82068" name="Line 79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9" name="Line 80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0" name="Line 81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2" name="Group 82"/>
          <p:cNvGrpSpPr>
            <a:grpSpLocks/>
          </p:cNvGrpSpPr>
          <p:nvPr/>
        </p:nvGrpSpPr>
        <p:grpSpPr bwMode="auto">
          <a:xfrm>
            <a:off x="7035800" y="3060700"/>
            <a:ext cx="330200" cy="152400"/>
            <a:chOff x="528" y="848"/>
            <a:chExt cx="208" cy="96"/>
          </a:xfrm>
        </p:grpSpPr>
        <p:sp>
          <p:nvSpPr>
            <p:cNvPr id="82065" name="Line 8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6" name="Line 8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7" name="Line 8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3" name="Group 86"/>
          <p:cNvGrpSpPr>
            <a:grpSpLocks/>
          </p:cNvGrpSpPr>
          <p:nvPr/>
        </p:nvGrpSpPr>
        <p:grpSpPr bwMode="auto">
          <a:xfrm>
            <a:off x="6616700" y="2819400"/>
            <a:ext cx="330200" cy="152400"/>
            <a:chOff x="528" y="848"/>
            <a:chExt cx="208" cy="96"/>
          </a:xfrm>
        </p:grpSpPr>
        <p:sp>
          <p:nvSpPr>
            <p:cNvPr id="82062" name="Line 87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3" name="Line 88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4" name="Line 89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4" name="Group 90"/>
          <p:cNvGrpSpPr>
            <a:grpSpLocks/>
          </p:cNvGrpSpPr>
          <p:nvPr/>
        </p:nvGrpSpPr>
        <p:grpSpPr bwMode="auto">
          <a:xfrm>
            <a:off x="1943100" y="2819400"/>
            <a:ext cx="330200" cy="152400"/>
            <a:chOff x="528" y="848"/>
            <a:chExt cx="208" cy="96"/>
          </a:xfrm>
        </p:grpSpPr>
        <p:sp>
          <p:nvSpPr>
            <p:cNvPr id="82059" name="Line 91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0" name="Line 92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1" name="Line 93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5" name="Group 94"/>
          <p:cNvGrpSpPr>
            <a:grpSpLocks/>
          </p:cNvGrpSpPr>
          <p:nvPr/>
        </p:nvGrpSpPr>
        <p:grpSpPr bwMode="auto">
          <a:xfrm>
            <a:off x="4406900" y="3162300"/>
            <a:ext cx="330200" cy="152400"/>
            <a:chOff x="528" y="848"/>
            <a:chExt cx="208" cy="96"/>
          </a:xfrm>
        </p:grpSpPr>
        <p:sp>
          <p:nvSpPr>
            <p:cNvPr id="82056" name="Line 95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7" name="Line 96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8" name="Line 97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6" name="Group 98"/>
          <p:cNvGrpSpPr>
            <a:grpSpLocks/>
          </p:cNvGrpSpPr>
          <p:nvPr/>
        </p:nvGrpSpPr>
        <p:grpSpPr bwMode="auto">
          <a:xfrm>
            <a:off x="419100" y="3657600"/>
            <a:ext cx="3302000" cy="152400"/>
            <a:chOff x="528" y="1152"/>
            <a:chExt cx="2080" cy="96"/>
          </a:xfrm>
        </p:grpSpPr>
        <p:sp>
          <p:nvSpPr>
            <p:cNvPr id="82053" name="Line 99"/>
            <p:cNvSpPr>
              <a:spLocks noChangeShapeType="1"/>
            </p:cNvSpPr>
            <p:nvPr/>
          </p:nvSpPr>
          <p:spPr bwMode="auto">
            <a:xfrm>
              <a:off x="528" y="1200"/>
              <a:ext cx="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4" name="Line 100"/>
            <p:cNvSpPr>
              <a:spLocks noChangeShapeType="1"/>
            </p:cNvSpPr>
            <p:nvPr/>
          </p:nvSpPr>
          <p:spPr bwMode="auto">
            <a:xfrm>
              <a:off x="544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5" name="Line 101"/>
            <p:cNvSpPr>
              <a:spLocks noChangeShapeType="1"/>
            </p:cNvSpPr>
            <p:nvPr/>
          </p:nvSpPr>
          <p:spPr bwMode="auto">
            <a:xfrm>
              <a:off x="2608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7" name="Group 102"/>
          <p:cNvGrpSpPr>
            <a:grpSpLocks/>
          </p:cNvGrpSpPr>
          <p:nvPr/>
        </p:nvGrpSpPr>
        <p:grpSpPr bwMode="auto">
          <a:xfrm>
            <a:off x="444500" y="3657600"/>
            <a:ext cx="330200" cy="152400"/>
            <a:chOff x="528" y="848"/>
            <a:chExt cx="208" cy="96"/>
          </a:xfrm>
        </p:grpSpPr>
        <p:sp>
          <p:nvSpPr>
            <p:cNvPr id="82050" name="Line 10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1" name="Line 10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2" name="Line 10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8" name="Group 106"/>
          <p:cNvGrpSpPr>
            <a:grpSpLocks/>
          </p:cNvGrpSpPr>
          <p:nvPr/>
        </p:nvGrpSpPr>
        <p:grpSpPr bwMode="auto">
          <a:xfrm>
            <a:off x="3390900" y="3657600"/>
            <a:ext cx="330200" cy="152400"/>
            <a:chOff x="528" y="848"/>
            <a:chExt cx="208" cy="96"/>
          </a:xfrm>
        </p:grpSpPr>
        <p:sp>
          <p:nvSpPr>
            <p:cNvPr id="82047" name="Line 107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8" name="Line 108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9" name="Line 109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49" name="Group 110"/>
          <p:cNvGrpSpPr>
            <a:grpSpLocks/>
          </p:cNvGrpSpPr>
          <p:nvPr/>
        </p:nvGrpSpPr>
        <p:grpSpPr bwMode="auto">
          <a:xfrm>
            <a:off x="1155700" y="2781300"/>
            <a:ext cx="330200" cy="152400"/>
            <a:chOff x="528" y="848"/>
            <a:chExt cx="208" cy="96"/>
          </a:xfrm>
        </p:grpSpPr>
        <p:sp>
          <p:nvSpPr>
            <p:cNvPr id="82044" name="Line 111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5" name="Line 112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6" name="Line 113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0" name="Group 114"/>
          <p:cNvGrpSpPr>
            <a:grpSpLocks/>
          </p:cNvGrpSpPr>
          <p:nvPr/>
        </p:nvGrpSpPr>
        <p:grpSpPr bwMode="auto">
          <a:xfrm>
            <a:off x="952500" y="2997200"/>
            <a:ext cx="330200" cy="152400"/>
            <a:chOff x="528" y="848"/>
            <a:chExt cx="208" cy="96"/>
          </a:xfrm>
        </p:grpSpPr>
        <p:sp>
          <p:nvSpPr>
            <p:cNvPr id="82041" name="Line 115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2" name="Line 116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3" name="Line 117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1" name="Group 118"/>
          <p:cNvGrpSpPr>
            <a:grpSpLocks/>
          </p:cNvGrpSpPr>
          <p:nvPr/>
        </p:nvGrpSpPr>
        <p:grpSpPr bwMode="auto">
          <a:xfrm>
            <a:off x="736600" y="3238500"/>
            <a:ext cx="330200" cy="152400"/>
            <a:chOff x="528" y="848"/>
            <a:chExt cx="208" cy="96"/>
          </a:xfrm>
        </p:grpSpPr>
        <p:sp>
          <p:nvSpPr>
            <p:cNvPr id="82038" name="Line 119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9" name="Line 120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0" name="Line 121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2" name="Group 122"/>
          <p:cNvGrpSpPr>
            <a:grpSpLocks/>
          </p:cNvGrpSpPr>
          <p:nvPr/>
        </p:nvGrpSpPr>
        <p:grpSpPr bwMode="auto">
          <a:xfrm>
            <a:off x="7823200" y="3124200"/>
            <a:ext cx="330200" cy="152400"/>
            <a:chOff x="528" y="848"/>
            <a:chExt cx="208" cy="96"/>
          </a:xfrm>
        </p:grpSpPr>
        <p:sp>
          <p:nvSpPr>
            <p:cNvPr id="82035" name="Line 12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6" name="Line 12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7" name="Line 12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3" name="Group 126"/>
          <p:cNvGrpSpPr>
            <a:grpSpLocks/>
          </p:cNvGrpSpPr>
          <p:nvPr/>
        </p:nvGrpSpPr>
        <p:grpSpPr bwMode="auto">
          <a:xfrm>
            <a:off x="8064500" y="2921000"/>
            <a:ext cx="330200" cy="152400"/>
            <a:chOff x="528" y="848"/>
            <a:chExt cx="208" cy="96"/>
          </a:xfrm>
        </p:grpSpPr>
        <p:sp>
          <p:nvSpPr>
            <p:cNvPr id="82032" name="Line 127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3" name="Line 128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4" name="Line 129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4" name="Group 130"/>
          <p:cNvGrpSpPr>
            <a:grpSpLocks/>
          </p:cNvGrpSpPr>
          <p:nvPr/>
        </p:nvGrpSpPr>
        <p:grpSpPr bwMode="auto">
          <a:xfrm>
            <a:off x="6515100" y="3454400"/>
            <a:ext cx="330200" cy="152400"/>
            <a:chOff x="528" y="848"/>
            <a:chExt cx="208" cy="96"/>
          </a:xfrm>
        </p:grpSpPr>
        <p:sp>
          <p:nvSpPr>
            <p:cNvPr id="82029" name="Line 131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0" name="Line 132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1" name="Line 133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5" name="Group 134"/>
          <p:cNvGrpSpPr>
            <a:grpSpLocks/>
          </p:cNvGrpSpPr>
          <p:nvPr/>
        </p:nvGrpSpPr>
        <p:grpSpPr bwMode="auto">
          <a:xfrm>
            <a:off x="1270000" y="4013200"/>
            <a:ext cx="3302000" cy="152400"/>
            <a:chOff x="528" y="1152"/>
            <a:chExt cx="2080" cy="96"/>
          </a:xfrm>
        </p:grpSpPr>
        <p:sp>
          <p:nvSpPr>
            <p:cNvPr id="82026" name="Line 135"/>
            <p:cNvSpPr>
              <a:spLocks noChangeShapeType="1"/>
            </p:cNvSpPr>
            <p:nvPr/>
          </p:nvSpPr>
          <p:spPr bwMode="auto">
            <a:xfrm>
              <a:off x="528" y="1200"/>
              <a:ext cx="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7" name="Line 136"/>
            <p:cNvSpPr>
              <a:spLocks noChangeShapeType="1"/>
            </p:cNvSpPr>
            <p:nvPr/>
          </p:nvSpPr>
          <p:spPr bwMode="auto">
            <a:xfrm>
              <a:off x="544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8" name="Line 137"/>
            <p:cNvSpPr>
              <a:spLocks noChangeShapeType="1"/>
            </p:cNvSpPr>
            <p:nvPr/>
          </p:nvSpPr>
          <p:spPr bwMode="auto">
            <a:xfrm>
              <a:off x="2608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6" name="Group 138"/>
          <p:cNvGrpSpPr>
            <a:grpSpLocks/>
          </p:cNvGrpSpPr>
          <p:nvPr/>
        </p:nvGrpSpPr>
        <p:grpSpPr bwMode="auto">
          <a:xfrm>
            <a:off x="1295400" y="4013200"/>
            <a:ext cx="330200" cy="152400"/>
            <a:chOff x="528" y="848"/>
            <a:chExt cx="208" cy="96"/>
          </a:xfrm>
        </p:grpSpPr>
        <p:sp>
          <p:nvSpPr>
            <p:cNvPr id="82023" name="Line 139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4" name="Line 140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5" name="Line 141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7" name="Group 142"/>
          <p:cNvGrpSpPr>
            <a:grpSpLocks/>
          </p:cNvGrpSpPr>
          <p:nvPr/>
        </p:nvGrpSpPr>
        <p:grpSpPr bwMode="auto">
          <a:xfrm>
            <a:off x="4241800" y="4013200"/>
            <a:ext cx="330200" cy="152400"/>
            <a:chOff x="528" y="848"/>
            <a:chExt cx="208" cy="96"/>
          </a:xfrm>
        </p:grpSpPr>
        <p:sp>
          <p:nvSpPr>
            <p:cNvPr id="82020" name="Line 14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1" name="Line 14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2" name="Line 14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8" name="Group 146"/>
          <p:cNvGrpSpPr>
            <a:grpSpLocks/>
          </p:cNvGrpSpPr>
          <p:nvPr/>
        </p:nvGrpSpPr>
        <p:grpSpPr bwMode="auto">
          <a:xfrm>
            <a:off x="5651500" y="3886200"/>
            <a:ext cx="3302000" cy="152400"/>
            <a:chOff x="528" y="1152"/>
            <a:chExt cx="2080" cy="96"/>
          </a:xfrm>
        </p:grpSpPr>
        <p:sp>
          <p:nvSpPr>
            <p:cNvPr id="82017" name="Line 147"/>
            <p:cNvSpPr>
              <a:spLocks noChangeShapeType="1"/>
            </p:cNvSpPr>
            <p:nvPr/>
          </p:nvSpPr>
          <p:spPr bwMode="auto">
            <a:xfrm>
              <a:off x="528" y="1200"/>
              <a:ext cx="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8" name="Line 148"/>
            <p:cNvSpPr>
              <a:spLocks noChangeShapeType="1"/>
            </p:cNvSpPr>
            <p:nvPr/>
          </p:nvSpPr>
          <p:spPr bwMode="auto">
            <a:xfrm>
              <a:off x="544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9" name="Line 149"/>
            <p:cNvSpPr>
              <a:spLocks noChangeShapeType="1"/>
            </p:cNvSpPr>
            <p:nvPr/>
          </p:nvSpPr>
          <p:spPr bwMode="auto">
            <a:xfrm>
              <a:off x="2608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59" name="Group 150"/>
          <p:cNvGrpSpPr>
            <a:grpSpLocks/>
          </p:cNvGrpSpPr>
          <p:nvPr/>
        </p:nvGrpSpPr>
        <p:grpSpPr bwMode="auto">
          <a:xfrm>
            <a:off x="5676900" y="3886200"/>
            <a:ext cx="330200" cy="152400"/>
            <a:chOff x="528" y="848"/>
            <a:chExt cx="208" cy="96"/>
          </a:xfrm>
        </p:grpSpPr>
        <p:sp>
          <p:nvSpPr>
            <p:cNvPr id="82014" name="Line 151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5" name="Line 152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6" name="Line 153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0" name="Group 154"/>
          <p:cNvGrpSpPr>
            <a:grpSpLocks/>
          </p:cNvGrpSpPr>
          <p:nvPr/>
        </p:nvGrpSpPr>
        <p:grpSpPr bwMode="auto">
          <a:xfrm>
            <a:off x="8623300" y="3886200"/>
            <a:ext cx="330200" cy="152400"/>
            <a:chOff x="528" y="848"/>
            <a:chExt cx="208" cy="96"/>
          </a:xfrm>
        </p:grpSpPr>
        <p:sp>
          <p:nvSpPr>
            <p:cNvPr id="82011" name="Line 155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2" name="Line 156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3" name="Line 157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1" name="Group 158"/>
          <p:cNvGrpSpPr>
            <a:grpSpLocks/>
          </p:cNvGrpSpPr>
          <p:nvPr/>
        </p:nvGrpSpPr>
        <p:grpSpPr bwMode="auto">
          <a:xfrm>
            <a:off x="2921000" y="4406900"/>
            <a:ext cx="3302000" cy="152400"/>
            <a:chOff x="528" y="1152"/>
            <a:chExt cx="2080" cy="96"/>
          </a:xfrm>
        </p:grpSpPr>
        <p:sp>
          <p:nvSpPr>
            <p:cNvPr id="82008" name="Line 159"/>
            <p:cNvSpPr>
              <a:spLocks noChangeShapeType="1"/>
            </p:cNvSpPr>
            <p:nvPr/>
          </p:nvSpPr>
          <p:spPr bwMode="auto">
            <a:xfrm>
              <a:off x="528" y="1200"/>
              <a:ext cx="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9" name="Line 160"/>
            <p:cNvSpPr>
              <a:spLocks noChangeShapeType="1"/>
            </p:cNvSpPr>
            <p:nvPr/>
          </p:nvSpPr>
          <p:spPr bwMode="auto">
            <a:xfrm>
              <a:off x="544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0" name="Line 161"/>
            <p:cNvSpPr>
              <a:spLocks noChangeShapeType="1"/>
            </p:cNvSpPr>
            <p:nvPr/>
          </p:nvSpPr>
          <p:spPr bwMode="auto">
            <a:xfrm>
              <a:off x="2608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2" name="Group 162"/>
          <p:cNvGrpSpPr>
            <a:grpSpLocks/>
          </p:cNvGrpSpPr>
          <p:nvPr/>
        </p:nvGrpSpPr>
        <p:grpSpPr bwMode="auto">
          <a:xfrm>
            <a:off x="2946400" y="4406900"/>
            <a:ext cx="330200" cy="152400"/>
            <a:chOff x="528" y="848"/>
            <a:chExt cx="208" cy="96"/>
          </a:xfrm>
        </p:grpSpPr>
        <p:sp>
          <p:nvSpPr>
            <p:cNvPr id="82005" name="Line 163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6" name="Line 164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7" name="Line 165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3" name="Group 166"/>
          <p:cNvGrpSpPr>
            <a:grpSpLocks/>
          </p:cNvGrpSpPr>
          <p:nvPr/>
        </p:nvGrpSpPr>
        <p:grpSpPr bwMode="auto">
          <a:xfrm>
            <a:off x="5892800" y="4406900"/>
            <a:ext cx="330200" cy="152400"/>
            <a:chOff x="528" y="848"/>
            <a:chExt cx="208" cy="96"/>
          </a:xfrm>
        </p:grpSpPr>
        <p:sp>
          <p:nvSpPr>
            <p:cNvPr id="82002" name="Line 167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3" name="Line 168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4" name="Line 169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4" name="Group 170"/>
          <p:cNvGrpSpPr>
            <a:grpSpLocks/>
          </p:cNvGrpSpPr>
          <p:nvPr/>
        </p:nvGrpSpPr>
        <p:grpSpPr bwMode="auto">
          <a:xfrm>
            <a:off x="5181600" y="4203700"/>
            <a:ext cx="3302000" cy="152400"/>
            <a:chOff x="528" y="1152"/>
            <a:chExt cx="2080" cy="96"/>
          </a:xfrm>
        </p:grpSpPr>
        <p:sp>
          <p:nvSpPr>
            <p:cNvPr id="81999" name="Line 171"/>
            <p:cNvSpPr>
              <a:spLocks noChangeShapeType="1"/>
            </p:cNvSpPr>
            <p:nvPr/>
          </p:nvSpPr>
          <p:spPr bwMode="auto">
            <a:xfrm>
              <a:off x="528" y="1200"/>
              <a:ext cx="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0" name="Line 172"/>
            <p:cNvSpPr>
              <a:spLocks noChangeShapeType="1"/>
            </p:cNvSpPr>
            <p:nvPr/>
          </p:nvSpPr>
          <p:spPr bwMode="auto">
            <a:xfrm>
              <a:off x="544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1" name="Line 173"/>
            <p:cNvSpPr>
              <a:spLocks noChangeShapeType="1"/>
            </p:cNvSpPr>
            <p:nvPr/>
          </p:nvSpPr>
          <p:spPr bwMode="auto">
            <a:xfrm>
              <a:off x="2608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5" name="Group 174"/>
          <p:cNvGrpSpPr>
            <a:grpSpLocks/>
          </p:cNvGrpSpPr>
          <p:nvPr/>
        </p:nvGrpSpPr>
        <p:grpSpPr bwMode="auto">
          <a:xfrm>
            <a:off x="5207000" y="4203700"/>
            <a:ext cx="330200" cy="152400"/>
            <a:chOff x="528" y="848"/>
            <a:chExt cx="208" cy="96"/>
          </a:xfrm>
        </p:grpSpPr>
        <p:sp>
          <p:nvSpPr>
            <p:cNvPr id="81996" name="Line 175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7" name="Line 176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8" name="Line 177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6" name="Group 178"/>
          <p:cNvGrpSpPr>
            <a:grpSpLocks/>
          </p:cNvGrpSpPr>
          <p:nvPr/>
        </p:nvGrpSpPr>
        <p:grpSpPr bwMode="auto">
          <a:xfrm>
            <a:off x="8153400" y="4203700"/>
            <a:ext cx="330200" cy="152400"/>
            <a:chOff x="528" y="848"/>
            <a:chExt cx="208" cy="96"/>
          </a:xfrm>
        </p:grpSpPr>
        <p:sp>
          <p:nvSpPr>
            <p:cNvPr id="81993" name="Line 179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4" name="Line 180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5" name="Line 181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7" name="Text Box 182"/>
          <p:cNvSpPr txBox="1">
            <a:spLocks noChangeArrowheads="1"/>
          </p:cNvSpPr>
          <p:nvPr/>
        </p:nvSpPr>
        <p:spPr bwMode="auto">
          <a:xfrm>
            <a:off x="1446213" y="1181100"/>
            <a:ext cx="62023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</a:rPr>
              <a:t>Assembly of libraries with 3 different insert sizes</a:t>
            </a:r>
          </a:p>
        </p:txBody>
      </p:sp>
      <p:grpSp>
        <p:nvGrpSpPr>
          <p:cNvPr id="81968" name="Group 183"/>
          <p:cNvGrpSpPr>
            <a:grpSpLocks/>
          </p:cNvGrpSpPr>
          <p:nvPr/>
        </p:nvGrpSpPr>
        <p:grpSpPr bwMode="auto">
          <a:xfrm>
            <a:off x="1473200" y="5854700"/>
            <a:ext cx="3302000" cy="152400"/>
            <a:chOff x="528" y="1152"/>
            <a:chExt cx="2080" cy="96"/>
          </a:xfrm>
        </p:grpSpPr>
        <p:sp>
          <p:nvSpPr>
            <p:cNvPr id="81990" name="Line 184"/>
            <p:cNvSpPr>
              <a:spLocks noChangeShapeType="1"/>
            </p:cNvSpPr>
            <p:nvPr/>
          </p:nvSpPr>
          <p:spPr bwMode="auto">
            <a:xfrm>
              <a:off x="528" y="1200"/>
              <a:ext cx="2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1" name="Line 185"/>
            <p:cNvSpPr>
              <a:spLocks noChangeShapeType="1"/>
            </p:cNvSpPr>
            <p:nvPr/>
          </p:nvSpPr>
          <p:spPr bwMode="auto">
            <a:xfrm>
              <a:off x="544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2" name="Line 186"/>
            <p:cNvSpPr>
              <a:spLocks noChangeShapeType="1"/>
            </p:cNvSpPr>
            <p:nvPr/>
          </p:nvSpPr>
          <p:spPr bwMode="auto">
            <a:xfrm>
              <a:off x="2608" y="115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69" name="Group 187"/>
          <p:cNvGrpSpPr>
            <a:grpSpLocks/>
          </p:cNvGrpSpPr>
          <p:nvPr/>
        </p:nvGrpSpPr>
        <p:grpSpPr bwMode="auto">
          <a:xfrm>
            <a:off x="1498600" y="5854700"/>
            <a:ext cx="330200" cy="152400"/>
            <a:chOff x="528" y="848"/>
            <a:chExt cx="208" cy="96"/>
          </a:xfrm>
        </p:grpSpPr>
        <p:sp>
          <p:nvSpPr>
            <p:cNvPr id="81987" name="Line 188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8" name="Line 189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9" name="Line 190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70" name="Group 191"/>
          <p:cNvGrpSpPr>
            <a:grpSpLocks/>
          </p:cNvGrpSpPr>
          <p:nvPr/>
        </p:nvGrpSpPr>
        <p:grpSpPr bwMode="auto">
          <a:xfrm>
            <a:off x="4445000" y="5854700"/>
            <a:ext cx="330200" cy="152400"/>
            <a:chOff x="528" y="848"/>
            <a:chExt cx="208" cy="96"/>
          </a:xfrm>
        </p:grpSpPr>
        <p:sp>
          <p:nvSpPr>
            <p:cNvPr id="81984" name="Line 192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5" name="Line 193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6" name="Line 194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71" name="Group 195"/>
          <p:cNvGrpSpPr>
            <a:grpSpLocks/>
          </p:cNvGrpSpPr>
          <p:nvPr/>
        </p:nvGrpSpPr>
        <p:grpSpPr bwMode="auto">
          <a:xfrm>
            <a:off x="1473200" y="5143500"/>
            <a:ext cx="330200" cy="152400"/>
            <a:chOff x="528" y="848"/>
            <a:chExt cx="208" cy="96"/>
          </a:xfrm>
        </p:grpSpPr>
        <p:sp>
          <p:nvSpPr>
            <p:cNvPr id="81981" name="Line 196"/>
            <p:cNvSpPr>
              <a:spLocks noChangeShapeType="1"/>
            </p:cNvSpPr>
            <p:nvPr/>
          </p:nvSpPr>
          <p:spPr bwMode="auto">
            <a:xfrm>
              <a:off x="536" y="896"/>
              <a:ext cx="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2" name="Line 197"/>
            <p:cNvSpPr>
              <a:spLocks noChangeShapeType="1"/>
            </p:cNvSpPr>
            <p:nvPr/>
          </p:nvSpPr>
          <p:spPr bwMode="auto">
            <a:xfrm>
              <a:off x="528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3" name="Line 198"/>
            <p:cNvSpPr>
              <a:spLocks noChangeShapeType="1"/>
            </p:cNvSpPr>
            <p:nvPr/>
          </p:nvSpPr>
          <p:spPr bwMode="auto">
            <a:xfrm>
              <a:off x="736" y="848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72" name="Group 199"/>
          <p:cNvGrpSpPr>
            <a:grpSpLocks/>
          </p:cNvGrpSpPr>
          <p:nvPr/>
        </p:nvGrpSpPr>
        <p:grpSpPr bwMode="auto">
          <a:xfrm>
            <a:off x="1473200" y="5486400"/>
            <a:ext cx="698500" cy="165100"/>
            <a:chOff x="528" y="1016"/>
            <a:chExt cx="440" cy="104"/>
          </a:xfrm>
        </p:grpSpPr>
        <p:sp>
          <p:nvSpPr>
            <p:cNvPr id="81978" name="Line 200"/>
            <p:cNvSpPr>
              <a:spLocks noChangeShapeType="1"/>
            </p:cNvSpPr>
            <p:nvPr/>
          </p:nvSpPr>
          <p:spPr bwMode="auto">
            <a:xfrm>
              <a:off x="528" y="1072"/>
              <a:ext cx="4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9" name="Line 201"/>
            <p:cNvSpPr>
              <a:spLocks noChangeShapeType="1"/>
            </p:cNvSpPr>
            <p:nvPr/>
          </p:nvSpPr>
          <p:spPr bwMode="auto">
            <a:xfrm>
              <a:off x="528" y="1016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0" name="Line 202"/>
            <p:cNvSpPr>
              <a:spLocks noChangeShapeType="1"/>
            </p:cNvSpPr>
            <p:nvPr/>
          </p:nvSpPr>
          <p:spPr bwMode="auto">
            <a:xfrm>
              <a:off x="968" y="1024"/>
              <a:ext cx="0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3" name="Text Box 203"/>
          <p:cNvSpPr txBox="1">
            <a:spLocks noChangeArrowheads="1"/>
          </p:cNvSpPr>
          <p:nvPr/>
        </p:nvSpPr>
        <p:spPr bwMode="auto">
          <a:xfrm>
            <a:off x="2408238" y="5407025"/>
            <a:ext cx="213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Times" charset="0"/>
              </a:rPr>
              <a:t>plasmid library (1-3 kb)</a:t>
            </a:r>
          </a:p>
        </p:txBody>
      </p:sp>
      <p:sp>
        <p:nvSpPr>
          <p:cNvPr id="81974" name="Text Box 204"/>
          <p:cNvSpPr txBox="1">
            <a:spLocks noChangeArrowheads="1"/>
          </p:cNvSpPr>
          <p:nvPr/>
        </p:nvSpPr>
        <p:spPr bwMode="auto">
          <a:xfrm>
            <a:off x="2141538" y="5051425"/>
            <a:ext cx="213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Times" charset="0"/>
              </a:rPr>
              <a:t>plasmid library (4-5 kb)</a:t>
            </a:r>
          </a:p>
        </p:txBody>
      </p:sp>
      <p:sp>
        <p:nvSpPr>
          <p:cNvPr id="81975" name="Text Box 205"/>
          <p:cNvSpPr txBox="1">
            <a:spLocks noChangeArrowheads="1"/>
          </p:cNvSpPr>
          <p:nvPr/>
        </p:nvSpPr>
        <p:spPr bwMode="auto">
          <a:xfrm>
            <a:off x="4984750" y="5762625"/>
            <a:ext cx="241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latin typeface="Times" charset="0"/>
              </a:rPr>
              <a:t>BAC library (130-2000 kb)</a:t>
            </a:r>
          </a:p>
        </p:txBody>
      </p:sp>
      <p:sp>
        <p:nvSpPr>
          <p:cNvPr id="81977" name="Text Box 207"/>
          <p:cNvSpPr txBox="1">
            <a:spLocks noChangeArrowheads="1"/>
          </p:cNvSpPr>
          <p:nvPr/>
        </p:nvSpPr>
        <p:spPr bwMode="auto">
          <a:xfrm>
            <a:off x="4628111" y="1724968"/>
            <a:ext cx="63866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 assembly</a:t>
            </a:r>
            <a:endParaRPr lang="en-US" dirty="0"/>
          </a:p>
        </p:txBody>
      </p:sp>
      <p:sp>
        <p:nvSpPr>
          <p:cNvPr id="209" name="TextBox 208"/>
          <p:cNvSpPr txBox="1"/>
          <p:nvPr/>
        </p:nvSpPr>
        <p:spPr>
          <a:xfrm>
            <a:off x="2523066" y="6350000"/>
            <a:ext cx="13901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Stephan Schuster</a:t>
            </a:r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315A-8CE3-354D-9B74-5AB4E6373365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Dealing with Gb, not Mb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Sizes of genomes vary over orders of magnitude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Bacterial: about 1 to 6 Mb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Yeast (</a:t>
            </a:r>
            <a:r>
              <a:rPr lang="en-US" sz="2000" i="1" dirty="0"/>
              <a:t>Saccharomyces </a:t>
            </a:r>
            <a:r>
              <a:rPr lang="en-US" sz="2000" i="1" dirty="0" err="1"/>
              <a:t>cerevisiae</a:t>
            </a:r>
            <a:r>
              <a:rPr lang="en-US" sz="2000" dirty="0"/>
              <a:t>): 12 Mb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Fly (</a:t>
            </a:r>
            <a:r>
              <a:rPr lang="en-US" sz="2000" i="1" dirty="0"/>
              <a:t>Drosophila melanogaster</a:t>
            </a:r>
            <a:r>
              <a:rPr lang="en-US" sz="2000" dirty="0"/>
              <a:t>): 140 Mb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Plant (</a:t>
            </a:r>
            <a:r>
              <a:rPr lang="en-US" sz="2000" i="1" dirty="0"/>
              <a:t>Arabidopsis thaliana</a:t>
            </a:r>
            <a:r>
              <a:rPr lang="en-US" sz="2000" dirty="0"/>
              <a:t>, </a:t>
            </a:r>
            <a:r>
              <a:rPr lang="en-US" sz="2000" dirty="0" err="1"/>
              <a:t>thale</a:t>
            </a:r>
            <a:r>
              <a:rPr lang="en-US" sz="2000" dirty="0"/>
              <a:t> cress): 120 Mb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Fish (</a:t>
            </a:r>
            <a:r>
              <a:rPr lang="en-US" sz="2000" i="1" dirty="0" err="1"/>
              <a:t>Danio</a:t>
            </a:r>
            <a:r>
              <a:rPr lang="en-US" sz="2000" i="1" dirty="0"/>
              <a:t> </a:t>
            </a:r>
            <a:r>
              <a:rPr lang="en-US" sz="2000" i="1" dirty="0" err="1"/>
              <a:t>rerio</a:t>
            </a:r>
            <a:r>
              <a:rPr lang="en-US" sz="2000" dirty="0"/>
              <a:t>, </a:t>
            </a:r>
            <a:r>
              <a:rPr lang="en-US" sz="2000" dirty="0" err="1"/>
              <a:t>zebrafish</a:t>
            </a:r>
            <a:r>
              <a:rPr lang="en-US" sz="2000" dirty="0"/>
              <a:t>): 1,440 Mb (1.44 Gb)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Bird (</a:t>
            </a:r>
            <a:r>
              <a:rPr lang="en-US" sz="2000" i="1" dirty="0"/>
              <a:t>Gallus </a:t>
            </a:r>
            <a:r>
              <a:rPr lang="en-US" sz="2000" i="1" dirty="0" err="1"/>
              <a:t>gallus</a:t>
            </a:r>
            <a:r>
              <a:rPr lang="en-US" sz="2000" dirty="0"/>
              <a:t>, chicken): 1,100 Mb (1.1 Gb)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Human (</a:t>
            </a:r>
            <a:r>
              <a:rPr lang="en-US" sz="2000" i="1" dirty="0"/>
              <a:t>Homo sapiens </a:t>
            </a:r>
            <a:r>
              <a:rPr lang="en-US" sz="2000" dirty="0"/>
              <a:t>reference): 3,100 Mb (3.1 Gb)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To organize the sequence information, use pre-existing maps if available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Genetic, radiation hybrid, physical clone maps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Current focus is on paired end reads, substantial genome coverage (12x to 30x) to drive </a:t>
            </a:r>
            <a:r>
              <a:rPr lang="en-US" sz="2400" i="1" dirty="0"/>
              <a:t>de novo</a:t>
            </a:r>
            <a:r>
              <a:rPr lang="en-US" sz="2400" dirty="0"/>
              <a:t> assembly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DC79-7B66-BD4A-8915-D8B290CBDC09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Genome Maps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Genetic linkage maps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Relative locations of specific DNA markers along the chromosome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Generate phenotype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Sequence tagged sites (STSs)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Always examine </a:t>
            </a:r>
            <a:r>
              <a:rPr lang="en-US" sz="1600" b="1" dirty="0">
                <a:solidFill>
                  <a:srgbClr val="FF0000"/>
                </a:solidFill>
              </a:rPr>
              <a:t>polymorphic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markers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 chromosome breaks during meiotic recombination to give the markers an opportunity to separate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Limited to 50% recombination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Radiation hybrid maps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Relative locations of specific DNA markers along the chromosome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Markers need </a:t>
            </a:r>
            <a:r>
              <a:rPr lang="en-US" sz="1600" b="1" dirty="0">
                <a:solidFill>
                  <a:srgbClr val="FF0000"/>
                </a:solidFill>
              </a:rPr>
              <a:t>not</a:t>
            </a:r>
            <a:r>
              <a:rPr lang="en-US" sz="1600" dirty="0"/>
              <a:t> be polymorphic 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Use random radiation-induced breaks in chromosomes to give the markers an opportunity to separate</a:t>
            </a:r>
          </a:p>
          <a:p>
            <a:pPr lvl="1">
              <a:lnSpc>
                <a:spcPct val="90000"/>
              </a:lnSpc>
            </a:pPr>
            <a:r>
              <a:rPr lang="ja-JP" altLang="en-US" sz="1600" dirty="0"/>
              <a:t>“</a:t>
            </a:r>
            <a:r>
              <a:rPr lang="en-US" sz="1600" dirty="0"/>
              <a:t>Separate</a:t>
            </a:r>
            <a:r>
              <a:rPr lang="ja-JP" altLang="en-US" sz="1600" dirty="0"/>
              <a:t>”</a:t>
            </a:r>
            <a:r>
              <a:rPr lang="en-US" sz="1600" dirty="0"/>
              <a:t> the human chromosome pieces in hybrid human-hamster cells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Associations </a:t>
            </a:r>
            <a:r>
              <a:rPr lang="en-US" sz="1600" dirty="0" smtClean="0"/>
              <a:t>above 50</a:t>
            </a:r>
            <a:r>
              <a:rPr lang="en-US" sz="1600" dirty="0"/>
              <a:t>% can be meaningful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Physical maps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Fluorescent </a:t>
            </a:r>
            <a:r>
              <a:rPr lang="en-US" sz="1600" i="1" dirty="0"/>
              <a:t>in situ</a:t>
            </a:r>
            <a:r>
              <a:rPr lang="en-US" sz="1600" dirty="0"/>
              <a:t> hybridization (FISH)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Physical clone </a:t>
            </a:r>
            <a:r>
              <a:rPr lang="en-US" sz="1600" dirty="0" err="1"/>
              <a:t>contigs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B107-F3FE-EE43-B024-2BDD050D71CB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41867"/>
          </a:xfrm>
          <a:ln/>
        </p:spPr>
        <p:txBody>
          <a:bodyPr/>
          <a:lstStyle/>
          <a:p>
            <a:r>
              <a:rPr lang="en-US" sz="2800"/>
              <a:t>NCBI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MapViewer</a:t>
            </a:r>
          </a:p>
        </p:txBody>
      </p:sp>
      <p:pic>
        <p:nvPicPr>
          <p:cNvPr id="106499" name="Picture 1027" descr="Screen shot 2009-09-27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" y="761464"/>
            <a:ext cx="7696200" cy="58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57954"/>
            <a:ext cx="2133600" cy="365125"/>
          </a:xfrm>
        </p:spPr>
        <p:txBody>
          <a:bodyPr/>
          <a:lstStyle/>
          <a:p>
            <a:fld id="{D36D2870-B0F6-174F-9298-9B1D39218D4F}" type="datetime1">
              <a:rPr lang="en-US" smtClean="0"/>
              <a:t>8/27/15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41020"/>
            <a:ext cx="2133600" cy="365125"/>
          </a:xfrm>
        </p:spPr>
        <p:txBody>
          <a:bodyPr/>
          <a:lstStyle/>
          <a:p>
            <a:fld id="{424361F3-A334-0E4E-BF58-5BDC2F8770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2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657600" cy="914400"/>
          </a:xfrm>
          <a:ln/>
        </p:spPr>
        <p:txBody>
          <a:bodyPr>
            <a:normAutofit fontScale="90000"/>
          </a:bodyPr>
          <a:lstStyle/>
          <a:p>
            <a:r>
              <a:rPr lang="en-US" sz="2800"/>
              <a:t>A few human genome maps</a:t>
            </a:r>
          </a:p>
        </p:txBody>
      </p:sp>
      <p:pic>
        <p:nvPicPr>
          <p:cNvPr id="107523" name="Picture 1027" descr="Screen shot 2009-09-27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7650"/>
            <a:ext cx="40386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1028" descr="Screen shot 2009-09-27 at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67995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Line 1029"/>
          <p:cNvSpPr>
            <a:spLocks noChangeShapeType="1"/>
          </p:cNvSpPr>
          <p:nvPr/>
        </p:nvSpPr>
        <p:spPr bwMode="auto">
          <a:xfrm flipH="1" flipV="1">
            <a:off x="3505200" y="38862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1030"/>
          <p:cNvSpPr>
            <a:spLocks noChangeArrowheads="1"/>
          </p:cNvSpPr>
          <p:nvPr/>
        </p:nvSpPr>
        <p:spPr bwMode="auto">
          <a:xfrm>
            <a:off x="5410200" y="838200"/>
            <a:ext cx="762000" cy="228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BC8B-6A6C-3B4B-B612-9AC4362C41FB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61F3-A334-0E4E-BF58-5BDC2F8770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525463"/>
          </a:xfrm>
          <a:ln/>
        </p:spPr>
        <p:txBody>
          <a:bodyPr>
            <a:normAutofit/>
          </a:bodyPr>
          <a:lstStyle/>
          <a:p>
            <a:r>
              <a:rPr lang="en-US" sz="2800"/>
              <a:t>Genome sequencing after mapping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76300"/>
            <a:ext cx="8382000" cy="31369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Bacterial artificial chromosomes (BACs) are vectors for cloning very long segments of DNA</a:t>
            </a:r>
          </a:p>
          <a:p>
            <a:pPr lvl="1"/>
            <a:r>
              <a:rPr lang="en-US" sz="1800" dirty="0" smtClean="0"/>
              <a:t>E.g. Fragments of </a:t>
            </a:r>
            <a:r>
              <a:rPr lang="en-US" sz="1800" dirty="0"/>
              <a:t>genomic DNA of 100kb </a:t>
            </a:r>
            <a:r>
              <a:rPr lang="en-US" sz="1800" dirty="0" smtClean="0"/>
              <a:t>or greater</a:t>
            </a:r>
          </a:p>
          <a:p>
            <a:r>
              <a:rPr lang="en-US" sz="2000" dirty="0" smtClean="0"/>
              <a:t>Libraries </a:t>
            </a:r>
            <a:r>
              <a:rPr lang="en-US" sz="2000" dirty="0"/>
              <a:t>of BACs were screened and mapped to find overlapping arrays of contiguous clones (</a:t>
            </a:r>
            <a:r>
              <a:rPr lang="en-US" sz="2000" dirty="0" err="1"/>
              <a:t>contigs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E.g. find common restriction fragments in collections of clones</a:t>
            </a:r>
          </a:p>
          <a:p>
            <a:r>
              <a:rPr lang="en-US" sz="2000" dirty="0" smtClean="0"/>
              <a:t>Mapped </a:t>
            </a:r>
            <a:r>
              <a:rPr lang="en-US" sz="2000" dirty="0" err="1"/>
              <a:t>contigs</a:t>
            </a:r>
            <a:r>
              <a:rPr lang="en-US" sz="2000" dirty="0"/>
              <a:t> were then sequenced, using a combination of shotgun sequencing and directed sequencing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04CD-29BE-FD47-A0E0-1B2BCBD8A679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89D21-F7F1-214F-8367-F434EFACE05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87525" y="3732213"/>
            <a:ext cx="5654675" cy="2743200"/>
            <a:chOff x="1508125" y="2894013"/>
            <a:chExt cx="5654675" cy="320198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89125" y="2894013"/>
              <a:ext cx="5121275" cy="2058987"/>
              <a:chOff x="1190" y="1584"/>
              <a:chExt cx="3226" cy="1297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190" y="1584"/>
                <a:ext cx="30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Restriction enzyme cleavage sites, e.g. </a:t>
                </a:r>
                <a:r>
                  <a:rPr lang="en-US" sz="1800" i="1" dirty="0" err="1"/>
                  <a:t>Hind</a:t>
                </a:r>
                <a:r>
                  <a:rPr lang="en-US" sz="1800" dirty="0" err="1"/>
                  <a:t>III</a:t>
                </a:r>
                <a:endParaRPr lang="en-US" sz="1800" dirty="0"/>
              </a:p>
            </p:txBody>
          </p:sp>
          <p:grpSp>
            <p:nvGrpSpPr>
              <p:cNvPr id="8" name="Group 5"/>
              <p:cNvGrpSpPr>
                <a:grpSpLocks/>
              </p:cNvGrpSpPr>
              <p:nvPr/>
            </p:nvGrpSpPr>
            <p:grpSpPr bwMode="auto">
              <a:xfrm>
                <a:off x="1296" y="1873"/>
                <a:ext cx="3120" cy="1008"/>
                <a:chOff x="1296" y="1873"/>
                <a:chExt cx="3120" cy="1008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1440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>
                  <a:off x="1632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" name="Line 8"/>
                <p:cNvSpPr>
                  <a:spLocks noChangeShapeType="1"/>
                </p:cNvSpPr>
                <p:nvPr/>
              </p:nvSpPr>
              <p:spPr bwMode="auto">
                <a:xfrm>
                  <a:off x="2112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9"/>
                <p:cNvSpPr>
                  <a:spLocks noChangeShapeType="1"/>
                </p:cNvSpPr>
                <p:nvPr/>
              </p:nvSpPr>
              <p:spPr bwMode="auto">
                <a:xfrm>
                  <a:off x="2208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2400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>
                  <a:off x="2928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3072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>
                  <a:off x="3504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14"/>
                <p:cNvSpPr>
                  <a:spLocks noChangeShapeType="1"/>
                </p:cNvSpPr>
                <p:nvPr/>
              </p:nvSpPr>
              <p:spPr bwMode="auto">
                <a:xfrm>
                  <a:off x="3552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15"/>
                <p:cNvSpPr>
                  <a:spLocks noChangeShapeType="1"/>
                </p:cNvSpPr>
                <p:nvPr/>
              </p:nvSpPr>
              <p:spPr bwMode="auto">
                <a:xfrm>
                  <a:off x="3840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6"/>
                <p:cNvSpPr>
                  <a:spLocks noChangeShapeType="1"/>
                </p:cNvSpPr>
                <p:nvPr/>
              </p:nvSpPr>
              <p:spPr bwMode="auto">
                <a:xfrm>
                  <a:off x="4080" y="1873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1296" y="1945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1584" y="2089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9"/>
                <p:cNvSpPr>
                  <a:spLocks noChangeShapeType="1"/>
                </p:cNvSpPr>
                <p:nvPr/>
              </p:nvSpPr>
              <p:spPr bwMode="auto">
                <a:xfrm>
                  <a:off x="1920" y="2233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20"/>
                <p:cNvSpPr>
                  <a:spLocks noChangeShapeType="1"/>
                </p:cNvSpPr>
                <p:nvPr/>
              </p:nvSpPr>
              <p:spPr bwMode="auto">
                <a:xfrm>
                  <a:off x="2160" y="2377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>
                  <a:off x="2496" y="2521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22"/>
                <p:cNvSpPr>
                  <a:spLocks noChangeShapeType="1"/>
                </p:cNvSpPr>
                <p:nvPr/>
              </p:nvSpPr>
              <p:spPr bwMode="auto">
                <a:xfrm>
                  <a:off x="2880" y="2665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23"/>
                <p:cNvSpPr>
                  <a:spLocks noChangeShapeType="1"/>
                </p:cNvSpPr>
                <p:nvPr/>
              </p:nvSpPr>
              <p:spPr bwMode="auto">
                <a:xfrm>
                  <a:off x="3120" y="2809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25"/>
            <p:cNvGrpSpPr>
              <a:grpSpLocks/>
            </p:cNvGrpSpPr>
            <p:nvPr/>
          </p:nvGrpSpPr>
          <p:grpSpPr bwMode="auto">
            <a:xfrm>
              <a:off x="1508125" y="3351213"/>
              <a:ext cx="5654675" cy="2744787"/>
              <a:chOff x="950" y="2015"/>
              <a:chExt cx="3562" cy="1729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1152" y="2015"/>
                <a:ext cx="1536" cy="144"/>
              </a:xfrm>
              <a:prstGeom prst="rect">
                <a:avLst/>
              </a:prstGeom>
              <a:noFill/>
              <a:ln w="19050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2064" y="2447"/>
                <a:ext cx="1536" cy="144"/>
              </a:xfrm>
              <a:prstGeom prst="rect">
                <a:avLst/>
              </a:prstGeom>
              <a:noFill/>
              <a:ln w="19050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2976" y="2879"/>
                <a:ext cx="1536" cy="144"/>
              </a:xfrm>
              <a:prstGeom prst="rect">
                <a:avLst/>
              </a:prstGeom>
              <a:noFill/>
              <a:ln w="19050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950" y="3586"/>
                <a:ext cx="1536" cy="144"/>
              </a:xfrm>
              <a:prstGeom prst="rect">
                <a:avLst/>
              </a:prstGeom>
              <a:noFill/>
              <a:ln w="19050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2620" y="3513"/>
                <a:ext cx="1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Minimal tiling path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76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1376</Words>
  <Application>Microsoft Macintosh PowerPoint</Application>
  <PresentationFormat>On-screen Show (4:3)</PresentationFormat>
  <Paragraphs>201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RossThemeBlue</vt:lpstr>
      <vt:lpstr>1_RossThemeBlue</vt:lpstr>
      <vt:lpstr>1_Custom Design</vt:lpstr>
      <vt:lpstr>2_Custom Design</vt:lpstr>
      <vt:lpstr>2_RossThemeBlue</vt:lpstr>
      <vt:lpstr>3_RossThemeBlue</vt:lpstr>
      <vt:lpstr>3_Custom Design</vt:lpstr>
      <vt:lpstr>4_Custom Design</vt:lpstr>
      <vt:lpstr>Genome Assembly</vt:lpstr>
      <vt:lpstr>Assembling a gene sequence</vt:lpstr>
      <vt:lpstr>Align multiple sequencing reads</vt:lpstr>
      <vt:lpstr>Contig assembly</vt:lpstr>
      <vt:lpstr>Dealing with Gb, not Mb</vt:lpstr>
      <vt:lpstr>Genome Maps</vt:lpstr>
      <vt:lpstr>NCBI’s MapViewer</vt:lpstr>
      <vt:lpstr>A few human genome maps</vt:lpstr>
      <vt:lpstr>Genome sequencing after mapping</vt:lpstr>
      <vt:lpstr>Directed sequencing of BAC contigs</vt:lpstr>
      <vt:lpstr>Assembly of sequenced contigs: GigAssembler </vt:lpstr>
      <vt:lpstr>Assembly human Chr11</vt:lpstr>
      <vt:lpstr>Shotgun sequencing of whole genomes</vt:lpstr>
      <vt:lpstr>Anatomy of whole-genome assembly: Celera</vt:lpstr>
      <vt:lpstr>Short read assemblers</vt:lpstr>
      <vt:lpstr>Alignment method needs to fit the problem, part 2</vt:lpstr>
      <vt:lpstr>De Bruijn Graphs</vt:lpstr>
      <vt:lpstr>Assembly via finding an Eulerian path through a De Bruijn graph</vt:lpstr>
      <vt:lpstr>Trinity for de novo assembly of transcripts</vt:lpstr>
      <vt:lpstr>Trinity works well compared to methods based on mapping to reference genomes</vt:lpstr>
      <vt:lpstr>Ongoing improvements</vt:lpstr>
    </vt:vector>
  </TitlesOfParts>
  <Company>Stephan Schuster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Ross Hardison</cp:lastModifiedBy>
  <cp:revision>54</cp:revision>
  <dcterms:modified xsi:type="dcterms:W3CDTF">2015-08-27T19:20:13Z</dcterms:modified>
</cp:coreProperties>
</file>