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30"/>
  </p:notesMasterIdLst>
  <p:handoutMasterIdLst>
    <p:handoutMasterId r:id="rId31"/>
  </p:handoutMasterIdLst>
  <p:sldIdLst>
    <p:sldId id="257" r:id="rId5"/>
    <p:sldId id="341" r:id="rId6"/>
    <p:sldId id="344" r:id="rId7"/>
    <p:sldId id="294" r:id="rId8"/>
    <p:sldId id="298" r:id="rId9"/>
    <p:sldId id="299" r:id="rId10"/>
    <p:sldId id="300" r:id="rId11"/>
    <p:sldId id="301" r:id="rId12"/>
    <p:sldId id="303" r:id="rId13"/>
    <p:sldId id="304" r:id="rId14"/>
    <p:sldId id="305" r:id="rId15"/>
    <p:sldId id="345" r:id="rId16"/>
    <p:sldId id="324" r:id="rId17"/>
    <p:sldId id="342" r:id="rId18"/>
    <p:sldId id="346" r:id="rId19"/>
    <p:sldId id="322" r:id="rId20"/>
    <p:sldId id="347" r:id="rId21"/>
    <p:sldId id="314" r:id="rId22"/>
    <p:sldId id="315" r:id="rId23"/>
    <p:sldId id="319" r:id="rId24"/>
    <p:sldId id="320" r:id="rId25"/>
    <p:sldId id="348" r:id="rId26"/>
    <p:sldId id="321" r:id="rId27"/>
    <p:sldId id="326" r:id="rId28"/>
    <p:sldId id="32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40"/>
    <a:srgbClr val="66CCFF"/>
    <a:srgbClr val="008040"/>
    <a:srgbClr val="00FF00"/>
    <a:srgbClr val="333333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8256" autoAdjust="0"/>
  </p:normalViewPr>
  <p:slideViewPr>
    <p:cSldViewPr>
      <p:cViewPr>
        <p:scale>
          <a:sx n="100" d="100"/>
          <a:sy n="100" d="100"/>
        </p:scale>
        <p:origin x="-80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3820-E7F3-2740-B1AA-D7E898873E1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C4FFC-968F-D246-B532-B9E06CE30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19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FB7296-0971-CF4B-A0A9-2E1639E17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92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EF13D-C514-E243-9946-3CD150CCF915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E5510-500E-8E4C-9621-57837FA53042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D01C1-9C81-9541-9E26-D61CAAA98846}" type="slidenum">
              <a:rPr lang="en-US"/>
              <a:pPr/>
              <a:t>16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9C220-A608-1E40-A069-A055E5DF2B85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F1001-3EB4-CE40-9D8C-D45EB1FCC252}" type="slidenum">
              <a:rPr lang="en-US"/>
              <a:pPr/>
              <a:t>19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936A5-84B0-1745-B8F1-0EAE6060F1F4}" type="slidenum">
              <a:rPr lang="en-US"/>
              <a:pPr/>
              <a:t>20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E94C7-030F-0449-A3C8-27C3B95A23A9}" type="slidenum">
              <a:rPr lang="en-US"/>
              <a:pPr/>
              <a:t>21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13D16-3168-694E-8DFB-DAD04A553033}" type="slidenum">
              <a:rPr lang="en-US"/>
              <a:pPr/>
              <a:t>23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81604-7999-284B-B10E-E5C07D26BA9A}" type="slidenum">
              <a:rPr lang="en-US"/>
              <a:pPr/>
              <a:t>24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9D907-4159-2644-96CD-9CB5DFF0B4A1}" type="slidenum">
              <a:rPr lang="en-US"/>
              <a:pPr/>
              <a:t>25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A041E-867E-AA45-9612-B62E930EF28A}" type="slidenum">
              <a:rPr lang="en-US"/>
              <a:pPr/>
              <a:t>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E60B4-74EB-7C4E-907A-A09AEA42789F}" type="slidenum">
              <a:rPr lang="en-US"/>
              <a:pPr/>
              <a:t>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983CA-9FDA-C34C-983D-629159B1B9A9}" type="slidenum">
              <a:rPr lang="en-US"/>
              <a:pPr/>
              <a:t>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4C4DF-DDCB-FD41-9E6E-6E6F19C83081}" type="slidenum">
              <a:rPr lang="en-US"/>
              <a:pPr/>
              <a:t>7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2A09E-1D96-5B4B-8B37-A22108F0FFEA}" type="slidenum">
              <a:rPr lang="en-US"/>
              <a:pPr/>
              <a:t>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11214-9B6A-5F4C-ABD6-3DC586100243}" type="slidenum">
              <a:rPr lang="en-US"/>
              <a:pPr/>
              <a:t>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53C11-E617-2C4C-9074-320AC422067C}" type="slidenum">
              <a:rPr lang="en-US"/>
              <a:pPr/>
              <a:t>10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12781-2119-B241-BC31-499B6962D672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B35-1BB3-AE44-9B63-B3EF29444D45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5824-2346-7045-BE32-5126602DE3DD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3C0-3601-CA4C-A002-4C9DF83817C9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957-AB4B-4F4A-B28F-57A5CC5E9388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004-0586-B44D-A6AA-8378F970D65E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944A-2215-C948-8E36-4446C233160D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2A3F-0E6D-1B42-99AB-92C87CCF5284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69A3-8349-B24A-A3FC-CEDA2721B6CE}" type="datetime1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0D81-78B7-A946-817F-8B94C0F496DF}" type="datetime1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37-ED70-FA40-8011-6DFB925F8FB0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1341-2392-9445-8BA2-DA43FFC99A28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0875-6BA0-B240-9F6D-81492EBF910F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B5E-886D-324D-9D29-7D92101BC42C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12FB-03DF-7E4C-ACE2-E612A59AB318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455-F7DE-3045-A205-5F1A8D54D6F8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A36C-8EBF-6B40-ACB6-3EA41F1E8BCB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830E-3CFA-4542-BC45-015FCBA522D2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5E2-410F-9346-9499-CBCC50E8A62F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1886-0A8F-5149-BC0B-F0A9EBB86793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1B3D-EE0C-5243-8C7B-CF44DA09FCA7}" type="datetime1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C29-2901-B246-AB81-0542AFF2AB65}" type="datetime1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D4F1-5F1B-284B-BBC2-92B68B4AECA0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F93-ECD3-D74D-BE53-BEEEA952BEB4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F755-2332-3B4F-BC67-8F858154B113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CDAB-D241-A14D-90FF-66B24C8A5FDF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A47-68DE-DE4E-805A-9D25841D2D86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1323-AB44-9149-BEB3-0CA1F88FADD6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FC53-3F74-0348-95E0-4D271EADB822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4D75-E640-D642-A42C-2BE79255906D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53C4-6818-8042-B368-7B418D07B89E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589-F03D-F24C-9898-72C71112F549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2D1F-9F3A-EB44-827E-965D3048ED2A}" type="datetime1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689F-BB30-F74C-8B79-2CCF2EFEFD32}" type="datetime1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C73E-1062-484E-8BDE-AC8F9A3F5ABB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2315-E25F-9B4E-B0EC-B43E0B828D73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EF2-6CE0-4447-87E8-86FC754BCC52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562-5B9D-0442-A30A-AC217E9D40E8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B6F2-0FF0-5A45-8827-F273C052297A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D8CB-4171-D84E-9345-1C9E3E9DECB3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67D0-0F35-B845-947B-F4E5E11FCEFE}" type="datetime1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72C1-17E7-D846-82BB-FA50280453C3}" type="datetime1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B691-4A56-184C-B49F-677DE0C65B92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3B54-118E-5A4D-B2AA-4C249C54BEDA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796B-7AF4-6E44-B2C9-2CE46237559A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47E5-F471-AF43-9622-D3B62B0333DA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E655-1AFD-C64F-99F1-712B88283B15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632CC-DF1C-7143-9B25-B58A813B343D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FD56-C558-894E-A653-024F2FBDB67F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3716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Sequence </a:t>
            </a:r>
            <a:r>
              <a:rPr lang="en-US" dirty="0"/>
              <a:t>a</a:t>
            </a:r>
            <a:r>
              <a:rPr lang="en-US" dirty="0" smtClean="0"/>
              <a:t>lignments: Blast and beyond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362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Hardison</a:t>
            </a:r>
          </a:p>
          <a:p>
            <a:r>
              <a:rPr lang="en-US" sz="1800" dirty="0" smtClean="0"/>
              <a:t>Genomics 4_3</a:t>
            </a:r>
            <a:endParaRPr lang="en-US" sz="2000" dirty="0"/>
          </a:p>
          <a:p>
            <a:r>
              <a:rPr lang="en-US" sz="1400" dirty="0"/>
              <a:t>Sources: Webb Miller (Penn State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Kun-Mao Chao and </a:t>
            </a:r>
            <a:r>
              <a:rPr lang="en-US" sz="1400" dirty="0" err="1" smtClean="0"/>
              <a:t>Luxin</a:t>
            </a:r>
            <a:r>
              <a:rPr lang="en-US" sz="1400" dirty="0" smtClean="0"/>
              <a:t> Zhang: </a:t>
            </a:r>
            <a:r>
              <a:rPr lang="en-US" sz="1400" b="1" dirty="0" smtClean="0"/>
              <a:t>Sequence Comparisons, Theory </a:t>
            </a:r>
            <a:r>
              <a:rPr lang="en-US" sz="1400" b="1" dirty="0"/>
              <a:t>and Methods</a:t>
            </a:r>
            <a:r>
              <a:rPr lang="en-US" sz="1400" dirty="0"/>
              <a:t>, Springer 2008</a:t>
            </a:r>
          </a:p>
          <a:p>
            <a:r>
              <a:rPr lang="en-US" sz="1400" dirty="0"/>
              <a:t>Bill Pearson (U. Virginia)</a:t>
            </a:r>
          </a:p>
          <a:p>
            <a:r>
              <a:rPr lang="en-US" sz="1400" dirty="0"/>
              <a:t>Vladimir </a:t>
            </a:r>
            <a:r>
              <a:rPr lang="en-US" sz="1400" dirty="0" err="1"/>
              <a:t>Lukic</a:t>
            </a:r>
            <a:r>
              <a:rPr lang="en-US" sz="1400" dirty="0"/>
              <a:t> (U. Melbourne</a:t>
            </a:r>
            <a:r>
              <a:rPr lang="en-US" sz="1400" dirty="0" smtClean="0"/>
              <a:t>)</a:t>
            </a:r>
            <a:endParaRPr lang="en-US" sz="2000" dirty="0"/>
          </a:p>
        </p:txBody>
      </p:sp>
      <p:pic>
        <p:nvPicPr>
          <p:cNvPr id="4101" name="Picture 5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638"/>
            <a:ext cx="1295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B4A-AEBD-F74C-BD51-C4B763D93FD9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639763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Interpreting blast output: KLF1</a:t>
            </a:r>
          </a:p>
        </p:txBody>
      </p:sp>
      <p:pic>
        <p:nvPicPr>
          <p:cNvPr id="103427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6"/>
          <a:stretch>
            <a:fillRect/>
          </a:stretch>
        </p:blipFill>
        <p:spPr bwMode="auto">
          <a:xfrm>
            <a:off x="304800" y="914400"/>
            <a:ext cx="6881813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6"/>
          <a:stretch>
            <a:fillRect/>
          </a:stretch>
        </p:blipFill>
        <p:spPr bwMode="auto">
          <a:xfrm>
            <a:off x="304800" y="5140325"/>
            <a:ext cx="7086600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239000" y="1439863"/>
            <a:ext cx="1654175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charset="0"/>
              </a:rPr>
              <a:t>High score, low E: 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Helvetica" charset="0"/>
              </a:rPr>
              <a:t>Unlikely to occur in alignments of random sequences of the same length and amino acid composition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514600" y="2867025"/>
            <a:ext cx="2895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DC9A-F881-FF41-A955-EAE9BF87D172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Blastp results with ERAF1</a:t>
            </a:r>
          </a:p>
        </p:txBody>
      </p:sp>
      <p:pic>
        <p:nvPicPr>
          <p:cNvPr id="105475" name="Picture 3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379538"/>
            <a:ext cx="7046912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6" name="Line 4"/>
          <p:cNvSpPr>
            <a:spLocks noChangeShapeType="1"/>
          </p:cNvSpPr>
          <p:nvPr/>
        </p:nvSpPr>
        <p:spPr bwMode="auto">
          <a:xfrm flipH="1">
            <a:off x="7772400" y="3657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620000" y="385445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Helvetica" charset="0"/>
              </a:rPr>
              <a:t>Big jump in E value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8208-2BC9-BB4C-883C-9AFB0BEE4840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Alignment method needs to fit the problem, part 1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137574"/>
              </p:ext>
            </p:extLst>
          </p:nvPr>
        </p:nvGraphicFramePr>
        <p:xfrm>
          <a:off x="457200" y="990600"/>
          <a:ext cx="82296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Pairwise alignment of proteins or genes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Moderate size (hundreds of letters), similar throughout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A6A6A6"/>
                          </a:solidFill>
                        </a:rPr>
                        <a:t>global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 alignment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Needleman-</a:t>
                      </a:r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Wunsch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 (needle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in EMBOSS/Galaxy)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Moderate size (hundreds of letters), subsequences similar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A6A6A6"/>
                          </a:solidFill>
                        </a:rPr>
                        <a:t>local 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alignment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Smith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-Waterman (water in EMBOSS/Galaxy)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a match between a query sequence and a database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Query sequence could be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hundreds of letters, database has &gt;100M entries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Heuristic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approach; find seeds (hits) and extend; local alignments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Blast family of programs;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A6A6A6"/>
                          </a:solidFill>
                        </a:rPr>
                        <a:t>FastA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(NCBI)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 match between a query sequence that is part of a large genome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Query is 25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or more nucleotides, genome can be 3 billion nucleotides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Heuristic approach, find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extend seeds, but engineered to be very fast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Blat (UCSC Genome Browser)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Align short reads to a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10’s to 100’s of million reads, 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best match in an assembled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Employ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the Burroughs-Wheeler transform for efficient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Bowtie or 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bwa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both implemented in Galaxy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A79E-58EB-5249-A8D4-1AA6F4FAB85D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Blat: Rapid search for near-exact matches</a:t>
            </a:r>
            <a:endParaRPr lang="en-US"/>
          </a:p>
        </p:txBody>
      </p:sp>
      <p:pic>
        <p:nvPicPr>
          <p:cNvPr id="144388" name="Picture 4" descr="Screen shot 2010-09-27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029200" cy="2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 descr="Screen shot 2010-09-27 at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25"/>
            <a:ext cx="89154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Screen shot 2010-09-27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41537"/>
            <a:ext cx="59436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1163-D683-2C45-87BB-0769267B00AD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alignment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Large-scale alignments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734-985F-904F-BFD8-B04CDF27095F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Alignment method needs to fit the problem, part 1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501872"/>
              </p:ext>
            </p:extLst>
          </p:nvPr>
        </p:nvGraphicFramePr>
        <p:xfrm>
          <a:off x="457200" y="990600"/>
          <a:ext cx="82296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Pairwise alignment of proteins or genes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Moderate size (hundreds of letters), similar throughout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global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alignment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Needleman-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Wunsch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(needle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in EMBOSS/Galaxy)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Moderate size (hundreds of letters), subsequences similar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local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alignment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Smith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-Waterman (water in EMBOSS/Galaxy)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match between a query sequence and a database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Query sequence could be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hundreds of letters, database has &gt;100M entries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Heuristic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approach; find seeds (hits) and extend; local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Blast family of programs;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FastA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(NCBI)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match between a query sequence that is part of a large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Query is 25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or more nucleotides, genome can be 3 billion nucleotides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Heuristic approach, 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extend seeds, but engineered to be very fast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Blat (UCSC Genome Browser)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Align short reads to a genome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10’s to 100’s of million reads, find</a:t>
                      </a:r>
                      <a:r>
                        <a:rPr lang="en-US" sz="1600" baseline="0" dirty="0" smtClean="0"/>
                        <a:t> best match in an assembled genome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</a:t>
                      </a:r>
                      <a:r>
                        <a:rPr lang="en-US" sz="1600" baseline="0" dirty="0" smtClean="0"/>
                        <a:t> the Burroughs-Wheeler transform for efficient alignments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Bowtie or </a:t>
                      </a:r>
                      <a:r>
                        <a:rPr lang="en-US" sz="1600" dirty="0" err="1" smtClean="0"/>
                        <a:t>bwa</a:t>
                      </a:r>
                      <a:r>
                        <a:rPr lang="en-US" sz="1600" dirty="0" smtClean="0"/>
                        <a:t>, both implemented in Galaxy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16B6-8F47-2D40-B540-FE0093E2EC2D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457200"/>
          </a:xfrm>
          <a:ln/>
        </p:spPr>
        <p:txBody>
          <a:bodyPr>
            <a:normAutofit/>
          </a:bodyPr>
          <a:lstStyle/>
          <a:p>
            <a:r>
              <a:rPr lang="en-US" sz="2400"/>
              <a:t>Mapping millions of short reads to a reference genome</a:t>
            </a:r>
          </a:p>
        </p:txBody>
      </p:sp>
      <p:pic>
        <p:nvPicPr>
          <p:cNvPr id="136195" name="Picture 3" descr="Screen shot 2010-09-19 a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9288"/>
            <a:ext cx="9140825" cy="62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6477000" y="3219450"/>
            <a:ext cx="2286000" cy="152400"/>
          </a:xfrm>
          <a:prstGeom prst="rect">
            <a:avLst/>
          </a:prstGeom>
          <a:noFill/>
          <a:ln w="9525">
            <a:solidFill>
              <a:srgbClr val="800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243388" y="2438400"/>
            <a:ext cx="1776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Almost 15 million!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H="1">
            <a:off x="4191000" y="27432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2057400" y="4800600"/>
            <a:ext cx="4038600" cy="533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55-2302-054A-9B8C-35873589A0FA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2800" dirty="0"/>
              <a:t>Alignment method needs to fit the problem, </a:t>
            </a:r>
            <a:r>
              <a:rPr lang="en-US" sz="2800" dirty="0" smtClean="0"/>
              <a:t>part 2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34009"/>
              </p:ext>
            </p:extLst>
          </p:nvPr>
        </p:nvGraphicFramePr>
        <p:xfrm>
          <a:off x="457200" y="1295400"/>
          <a:ext cx="8229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Whole genome alignment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Each sequence can be very long, multiple rearrangements</a:t>
                      </a:r>
                      <a:r>
                        <a:rPr lang="en-US" sz="1600" baseline="0" dirty="0" smtClean="0"/>
                        <a:t> between them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 enormous</a:t>
                      </a:r>
                      <a:r>
                        <a:rPr lang="en-US" sz="1600" baseline="0" dirty="0" smtClean="0"/>
                        <a:t> number of local alignments, then chain them together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multiZ</a:t>
                      </a:r>
                      <a:r>
                        <a:rPr lang="en-US" sz="1600" dirty="0" smtClean="0"/>
                        <a:t>, TBA: use the </a:t>
                      </a:r>
                      <a:r>
                        <a:rPr lang="en-US" sz="1600" dirty="0" err="1" smtClean="0"/>
                        <a:t>precomputed</a:t>
                      </a:r>
                      <a:r>
                        <a:rPr lang="en-US" sz="1600" dirty="0" smtClean="0"/>
                        <a:t> alignments at UCSC Browser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Break genomes into regions of conserved </a:t>
                      </a:r>
                      <a:r>
                        <a:rPr lang="en-US" sz="1600" dirty="0" err="1" smtClean="0"/>
                        <a:t>synteny</a:t>
                      </a:r>
                      <a:r>
                        <a:rPr lang="en-US" sz="1600" dirty="0" smtClean="0"/>
                        <a:t>, run global aligner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Lagan, EPO (from</a:t>
                      </a:r>
                      <a:r>
                        <a:rPr lang="en-US" sz="1600" baseline="0" dirty="0" smtClean="0"/>
                        <a:t> EBI): use </a:t>
                      </a:r>
                      <a:r>
                        <a:rPr lang="en-US" sz="1600" baseline="0" dirty="0" err="1" smtClean="0"/>
                        <a:t>precomputed</a:t>
                      </a:r>
                      <a:r>
                        <a:rPr lang="en-US" sz="1600" baseline="0" dirty="0" smtClean="0"/>
                        <a:t> alignments at </a:t>
                      </a:r>
                      <a:r>
                        <a:rPr lang="en-US" sz="1600" baseline="0" dirty="0" err="1" smtClean="0"/>
                        <a:t>Ensembl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Multiple alignment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“Handful” of sequences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that are similar throughout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Progressive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, global alignments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ClustalW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(one implementation is at EBI)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rgbClr val="A6A6A6"/>
                          </a:solidFill>
                        </a:rPr>
                        <a:t>De</a:t>
                      </a:r>
                      <a:r>
                        <a:rPr lang="en-US" sz="1600" i="1" baseline="0" dirty="0" smtClean="0">
                          <a:solidFill>
                            <a:srgbClr val="A6A6A6"/>
                          </a:solidFill>
                        </a:rPr>
                        <a:t> novo</a:t>
                      </a:r>
                      <a:r>
                        <a:rPr lang="en-US" sz="1600" i="0" baseline="0" dirty="0" smtClean="0">
                          <a:solidFill>
                            <a:srgbClr val="A6A6A6"/>
                          </a:solidFill>
                        </a:rPr>
                        <a:t> assembly of genomes and transcriptomes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From 10’s of millions of short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sequence reads, assemble genome or transcripts; </a:t>
                      </a:r>
                      <a:r>
                        <a:rPr lang="en-US" sz="1600" i="1" baseline="0" dirty="0" smtClean="0">
                          <a:solidFill>
                            <a:srgbClr val="A6A6A6"/>
                          </a:solidFill>
                        </a:rPr>
                        <a:t>no reference genome</a:t>
                      </a:r>
                      <a:endParaRPr lang="en-US" sz="1600" i="1" dirty="0" smtClean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Use De </a:t>
                      </a:r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Bruijn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graphs as foundation, other methods to refine assembly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Genome: Velvet…Transcriptome: Trinity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suite of programs, from the Broad Institute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AAD-764A-B84C-82A7-ED4B1F7237E4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762000"/>
          </a:xfrm>
          <a:ln/>
        </p:spPr>
        <p:txBody>
          <a:bodyPr/>
          <a:lstStyle/>
          <a:p>
            <a:r>
              <a:rPr lang="en-US"/>
              <a:t>Precomputed alignments of genomes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6629400" cy="4648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err="1"/>
              <a:t>blastZ</a:t>
            </a:r>
            <a:r>
              <a:rPr lang="en-US" sz="2400" i="1" dirty="0"/>
              <a:t> </a:t>
            </a:r>
            <a:r>
              <a:rPr lang="en-US" sz="2400" dirty="0"/>
              <a:t>for pairwise alignments</a:t>
            </a:r>
          </a:p>
          <a:p>
            <a:pPr>
              <a:lnSpc>
                <a:spcPct val="90000"/>
              </a:lnSpc>
            </a:pPr>
            <a:r>
              <a:rPr lang="en-US" sz="2400" i="1" dirty="0" err="1"/>
              <a:t>multiZ</a:t>
            </a:r>
            <a:r>
              <a:rPr lang="en-US" sz="2400" dirty="0"/>
              <a:t> for 5-way alignment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Human, chimp, mouse, rat, chicken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Organize local alignments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Chains and nets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 against all comparisons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High sensitivity and specificity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Results available at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UCSC Genome Browser</a:t>
            </a:r>
            <a:r>
              <a:rPr lang="en-US" sz="2000" b="1" dirty="0">
                <a:solidFill>
                  <a:srgbClr val="0000FF"/>
                </a:solidFill>
              </a:rPr>
              <a:t> http://</a:t>
            </a:r>
            <a:r>
              <a:rPr lang="en-US" sz="2000" b="1" dirty="0" err="1">
                <a:solidFill>
                  <a:srgbClr val="0000FF"/>
                </a:solidFill>
              </a:rPr>
              <a:t>genome.ucsc.edu</a:t>
            </a:r>
            <a:endParaRPr lang="en-US" sz="2000" b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Can extract alignments at </a:t>
            </a:r>
            <a:r>
              <a:rPr lang="en-US" sz="2000" dirty="0" smtClean="0"/>
              <a:t>Galaxy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Alternate genome wide alignments at </a:t>
            </a:r>
            <a:r>
              <a:rPr lang="en-US" sz="2400" dirty="0" err="1" smtClean="0"/>
              <a:t>Ensembl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EPO (</a:t>
            </a:r>
            <a:r>
              <a:rPr lang="en-US" sz="2000" dirty="0" err="1" smtClean="0"/>
              <a:t>Enredo</a:t>
            </a:r>
            <a:r>
              <a:rPr lang="en-US" sz="2000" dirty="0" smtClean="0"/>
              <a:t>, Pecan, Orpheus)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2057400" y="6019800"/>
            <a:ext cx="553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Helvetica" charset="0"/>
              </a:rPr>
              <a:t>Schwartz et al., 2003, </a:t>
            </a:r>
            <a:r>
              <a:rPr lang="en-US" sz="1600" dirty="0" err="1">
                <a:latin typeface="Helvetica" charset="0"/>
              </a:rPr>
              <a:t>blastZ</a:t>
            </a:r>
            <a:r>
              <a:rPr lang="en-US" sz="1600" dirty="0">
                <a:latin typeface="Helvetica" charset="0"/>
              </a:rPr>
              <a:t>, Genome Research</a:t>
            </a:r>
          </a:p>
          <a:p>
            <a:r>
              <a:rPr lang="en-US" sz="1600" dirty="0" err="1">
                <a:latin typeface="Helvetica" charset="0"/>
              </a:rPr>
              <a:t>Blanchette</a:t>
            </a:r>
            <a:r>
              <a:rPr lang="en-US" sz="1600" dirty="0">
                <a:latin typeface="Helvetica" charset="0"/>
              </a:rPr>
              <a:t> et al., 2004, TBA and </a:t>
            </a:r>
            <a:r>
              <a:rPr lang="en-US" sz="1600" dirty="0" err="1">
                <a:latin typeface="Helvetica" charset="0"/>
              </a:rPr>
              <a:t>multiZ</a:t>
            </a:r>
            <a:r>
              <a:rPr lang="en-US" sz="1600" dirty="0">
                <a:latin typeface="Helvetica" charset="0"/>
              </a:rPr>
              <a:t>, Genome Research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9365-6A90-7D40-91CC-17BF116BDAA9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5400" y="5740400"/>
            <a:ext cx="1524000" cy="1041400"/>
            <a:chOff x="16" y="3472"/>
            <a:chExt cx="960" cy="656"/>
          </a:xfrm>
        </p:grpSpPr>
        <p:sp>
          <p:nvSpPr>
            <p:cNvPr id="121859" name="Rectangle 3"/>
            <p:cNvSpPr>
              <a:spLocks noChangeArrowheads="1"/>
            </p:cNvSpPr>
            <p:nvPr/>
          </p:nvSpPr>
          <p:spPr bwMode="auto">
            <a:xfrm>
              <a:off x="16" y="3472"/>
              <a:ext cx="96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60" name="Group 4"/>
            <p:cNvGrpSpPr>
              <a:grpSpLocks/>
            </p:cNvGrpSpPr>
            <p:nvPr/>
          </p:nvGrpSpPr>
          <p:grpSpPr bwMode="auto">
            <a:xfrm>
              <a:off x="240" y="3792"/>
              <a:ext cx="528" cy="336"/>
              <a:chOff x="240" y="3792"/>
              <a:chExt cx="528" cy="336"/>
            </a:xfrm>
          </p:grpSpPr>
          <p:sp>
            <p:nvSpPr>
              <p:cNvPr id="121861" name="Text Box 5"/>
              <p:cNvSpPr txBox="1">
                <a:spLocks noChangeArrowheads="1"/>
              </p:cNvSpPr>
              <p:nvPr/>
            </p:nvSpPr>
            <p:spPr bwMode="auto">
              <a:xfrm>
                <a:off x="350" y="3916"/>
                <a:ext cx="32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Helvetica" charset="0"/>
                  </a:rPr>
                  <a:t>Net</a:t>
                </a:r>
              </a:p>
            </p:txBody>
          </p:sp>
          <p:sp>
            <p:nvSpPr>
              <p:cNvPr id="121862" name="AutoShape 6"/>
              <p:cNvSpPr>
                <a:spLocks/>
              </p:cNvSpPr>
              <p:nvPr/>
            </p:nvSpPr>
            <p:spPr bwMode="auto">
              <a:xfrm rot="5400000">
                <a:off x="432" y="3600"/>
                <a:ext cx="144" cy="528"/>
              </a:xfrm>
              <a:prstGeom prst="rightBrace">
                <a:avLst>
                  <a:gd name="adj1" fmla="val 30556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1863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934200" cy="533400"/>
          </a:xfrm>
          <a:ln/>
        </p:spPr>
        <p:txBody>
          <a:bodyPr/>
          <a:lstStyle/>
          <a:p>
            <a:r>
              <a:rPr lang="en-US" sz="2400"/>
              <a:t>Genome-wide local alignment chains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27025" y="1936750"/>
            <a:ext cx="96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charset="0"/>
              </a:rPr>
              <a:t>Mouse</a:t>
            </a:r>
          </a:p>
        </p:txBody>
      </p:sp>
      <p:grpSp>
        <p:nvGrpSpPr>
          <p:cNvPr id="121865" name="Group 9"/>
          <p:cNvGrpSpPr>
            <a:grpSpLocks/>
          </p:cNvGrpSpPr>
          <p:nvPr/>
        </p:nvGrpSpPr>
        <p:grpSpPr bwMode="auto">
          <a:xfrm>
            <a:off x="76200" y="1479550"/>
            <a:ext cx="9144000" cy="1219200"/>
            <a:chOff x="48" y="884"/>
            <a:chExt cx="5760" cy="768"/>
          </a:xfrm>
        </p:grpSpPr>
        <p:sp>
          <p:nvSpPr>
            <p:cNvPr id="121866" name="Freeform 10"/>
            <p:cNvSpPr>
              <a:spLocks/>
            </p:cNvSpPr>
            <p:nvPr/>
          </p:nvSpPr>
          <p:spPr bwMode="auto">
            <a:xfrm>
              <a:off x="912" y="884"/>
              <a:ext cx="4224" cy="336"/>
            </a:xfrm>
            <a:custGeom>
              <a:avLst/>
              <a:gdLst>
                <a:gd name="T0" fmla="*/ 1392 w 4224"/>
                <a:gd name="T1" fmla="*/ 0 h 336"/>
                <a:gd name="T2" fmla="*/ 0 w 4224"/>
                <a:gd name="T3" fmla="*/ 336 h 336"/>
                <a:gd name="T4" fmla="*/ 4224 w 4224"/>
                <a:gd name="T5" fmla="*/ 336 h 336"/>
                <a:gd name="T6" fmla="*/ 1824 w 4224"/>
                <a:gd name="T7" fmla="*/ 0 h 336"/>
                <a:gd name="T8" fmla="*/ 1440 w 4224"/>
                <a:gd name="T9" fmla="*/ 0 h 336"/>
                <a:gd name="T10" fmla="*/ 1392 w 4224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4" h="336">
                  <a:moveTo>
                    <a:pt x="1392" y="0"/>
                  </a:moveTo>
                  <a:lnTo>
                    <a:pt x="0" y="336"/>
                  </a:lnTo>
                  <a:lnTo>
                    <a:pt x="4224" y="336"/>
                  </a:lnTo>
                  <a:lnTo>
                    <a:pt x="1824" y="0"/>
                  </a:lnTo>
                  <a:lnTo>
                    <a:pt x="1440" y="0"/>
                  </a:lnTo>
                  <a:lnTo>
                    <a:pt x="139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4">
                    <a:gamma/>
                    <a:shade val="77647"/>
                    <a:invGamma/>
                  </a:srgbClr>
                </a:gs>
                <a:gs pos="100000">
                  <a:srgbClr val="FFFF64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Text Box 11"/>
            <p:cNvSpPr txBox="1">
              <a:spLocks noChangeArrowheads="1"/>
            </p:cNvSpPr>
            <p:nvPr/>
          </p:nvSpPr>
          <p:spPr bwMode="auto">
            <a:xfrm>
              <a:off x="48" y="1440"/>
              <a:ext cx="57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blastZ: Each segment of human is given the opportunity to align with all mouse sequences.</a:t>
              </a:r>
            </a:p>
          </p:txBody>
        </p:sp>
      </p:grp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304800" y="838200"/>
            <a:ext cx="869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Helvetica" charset="0"/>
              </a:rPr>
              <a:t>Human</a:t>
            </a:r>
            <a:r>
              <a:rPr lang="en-US" sz="1600" b="1">
                <a:latin typeface="Helvetica" charset="0"/>
              </a:rPr>
              <a:t>: 2.9 Gb assembly. Mask interspersed repeats, break into 300 segments of 10 Mb.</a:t>
            </a:r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1447800" y="14033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1981200" y="14795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2514600" y="15557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3048000" y="14795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3657600" y="14033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4191000" y="14795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4724400" y="15557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5257800" y="14795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>
            <a:off x="5867400" y="14033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6400800" y="14795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>
            <a:off x="6934200" y="15557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7467600" y="147955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304800" y="1250950"/>
            <a:ext cx="87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Helvetica" charset="0"/>
              </a:rPr>
              <a:t>Human</a:t>
            </a:r>
          </a:p>
        </p:txBody>
      </p:sp>
      <p:grpSp>
        <p:nvGrpSpPr>
          <p:cNvPr id="121882" name="Group 26"/>
          <p:cNvGrpSpPr>
            <a:grpSpLocks/>
          </p:cNvGrpSpPr>
          <p:nvPr/>
        </p:nvGrpSpPr>
        <p:grpSpPr bwMode="auto">
          <a:xfrm>
            <a:off x="2598738" y="4222750"/>
            <a:ext cx="4953000" cy="609600"/>
            <a:chOff x="1637" y="2564"/>
            <a:chExt cx="3120" cy="384"/>
          </a:xfrm>
        </p:grpSpPr>
        <p:sp>
          <p:nvSpPr>
            <p:cNvPr id="121883" name="Line 27"/>
            <p:cNvSpPr>
              <a:spLocks noChangeShapeType="1"/>
            </p:cNvSpPr>
            <p:nvPr/>
          </p:nvSpPr>
          <p:spPr bwMode="auto">
            <a:xfrm>
              <a:off x="2405" y="2612"/>
              <a:ext cx="48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8"/>
            <p:cNvSpPr>
              <a:spLocks noChangeShapeType="1"/>
            </p:cNvSpPr>
            <p:nvPr/>
          </p:nvSpPr>
          <p:spPr bwMode="auto">
            <a:xfrm>
              <a:off x="2549" y="2612"/>
              <a:ext cx="96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Line 29"/>
            <p:cNvSpPr>
              <a:spLocks noChangeShapeType="1"/>
            </p:cNvSpPr>
            <p:nvPr/>
          </p:nvSpPr>
          <p:spPr bwMode="auto">
            <a:xfrm>
              <a:off x="2693" y="2612"/>
              <a:ext cx="1344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6" name="Line 30"/>
            <p:cNvSpPr>
              <a:spLocks noChangeShapeType="1"/>
            </p:cNvSpPr>
            <p:nvPr/>
          </p:nvSpPr>
          <p:spPr bwMode="auto">
            <a:xfrm>
              <a:off x="2405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Line 31"/>
            <p:cNvSpPr>
              <a:spLocks noChangeShapeType="1"/>
            </p:cNvSpPr>
            <p:nvPr/>
          </p:nvSpPr>
          <p:spPr bwMode="auto">
            <a:xfrm>
              <a:off x="2357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32"/>
            <p:cNvSpPr>
              <a:spLocks noChangeShapeType="1"/>
            </p:cNvSpPr>
            <p:nvPr/>
          </p:nvSpPr>
          <p:spPr bwMode="auto">
            <a:xfrm rot="-47744">
              <a:off x="2501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33"/>
            <p:cNvSpPr>
              <a:spLocks noChangeShapeType="1"/>
            </p:cNvSpPr>
            <p:nvPr/>
          </p:nvSpPr>
          <p:spPr bwMode="auto">
            <a:xfrm>
              <a:off x="2645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Line 34"/>
            <p:cNvSpPr>
              <a:spLocks noChangeShapeType="1"/>
            </p:cNvSpPr>
            <p:nvPr/>
          </p:nvSpPr>
          <p:spPr bwMode="auto">
            <a:xfrm>
              <a:off x="2261" y="2612"/>
              <a:ext cx="48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1" name="Line 35"/>
            <p:cNvSpPr>
              <a:spLocks noChangeShapeType="1"/>
            </p:cNvSpPr>
            <p:nvPr/>
          </p:nvSpPr>
          <p:spPr bwMode="auto">
            <a:xfrm>
              <a:off x="2261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Line 36"/>
            <p:cNvSpPr>
              <a:spLocks noChangeShapeType="1"/>
            </p:cNvSpPr>
            <p:nvPr/>
          </p:nvSpPr>
          <p:spPr bwMode="auto">
            <a:xfrm>
              <a:off x="2213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7"/>
            <p:cNvSpPr>
              <a:spLocks noChangeShapeType="1"/>
            </p:cNvSpPr>
            <p:nvPr/>
          </p:nvSpPr>
          <p:spPr bwMode="auto">
            <a:xfrm>
              <a:off x="2117" y="2612"/>
              <a:ext cx="48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8"/>
            <p:cNvSpPr>
              <a:spLocks noChangeShapeType="1"/>
            </p:cNvSpPr>
            <p:nvPr/>
          </p:nvSpPr>
          <p:spPr bwMode="auto">
            <a:xfrm>
              <a:off x="2117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Line 39"/>
            <p:cNvSpPr>
              <a:spLocks noChangeShapeType="1"/>
            </p:cNvSpPr>
            <p:nvPr/>
          </p:nvSpPr>
          <p:spPr bwMode="auto">
            <a:xfrm>
              <a:off x="2069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6" name="Line 40"/>
            <p:cNvSpPr>
              <a:spLocks noChangeShapeType="1"/>
            </p:cNvSpPr>
            <p:nvPr/>
          </p:nvSpPr>
          <p:spPr bwMode="auto">
            <a:xfrm>
              <a:off x="1925" y="2612"/>
              <a:ext cx="48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Line 41"/>
            <p:cNvSpPr>
              <a:spLocks noChangeShapeType="1"/>
            </p:cNvSpPr>
            <p:nvPr/>
          </p:nvSpPr>
          <p:spPr bwMode="auto">
            <a:xfrm>
              <a:off x="1925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Line 42"/>
            <p:cNvSpPr>
              <a:spLocks noChangeShapeType="1"/>
            </p:cNvSpPr>
            <p:nvPr/>
          </p:nvSpPr>
          <p:spPr bwMode="auto">
            <a:xfrm>
              <a:off x="1877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Line 43"/>
            <p:cNvSpPr>
              <a:spLocks noChangeShapeType="1"/>
            </p:cNvSpPr>
            <p:nvPr/>
          </p:nvSpPr>
          <p:spPr bwMode="auto">
            <a:xfrm>
              <a:off x="1685" y="2612"/>
              <a:ext cx="48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Line 44"/>
            <p:cNvSpPr>
              <a:spLocks noChangeShapeType="1"/>
            </p:cNvSpPr>
            <p:nvPr/>
          </p:nvSpPr>
          <p:spPr bwMode="auto">
            <a:xfrm>
              <a:off x="1685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Line 45"/>
            <p:cNvSpPr>
              <a:spLocks noChangeShapeType="1"/>
            </p:cNvSpPr>
            <p:nvPr/>
          </p:nvSpPr>
          <p:spPr bwMode="auto">
            <a:xfrm>
              <a:off x="1637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Line 46"/>
            <p:cNvSpPr>
              <a:spLocks noChangeShapeType="1"/>
            </p:cNvSpPr>
            <p:nvPr/>
          </p:nvSpPr>
          <p:spPr bwMode="auto">
            <a:xfrm>
              <a:off x="1685" y="2612"/>
              <a:ext cx="48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Line 47"/>
            <p:cNvSpPr>
              <a:spLocks noChangeShapeType="1"/>
            </p:cNvSpPr>
            <p:nvPr/>
          </p:nvSpPr>
          <p:spPr bwMode="auto">
            <a:xfrm>
              <a:off x="1685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Line 48"/>
            <p:cNvSpPr>
              <a:spLocks noChangeShapeType="1"/>
            </p:cNvSpPr>
            <p:nvPr/>
          </p:nvSpPr>
          <p:spPr bwMode="auto">
            <a:xfrm>
              <a:off x="1637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Line 49"/>
            <p:cNvSpPr>
              <a:spLocks noChangeShapeType="1"/>
            </p:cNvSpPr>
            <p:nvPr/>
          </p:nvSpPr>
          <p:spPr bwMode="auto">
            <a:xfrm>
              <a:off x="2981" y="2612"/>
              <a:ext cx="859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6" name="Line 50"/>
            <p:cNvSpPr>
              <a:spLocks noChangeShapeType="1"/>
            </p:cNvSpPr>
            <p:nvPr/>
          </p:nvSpPr>
          <p:spPr bwMode="auto">
            <a:xfrm>
              <a:off x="4325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7" name="Line 51"/>
            <p:cNvSpPr>
              <a:spLocks noChangeShapeType="1"/>
            </p:cNvSpPr>
            <p:nvPr/>
          </p:nvSpPr>
          <p:spPr bwMode="auto">
            <a:xfrm>
              <a:off x="2933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8" name="Line 52"/>
            <p:cNvSpPr>
              <a:spLocks noChangeShapeType="1"/>
            </p:cNvSpPr>
            <p:nvPr/>
          </p:nvSpPr>
          <p:spPr bwMode="auto">
            <a:xfrm>
              <a:off x="3269" y="2612"/>
              <a:ext cx="379" cy="2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9" name="Line 53"/>
            <p:cNvSpPr>
              <a:spLocks noChangeShapeType="1"/>
            </p:cNvSpPr>
            <p:nvPr/>
          </p:nvSpPr>
          <p:spPr bwMode="auto">
            <a:xfrm>
              <a:off x="4613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0" name="Line 54"/>
            <p:cNvSpPr>
              <a:spLocks noChangeShapeType="1"/>
            </p:cNvSpPr>
            <p:nvPr/>
          </p:nvSpPr>
          <p:spPr bwMode="auto">
            <a:xfrm>
              <a:off x="3221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1" name="Line 55"/>
            <p:cNvSpPr>
              <a:spLocks noChangeShapeType="1"/>
            </p:cNvSpPr>
            <p:nvPr/>
          </p:nvSpPr>
          <p:spPr bwMode="auto">
            <a:xfrm rot="10800000">
              <a:off x="3989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2" name="Line 56"/>
            <p:cNvSpPr>
              <a:spLocks noChangeShapeType="1"/>
            </p:cNvSpPr>
            <p:nvPr/>
          </p:nvSpPr>
          <p:spPr bwMode="auto">
            <a:xfrm>
              <a:off x="2597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3" name="Line 57"/>
            <p:cNvSpPr>
              <a:spLocks noChangeShapeType="1"/>
            </p:cNvSpPr>
            <p:nvPr/>
          </p:nvSpPr>
          <p:spPr bwMode="auto">
            <a:xfrm rot="10800000">
              <a:off x="3797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4" name="Line 58"/>
            <p:cNvSpPr>
              <a:spLocks noChangeShapeType="1"/>
            </p:cNvSpPr>
            <p:nvPr/>
          </p:nvSpPr>
          <p:spPr bwMode="auto">
            <a:xfrm rot="10800000">
              <a:off x="3605" y="294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5" name="Line 59"/>
            <p:cNvSpPr>
              <a:spLocks noChangeShapeType="1"/>
            </p:cNvSpPr>
            <p:nvPr/>
          </p:nvSpPr>
          <p:spPr bwMode="auto">
            <a:xfrm>
              <a:off x="4320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6" name="Line 60"/>
            <p:cNvSpPr>
              <a:spLocks noChangeShapeType="1"/>
            </p:cNvSpPr>
            <p:nvPr/>
          </p:nvSpPr>
          <p:spPr bwMode="auto">
            <a:xfrm>
              <a:off x="4608" y="25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7" name="Line 61"/>
            <p:cNvSpPr>
              <a:spLocks noChangeShapeType="1"/>
            </p:cNvSpPr>
            <p:nvPr/>
          </p:nvSpPr>
          <p:spPr bwMode="auto">
            <a:xfrm>
              <a:off x="4368" y="2612"/>
              <a:ext cx="0" cy="24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8" name="Line 62"/>
            <p:cNvSpPr>
              <a:spLocks noChangeShapeType="1"/>
            </p:cNvSpPr>
            <p:nvPr/>
          </p:nvSpPr>
          <p:spPr bwMode="auto">
            <a:xfrm>
              <a:off x="4656" y="2612"/>
              <a:ext cx="0" cy="24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919" name="Text Box 63"/>
          <p:cNvSpPr txBox="1">
            <a:spLocks noChangeArrowheads="1"/>
          </p:cNvSpPr>
          <p:nvPr/>
        </p:nvSpPr>
        <p:spPr bwMode="auto">
          <a:xfrm>
            <a:off x="76200" y="3778250"/>
            <a:ext cx="8980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Helvetica" charset="0"/>
              </a:rPr>
              <a:t>Run blastZ in parallel for all human segments. Collect all local alignments above threshold.</a:t>
            </a:r>
          </a:p>
        </p:txBody>
      </p:sp>
      <p:sp>
        <p:nvSpPr>
          <p:cNvPr id="121920" name="Text Box 64"/>
          <p:cNvSpPr txBox="1">
            <a:spLocks noChangeArrowheads="1"/>
          </p:cNvSpPr>
          <p:nvPr/>
        </p:nvSpPr>
        <p:spPr bwMode="auto">
          <a:xfrm>
            <a:off x="0" y="5226050"/>
            <a:ext cx="919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Helvetica" charset="0"/>
              </a:rPr>
              <a:t>Organize local alignments into a set of chains based on position in assembly and orientation.</a:t>
            </a:r>
          </a:p>
        </p:txBody>
      </p:sp>
      <p:grpSp>
        <p:nvGrpSpPr>
          <p:cNvPr id="121921" name="Group 65"/>
          <p:cNvGrpSpPr>
            <a:grpSpLocks/>
          </p:cNvGrpSpPr>
          <p:nvPr/>
        </p:nvGrpSpPr>
        <p:grpSpPr bwMode="auto">
          <a:xfrm>
            <a:off x="63500" y="5670550"/>
            <a:ext cx="8013700" cy="381000"/>
            <a:chOff x="40" y="3428"/>
            <a:chExt cx="5048" cy="240"/>
          </a:xfrm>
        </p:grpSpPr>
        <p:sp>
          <p:nvSpPr>
            <p:cNvPr id="121922" name="Line 66"/>
            <p:cNvSpPr>
              <a:spLocks noChangeShapeType="1"/>
            </p:cNvSpPr>
            <p:nvPr/>
          </p:nvSpPr>
          <p:spPr bwMode="auto">
            <a:xfrm>
              <a:off x="1632" y="3524"/>
              <a:ext cx="3168" cy="0"/>
            </a:xfrm>
            <a:prstGeom prst="line">
              <a:avLst/>
            </a:prstGeom>
            <a:noFill/>
            <a:ln w="12700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3" name="Line 67"/>
            <p:cNvSpPr>
              <a:spLocks noChangeShapeType="1"/>
            </p:cNvSpPr>
            <p:nvPr/>
          </p:nvSpPr>
          <p:spPr bwMode="auto">
            <a:xfrm>
              <a:off x="864" y="3428"/>
              <a:ext cx="42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4" name="Line 68"/>
            <p:cNvSpPr>
              <a:spLocks noChangeShapeType="1"/>
            </p:cNvSpPr>
            <p:nvPr/>
          </p:nvSpPr>
          <p:spPr bwMode="auto">
            <a:xfrm rot="-47744">
              <a:off x="2352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5" name="Line 69"/>
            <p:cNvSpPr>
              <a:spLocks noChangeShapeType="1"/>
            </p:cNvSpPr>
            <p:nvPr/>
          </p:nvSpPr>
          <p:spPr bwMode="auto">
            <a:xfrm>
              <a:off x="4320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6" name="Line 70"/>
            <p:cNvSpPr>
              <a:spLocks noChangeShapeType="1"/>
            </p:cNvSpPr>
            <p:nvPr/>
          </p:nvSpPr>
          <p:spPr bwMode="auto">
            <a:xfrm>
              <a:off x="2208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7" name="Line 71"/>
            <p:cNvSpPr>
              <a:spLocks noChangeShapeType="1"/>
            </p:cNvSpPr>
            <p:nvPr/>
          </p:nvSpPr>
          <p:spPr bwMode="auto">
            <a:xfrm>
              <a:off x="2064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8" name="Line 72"/>
            <p:cNvSpPr>
              <a:spLocks noChangeShapeType="1"/>
            </p:cNvSpPr>
            <p:nvPr/>
          </p:nvSpPr>
          <p:spPr bwMode="auto">
            <a:xfrm>
              <a:off x="1872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9" name="Line 73"/>
            <p:cNvSpPr>
              <a:spLocks noChangeShapeType="1"/>
            </p:cNvSpPr>
            <p:nvPr/>
          </p:nvSpPr>
          <p:spPr bwMode="auto">
            <a:xfrm>
              <a:off x="1632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0" name="Line 74"/>
            <p:cNvSpPr>
              <a:spLocks noChangeShapeType="1"/>
            </p:cNvSpPr>
            <p:nvPr/>
          </p:nvSpPr>
          <p:spPr bwMode="auto">
            <a:xfrm>
              <a:off x="1632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1" name="Line 75"/>
            <p:cNvSpPr>
              <a:spLocks noChangeShapeType="1"/>
            </p:cNvSpPr>
            <p:nvPr/>
          </p:nvSpPr>
          <p:spPr bwMode="auto">
            <a:xfrm>
              <a:off x="4608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2" name="Text Box 76"/>
            <p:cNvSpPr txBox="1">
              <a:spLocks noChangeArrowheads="1"/>
            </p:cNvSpPr>
            <p:nvPr/>
          </p:nvSpPr>
          <p:spPr bwMode="auto">
            <a:xfrm>
              <a:off x="40" y="3456"/>
              <a:ext cx="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Level 1 chain</a:t>
              </a:r>
            </a:p>
          </p:txBody>
        </p:sp>
        <p:sp>
          <p:nvSpPr>
            <p:cNvPr id="121933" name="Line 77"/>
            <p:cNvSpPr>
              <a:spLocks noChangeShapeType="1"/>
            </p:cNvSpPr>
            <p:nvPr/>
          </p:nvSpPr>
          <p:spPr bwMode="auto">
            <a:xfrm>
              <a:off x="2496" y="352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934" name="Group 78"/>
          <p:cNvGrpSpPr>
            <a:grpSpLocks/>
          </p:cNvGrpSpPr>
          <p:nvPr/>
        </p:nvGrpSpPr>
        <p:grpSpPr bwMode="auto">
          <a:xfrm>
            <a:off x="63500" y="5911850"/>
            <a:ext cx="5270500" cy="336550"/>
            <a:chOff x="40" y="3580"/>
            <a:chExt cx="3320" cy="212"/>
          </a:xfrm>
        </p:grpSpPr>
        <p:sp>
          <p:nvSpPr>
            <p:cNvPr id="121935" name="Line 79"/>
            <p:cNvSpPr>
              <a:spLocks noChangeShapeType="1"/>
            </p:cNvSpPr>
            <p:nvPr/>
          </p:nvSpPr>
          <p:spPr bwMode="auto">
            <a:xfrm>
              <a:off x="2688" y="3668"/>
              <a:ext cx="672" cy="0"/>
            </a:xfrm>
            <a:prstGeom prst="line">
              <a:avLst/>
            </a:prstGeom>
            <a:noFill/>
            <a:ln w="12700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6" name="Line 80"/>
            <p:cNvSpPr>
              <a:spLocks noChangeShapeType="1"/>
            </p:cNvSpPr>
            <p:nvPr/>
          </p:nvSpPr>
          <p:spPr bwMode="auto">
            <a:xfrm rot="10752256">
              <a:off x="2640" y="366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7" name="Line 81"/>
            <p:cNvSpPr>
              <a:spLocks noChangeShapeType="1"/>
            </p:cNvSpPr>
            <p:nvPr/>
          </p:nvSpPr>
          <p:spPr bwMode="auto">
            <a:xfrm rot="10752256">
              <a:off x="2928" y="366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8" name="Line 82"/>
            <p:cNvSpPr>
              <a:spLocks noChangeShapeType="1"/>
            </p:cNvSpPr>
            <p:nvPr/>
          </p:nvSpPr>
          <p:spPr bwMode="auto">
            <a:xfrm rot="10752256">
              <a:off x="3216" y="366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9" name="Text Box 83"/>
            <p:cNvSpPr txBox="1">
              <a:spLocks noChangeArrowheads="1"/>
            </p:cNvSpPr>
            <p:nvPr/>
          </p:nvSpPr>
          <p:spPr bwMode="auto">
            <a:xfrm>
              <a:off x="40" y="3580"/>
              <a:ext cx="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Level 2 chain</a:t>
              </a:r>
            </a:p>
          </p:txBody>
        </p:sp>
      </p:grpSp>
      <p:sp>
        <p:nvSpPr>
          <p:cNvPr id="121940" name="Line 84"/>
          <p:cNvSpPr>
            <a:spLocks noChangeShapeType="1"/>
          </p:cNvSpPr>
          <p:nvPr/>
        </p:nvSpPr>
        <p:spPr bwMode="auto">
          <a:xfrm>
            <a:off x="1447800" y="2057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1" name="Line 85"/>
          <p:cNvSpPr>
            <a:spLocks noChangeShapeType="1"/>
          </p:cNvSpPr>
          <p:nvPr/>
        </p:nvSpPr>
        <p:spPr bwMode="auto">
          <a:xfrm>
            <a:off x="1981200" y="213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2" name="Line 86"/>
          <p:cNvSpPr>
            <a:spLocks noChangeShapeType="1"/>
          </p:cNvSpPr>
          <p:nvPr/>
        </p:nvSpPr>
        <p:spPr bwMode="auto">
          <a:xfrm>
            <a:off x="2514600" y="2209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3" name="Line 87"/>
          <p:cNvSpPr>
            <a:spLocks noChangeShapeType="1"/>
          </p:cNvSpPr>
          <p:nvPr/>
        </p:nvSpPr>
        <p:spPr bwMode="auto">
          <a:xfrm>
            <a:off x="3048000" y="213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4" name="Line 88"/>
          <p:cNvSpPr>
            <a:spLocks noChangeShapeType="1"/>
          </p:cNvSpPr>
          <p:nvPr/>
        </p:nvSpPr>
        <p:spPr bwMode="auto">
          <a:xfrm>
            <a:off x="3657600" y="2057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5" name="Line 89"/>
          <p:cNvSpPr>
            <a:spLocks noChangeShapeType="1"/>
          </p:cNvSpPr>
          <p:nvPr/>
        </p:nvSpPr>
        <p:spPr bwMode="auto">
          <a:xfrm>
            <a:off x="4191000" y="213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6" name="Line 90"/>
          <p:cNvSpPr>
            <a:spLocks noChangeShapeType="1"/>
          </p:cNvSpPr>
          <p:nvPr/>
        </p:nvSpPr>
        <p:spPr bwMode="auto">
          <a:xfrm>
            <a:off x="4724400" y="2209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7" name="Line 91"/>
          <p:cNvSpPr>
            <a:spLocks noChangeShapeType="1"/>
          </p:cNvSpPr>
          <p:nvPr/>
        </p:nvSpPr>
        <p:spPr bwMode="auto">
          <a:xfrm>
            <a:off x="5257800" y="213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8" name="Line 92"/>
          <p:cNvSpPr>
            <a:spLocks noChangeShapeType="1"/>
          </p:cNvSpPr>
          <p:nvPr/>
        </p:nvSpPr>
        <p:spPr bwMode="auto">
          <a:xfrm>
            <a:off x="5867400" y="2057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9" name="Line 93"/>
          <p:cNvSpPr>
            <a:spLocks noChangeShapeType="1"/>
          </p:cNvSpPr>
          <p:nvPr/>
        </p:nvSpPr>
        <p:spPr bwMode="auto">
          <a:xfrm>
            <a:off x="6400800" y="213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0" name="Line 94"/>
          <p:cNvSpPr>
            <a:spLocks noChangeShapeType="1"/>
          </p:cNvSpPr>
          <p:nvPr/>
        </p:nvSpPr>
        <p:spPr bwMode="auto">
          <a:xfrm>
            <a:off x="6934200" y="2209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1" name="Line 95"/>
          <p:cNvSpPr>
            <a:spLocks noChangeShapeType="1"/>
          </p:cNvSpPr>
          <p:nvPr/>
        </p:nvSpPr>
        <p:spPr bwMode="auto">
          <a:xfrm>
            <a:off x="7467600" y="213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952" name="Group 96"/>
          <p:cNvGrpSpPr>
            <a:grpSpLocks/>
          </p:cNvGrpSpPr>
          <p:nvPr/>
        </p:nvGrpSpPr>
        <p:grpSpPr bwMode="auto">
          <a:xfrm>
            <a:off x="1447800" y="2819400"/>
            <a:ext cx="6858000" cy="838200"/>
            <a:chOff x="912" y="1776"/>
            <a:chExt cx="4320" cy="528"/>
          </a:xfrm>
        </p:grpSpPr>
        <p:grpSp>
          <p:nvGrpSpPr>
            <p:cNvPr id="121953" name="Group 97"/>
            <p:cNvGrpSpPr>
              <a:grpSpLocks/>
            </p:cNvGrpSpPr>
            <p:nvPr/>
          </p:nvGrpSpPr>
          <p:grpSpPr bwMode="auto">
            <a:xfrm>
              <a:off x="2400" y="1872"/>
              <a:ext cx="1632" cy="288"/>
              <a:chOff x="2400" y="1872"/>
              <a:chExt cx="1632" cy="288"/>
            </a:xfrm>
          </p:grpSpPr>
          <p:sp>
            <p:nvSpPr>
              <p:cNvPr id="121954" name="Line 98"/>
              <p:cNvSpPr>
                <a:spLocks noChangeShapeType="1"/>
              </p:cNvSpPr>
              <p:nvPr/>
            </p:nvSpPr>
            <p:spPr bwMode="auto">
              <a:xfrm>
                <a:off x="2400" y="1872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5959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55" name="Line 99"/>
              <p:cNvSpPr>
                <a:spLocks noChangeShapeType="1"/>
              </p:cNvSpPr>
              <p:nvPr/>
            </p:nvSpPr>
            <p:spPr bwMode="auto">
              <a:xfrm>
                <a:off x="2544" y="1872"/>
                <a:ext cx="96" cy="288"/>
              </a:xfrm>
              <a:prstGeom prst="line">
                <a:avLst/>
              </a:prstGeom>
              <a:noFill/>
              <a:ln w="28575">
                <a:solidFill>
                  <a:srgbClr val="5959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56" name="Line 100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1344" cy="288"/>
              </a:xfrm>
              <a:prstGeom prst="line">
                <a:avLst/>
              </a:prstGeom>
              <a:noFill/>
              <a:ln w="28575">
                <a:solidFill>
                  <a:srgbClr val="5959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57" name="Group 101"/>
            <p:cNvGrpSpPr>
              <a:grpSpLocks/>
            </p:cNvGrpSpPr>
            <p:nvPr/>
          </p:nvGrpSpPr>
          <p:grpSpPr bwMode="auto">
            <a:xfrm>
              <a:off x="1008" y="1776"/>
              <a:ext cx="4224" cy="96"/>
              <a:chOff x="1008" y="1776"/>
              <a:chExt cx="4224" cy="96"/>
            </a:xfrm>
          </p:grpSpPr>
          <p:sp>
            <p:nvSpPr>
              <p:cNvPr id="121958" name="Line 102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59" name="Line 103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0" name="Line 104"/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1" name="Line 105"/>
              <p:cNvSpPr>
                <a:spLocks noChangeShapeType="1"/>
              </p:cNvSpPr>
              <p:nvPr/>
            </p:nvSpPr>
            <p:spPr bwMode="auto">
              <a:xfrm rot="-47744">
                <a:off x="2496" y="182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2" name="Line 106"/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3" name="Line 107"/>
              <p:cNvSpPr>
                <a:spLocks noChangeShapeType="1"/>
              </p:cNvSpPr>
              <p:nvPr/>
            </p:nvSpPr>
            <p:spPr bwMode="auto">
              <a:xfrm>
                <a:off x="2352" y="177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4" name="Line 108"/>
              <p:cNvSpPr>
                <a:spLocks noChangeShapeType="1"/>
              </p:cNvSpPr>
              <p:nvPr/>
            </p:nvSpPr>
            <p:spPr bwMode="auto">
              <a:xfrm>
                <a:off x="1008" y="177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5" name="Line 109"/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6" name="Line 110"/>
              <p:cNvSpPr>
                <a:spLocks noChangeShapeType="1"/>
              </p:cNvSpPr>
              <p:nvPr/>
            </p:nvSpPr>
            <p:spPr bwMode="auto">
              <a:xfrm>
                <a:off x="1680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7" name="Line 111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8" name="Line 112"/>
              <p:cNvSpPr>
                <a:spLocks noChangeShapeType="1"/>
              </p:cNvSpPr>
              <p:nvPr/>
            </p:nvSpPr>
            <p:spPr bwMode="auto">
              <a:xfrm>
                <a:off x="3408" y="182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9" name="Line 113"/>
              <p:cNvSpPr>
                <a:spLocks noChangeShapeType="1"/>
              </p:cNvSpPr>
              <p:nvPr/>
            </p:nvSpPr>
            <p:spPr bwMode="auto">
              <a:xfrm>
                <a:off x="3792" y="177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0" name="Line 114"/>
              <p:cNvSpPr>
                <a:spLocks noChangeShapeType="1"/>
              </p:cNvSpPr>
              <p:nvPr/>
            </p:nvSpPr>
            <p:spPr bwMode="auto">
              <a:xfrm>
                <a:off x="4128" y="182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1" name="Line 115"/>
              <p:cNvSpPr>
                <a:spLocks noChangeShapeType="1"/>
              </p:cNvSpPr>
              <p:nvPr/>
            </p:nvSpPr>
            <p:spPr bwMode="auto">
              <a:xfrm>
                <a:off x="4464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2" name="Line 116"/>
              <p:cNvSpPr>
                <a:spLocks noChangeShapeType="1"/>
              </p:cNvSpPr>
              <p:nvPr/>
            </p:nvSpPr>
            <p:spPr bwMode="auto">
              <a:xfrm>
                <a:off x="4800" y="182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96C8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73" name="Group 117"/>
            <p:cNvGrpSpPr>
              <a:grpSpLocks/>
            </p:cNvGrpSpPr>
            <p:nvPr/>
          </p:nvGrpSpPr>
          <p:grpSpPr bwMode="auto">
            <a:xfrm>
              <a:off x="912" y="2208"/>
              <a:ext cx="4224" cy="96"/>
              <a:chOff x="912" y="2208"/>
              <a:chExt cx="4224" cy="96"/>
            </a:xfrm>
          </p:grpSpPr>
          <p:sp>
            <p:nvSpPr>
              <p:cNvPr id="121974" name="Line 118"/>
              <p:cNvSpPr>
                <a:spLocks noChangeShapeType="1"/>
              </p:cNvSpPr>
              <p:nvPr/>
            </p:nvSpPr>
            <p:spPr bwMode="auto">
              <a:xfrm>
                <a:off x="2304" y="220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5" name="Line 119"/>
              <p:cNvSpPr>
                <a:spLocks noChangeShapeType="1"/>
              </p:cNvSpPr>
              <p:nvPr/>
            </p:nvSpPr>
            <p:spPr bwMode="auto">
              <a:xfrm>
                <a:off x="3696" y="220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6" name="Line 120"/>
              <p:cNvSpPr>
                <a:spLocks noChangeShapeType="1"/>
              </p:cNvSpPr>
              <p:nvPr/>
            </p:nvSpPr>
            <p:spPr bwMode="auto">
              <a:xfrm>
                <a:off x="2400" y="220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7" name="Line 121"/>
              <p:cNvSpPr>
                <a:spLocks noChangeShapeType="1"/>
              </p:cNvSpPr>
              <p:nvPr/>
            </p:nvSpPr>
            <p:spPr bwMode="auto">
              <a:xfrm>
                <a:off x="2592" y="220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8" name="Line 122"/>
              <p:cNvSpPr>
                <a:spLocks noChangeShapeType="1"/>
              </p:cNvSpPr>
              <p:nvPr/>
            </p:nvSpPr>
            <p:spPr bwMode="auto">
              <a:xfrm rot="10752256">
                <a:off x="3936" y="220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9" name="Line 123"/>
              <p:cNvSpPr>
                <a:spLocks noChangeShapeType="1"/>
              </p:cNvSpPr>
              <p:nvPr/>
            </p:nvSpPr>
            <p:spPr bwMode="auto">
              <a:xfrm>
                <a:off x="912" y="220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0" name="Line 124"/>
              <p:cNvSpPr>
                <a:spLocks noChangeShapeType="1"/>
              </p:cNvSpPr>
              <p:nvPr/>
            </p:nvSpPr>
            <p:spPr bwMode="auto">
              <a:xfrm>
                <a:off x="1248" y="22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1" name="Line 125"/>
              <p:cNvSpPr>
                <a:spLocks noChangeShapeType="1"/>
              </p:cNvSpPr>
              <p:nvPr/>
            </p:nvSpPr>
            <p:spPr bwMode="auto">
              <a:xfrm>
                <a:off x="1584" y="230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2" name="Line 126"/>
              <p:cNvSpPr>
                <a:spLocks noChangeShapeType="1"/>
              </p:cNvSpPr>
              <p:nvPr/>
            </p:nvSpPr>
            <p:spPr bwMode="auto">
              <a:xfrm>
                <a:off x="1920" y="22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3" name="Line 127"/>
              <p:cNvSpPr>
                <a:spLocks noChangeShapeType="1"/>
              </p:cNvSpPr>
              <p:nvPr/>
            </p:nvSpPr>
            <p:spPr bwMode="auto">
              <a:xfrm>
                <a:off x="2640" y="22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4" name="Line 128"/>
              <p:cNvSpPr>
                <a:spLocks noChangeShapeType="1"/>
              </p:cNvSpPr>
              <p:nvPr/>
            </p:nvSpPr>
            <p:spPr bwMode="auto">
              <a:xfrm>
                <a:off x="2976" y="230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5" name="Line 129"/>
              <p:cNvSpPr>
                <a:spLocks noChangeShapeType="1"/>
              </p:cNvSpPr>
              <p:nvPr/>
            </p:nvSpPr>
            <p:spPr bwMode="auto">
              <a:xfrm>
                <a:off x="3312" y="22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6" name="Line 130"/>
              <p:cNvSpPr>
                <a:spLocks noChangeShapeType="1"/>
              </p:cNvSpPr>
              <p:nvPr/>
            </p:nvSpPr>
            <p:spPr bwMode="auto">
              <a:xfrm>
                <a:off x="4032" y="22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7" name="Line 131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8" name="Line 132"/>
              <p:cNvSpPr>
                <a:spLocks noChangeShapeType="1"/>
              </p:cNvSpPr>
              <p:nvPr/>
            </p:nvSpPr>
            <p:spPr bwMode="auto">
              <a:xfrm>
                <a:off x="4704" y="22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80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416675"/>
            <a:ext cx="2133600" cy="365125"/>
          </a:xfrm>
        </p:spPr>
        <p:txBody>
          <a:bodyPr/>
          <a:lstStyle/>
          <a:p>
            <a:fld id="{40C166DA-EF22-BC4B-85D7-F87F09196E02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19" grpId="0" build="p" autoUpdateAnimBg="0"/>
      <p:bldP spid="1219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765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Heuristics for Efficient computation of near-optimal </a:t>
            </a:r>
            <a:r>
              <a:rPr lang="en-US" dirty="0" err="1" smtClean="0"/>
              <a:t>alignmenTs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Finds seeds and extend: Blast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FEA1-1310-0F44-B1D1-FC3123C1979B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5334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Patterns of aligning sequences</a:t>
            </a:r>
          </a:p>
        </p:txBody>
      </p:sp>
      <p:pic>
        <p:nvPicPr>
          <p:cNvPr id="133123" name="Picture 3" descr="Screen shot 2010-09-19 a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4687"/>
            <a:ext cx="8915400" cy="6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8AE147CD-2A0C-CF49-AC6F-D927DF8DD1B3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D85525D1-94EC-AA45-A259-B3226F473042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  <a:ln/>
        </p:spPr>
        <p:txBody>
          <a:bodyPr>
            <a:noAutofit/>
          </a:bodyPr>
          <a:lstStyle/>
          <a:p>
            <a:r>
              <a:rPr lang="en-US" sz="2800"/>
              <a:t>Precompted multispecies genome alignments: Amino acid view</a:t>
            </a:r>
          </a:p>
        </p:txBody>
      </p:sp>
      <p:pic>
        <p:nvPicPr>
          <p:cNvPr id="134147" name="Picture 3" descr="Screen shot 2010-09-19 a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0612"/>
            <a:ext cx="8912225" cy="54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E8BD4860-3622-324D-AFCE-BF3C64976991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2800" dirty="0"/>
              <a:t>Alignment method needs to fit the problem, </a:t>
            </a:r>
            <a:r>
              <a:rPr lang="en-US" sz="2800" dirty="0" smtClean="0"/>
              <a:t>part 2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499195"/>
              </p:ext>
            </p:extLst>
          </p:nvPr>
        </p:nvGraphicFramePr>
        <p:xfrm>
          <a:off x="457200" y="1295400"/>
          <a:ext cx="8229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Whole genome alignment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Each sequence can be very long, multiple rearrangements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between them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Compute enormous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number of local alignments, then chain them together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multiZ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, TBA: use the </a:t>
                      </a:r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precomputed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 alignments at UCSC Browser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Break genomes into regions of conserved </a:t>
                      </a:r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synteny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, run global aligner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Lagan, EPO (from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EBI): use </a:t>
                      </a:r>
                      <a:r>
                        <a:rPr lang="en-US" sz="1600" baseline="0" dirty="0" err="1" smtClean="0">
                          <a:solidFill>
                            <a:srgbClr val="A6A6A6"/>
                          </a:solidFill>
                        </a:rPr>
                        <a:t>precomputed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alignments at </a:t>
                      </a:r>
                      <a:r>
                        <a:rPr lang="en-US" sz="1600" baseline="0" dirty="0" err="1" smtClean="0">
                          <a:solidFill>
                            <a:srgbClr val="A6A6A6"/>
                          </a:solidFill>
                        </a:rPr>
                        <a:t>Ensembl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alignment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“Handful” of sequences</a:t>
                      </a:r>
                      <a:r>
                        <a:rPr lang="en-US" sz="1600" baseline="0" dirty="0" smtClean="0"/>
                        <a:t> that are similar throughout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Progressive</a:t>
                      </a:r>
                      <a:r>
                        <a:rPr lang="en-US" sz="1600" baseline="0" dirty="0" smtClean="0"/>
                        <a:t>, global alignments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ClustalW</a:t>
                      </a:r>
                      <a:r>
                        <a:rPr lang="en-US" sz="1600" baseline="0" dirty="0" smtClean="0"/>
                        <a:t> (one implementation is at EBI)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rgbClr val="A6A6A6"/>
                          </a:solidFill>
                        </a:rPr>
                        <a:t>De</a:t>
                      </a:r>
                      <a:r>
                        <a:rPr lang="en-US" sz="1600" i="1" baseline="0" dirty="0" smtClean="0">
                          <a:solidFill>
                            <a:srgbClr val="A6A6A6"/>
                          </a:solidFill>
                        </a:rPr>
                        <a:t> novo</a:t>
                      </a:r>
                      <a:r>
                        <a:rPr lang="en-US" sz="1600" i="0" baseline="0" dirty="0" smtClean="0">
                          <a:solidFill>
                            <a:srgbClr val="A6A6A6"/>
                          </a:solidFill>
                        </a:rPr>
                        <a:t> assembly of genomes and transcriptomes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From 10’s of millions of short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sequence reads, assemble genome or transcripts; </a:t>
                      </a:r>
                      <a:r>
                        <a:rPr lang="en-US" sz="1600" i="1" baseline="0" dirty="0" smtClean="0">
                          <a:solidFill>
                            <a:srgbClr val="A6A6A6"/>
                          </a:solidFill>
                        </a:rPr>
                        <a:t>no reference genome</a:t>
                      </a:r>
                      <a:endParaRPr lang="en-US" sz="1600" i="1" dirty="0" smtClean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Use De </a:t>
                      </a:r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Bruijn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graphs as foundation, other methods to refine assembly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Genome: Velvet…Transcriptome: Trinity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suite of programs, from the Broad Institute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0C-5338-CB4B-A8E3-693FDE6CE6B1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914400"/>
          </a:xfrm>
          <a:ln/>
        </p:spPr>
        <p:txBody>
          <a:bodyPr>
            <a:noAutofit/>
          </a:bodyPr>
          <a:lstStyle/>
          <a:p>
            <a:r>
              <a:rPr lang="en-US" sz="2800"/>
              <a:t>ClustalW for global multi-alignments of particular regions or proteins</a:t>
            </a:r>
          </a:p>
        </p:txBody>
      </p:sp>
      <p:pic>
        <p:nvPicPr>
          <p:cNvPr id="135171" name="Picture 3" descr="Screen shot 2010-09-19 a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8594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B65D-57E5-FB4B-B641-6A8AF2E222C9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6934200" y="1600200"/>
            <a:ext cx="1981200" cy="1644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F5BAB"/>
              </a:gs>
              <a:gs pos="100000">
                <a:srgbClr val="C8B0ED"/>
              </a:gs>
            </a:gsLst>
            <a:lin ang="162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572000" y="1447800"/>
            <a:ext cx="1981200" cy="1263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CA4A"/>
              </a:gs>
              <a:gs pos="100000">
                <a:srgbClr val="DCFFA0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053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685800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ClustalW2 (EBI</a:t>
            </a:r>
            <a:r>
              <a:rPr lang="en-US" dirty="0" smtClean="0"/>
              <a:t>): Progressive multiple alignment</a:t>
            </a:r>
            <a:endParaRPr lang="en-US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0" y="312420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5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0" y="266700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4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220980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3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175260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2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0" y="12636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1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648200" y="23304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5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4648200" y="19494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2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648200" y="15684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1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4648200" y="33210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4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4648200" y="29400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3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7010400" y="24828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5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7010400" y="21018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2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7010400" y="17208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1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7010400" y="28638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4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7010400" y="33972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3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715000" y="4419600"/>
            <a:ext cx="1981200" cy="2101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5791200" y="53022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5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5791200" y="49212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2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791200" y="45402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1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5791200" y="56832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4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5791200" y="6064250"/>
            <a:ext cx="1828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rPr>
              <a:t>Sequence 3</a:t>
            </a:r>
          </a:p>
        </p:txBody>
      </p:sp>
      <p:graphicFrame>
        <p:nvGraphicFramePr>
          <p:cNvPr id="15061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91427"/>
              </p:ext>
            </p:extLst>
          </p:nvPr>
        </p:nvGraphicFramePr>
        <p:xfrm>
          <a:off x="174625" y="4191000"/>
          <a:ext cx="4752975" cy="2228850"/>
        </p:xfrm>
        <a:graphic>
          <a:graphicData uri="http://schemas.openxmlformats.org/drawingml/2006/table">
            <a:tbl>
              <a:tblPr/>
              <a:tblGrid>
                <a:gridCol w="817563"/>
                <a:gridCol w="817562"/>
                <a:gridCol w="815975"/>
                <a:gridCol w="817563"/>
                <a:gridCol w="815975"/>
                <a:gridCol w="6683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Seq3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01929" y="3790890"/>
            <a:ext cx="2255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+mn-lt"/>
              </a:rPr>
              <a:t>5x5 Distance Matrix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906588" y="1371600"/>
            <a:ext cx="2360612" cy="2101850"/>
            <a:chOff x="1982550" y="1632091"/>
            <a:chExt cx="2360175" cy="2101709"/>
          </a:xfrm>
        </p:grpSpPr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2361892" y="1632091"/>
              <a:ext cx="1980833" cy="8063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403C"/>
                </a:gs>
                <a:gs pos="100000">
                  <a:srgbClr val="FF9A99"/>
                </a:gs>
              </a:gsLst>
              <a:lin ang="162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endParaRPr lang="en-US" sz="24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438078" y="3429020"/>
              <a:ext cx="1828461" cy="3047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+mn-cs"/>
                </a:rPr>
                <a:t>Sequence 5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2438078" y="3048046"/>
              <a:ext cx="1828461" cy="3047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+mn-cs"/>
                </a:rPr>
                <a:t>Sequence 4</a:t>
              </a: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2438078" y="2667072"/>
              <a:ext cx="1828461" cy="3047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+mn-cs"/>
                </a:rPr>
                <a:t>Sequence 3</a:t>
              </a:r>
            </a:p>
          </p:txBody>
        </p:sp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2438078" y="2057512"/>
              <a:ext cx="1828461" cy="3047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+mn-cs"/>
                </a:rPr>
                <a:t>Sequence 2</a:t>
              </a:r>
            </a:p>
          </p:txBody>
        </p:sp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2438078" y="1676538"/>
              <a:ext cx="1828461" cy="3047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+mn-cs"/>
                </a:rPr>
                <a:t>Sequence 1</a:t>
              </a:r>
            </a:p>
          </p:txBody>
        </p:sp>
        <p:sp>
          <p:nvSpPr>
            <p:cNvPr id="36" name="Right Arrow 35"/>
            <p:cNvSpPr>
              <a:spLocks noChangeArrowheads="1"/>
            </p:cNvSpPr>
            <p:nvPr/>
          </p:nvSpPr>
          <p:spPr bwMode="auto">
            <a:xfrm>
              <a:off x="1982550" y="1828928"/>
              <a:ext cx="455528" cy="457169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D1403C"/>
                </a:gs>
                <a:gs pos="100000">
                  <a:srgbClr val="FF9A99"/>
                </a:gs>
              </a:gsLst>
              <a:lin ang="162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endParaRPr lang="en-US" sz="24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37" name="Right Arrow 36"/>
          <p:cNvSpPr>
            <a:spLocks noChangeArrowheads="1"/>
          </p:cNvSpPr>
          <p:nvPr/>
        </p:nvSpPr>
        <p:spPr bwMode="auto">
          <a:xfrm>
            <a:off x="4192588" y="1797050"/>
            <a:ext cx="455612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0CA4A"/>
              </a:gs>
              <a:gs pos="100000">
                <a:srgbClr val="DCFFA0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6553200" y="2025650"/>
            <a:ext cx="455613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7F5BAB"/>
              </a:gs>
              <a:gs pos="100000">
                <a:srgbClr val="C8B0ED"/>
              </a:gs>
            </a:gsLst>
            <a:lin ang="162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" name="Right Arrow 38"/>
          <p:cNvSpPr>
            <a:spLocks noChangeArrowheads="1"/>
          </p:cNvSpPr>
          <p:nvPr/>
        </p:nvSpPr>
        <p:spPr bwMode="auto">
          <a:xfrm rot="5400000">
            <a:off x="7009607" y="3855244"/>
            <a:ext cx="455612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rot="10800000" vert="eaVert" anchor="ctr"/>
          <a:lstStyle/>
          <a:p>
            <a:pPr algn="ctr" eaLnBrk="1" hangingPunct="1"/>
            <a:endParaRPr lang="en-US" sz="2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8EE0-3F37-914C-8754-A0B342FCCB3A}" type="datetime1">
              <a:rPr lang="en-US" smtClean="0"/>
              <a:t>2/13/15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79425"/>
          </a:xfrm>
          <a:ln/>
        </p:spPr>
        <p:txBody>
          <a:bodyPr/>
          <a:lstStyle/>
          <a:p>
            <a:r>
              <a:rPr lang="en-US" sz="2400"/>
              <a:t>Summary on alignments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82000" cy="5638800"/>
          </a:xfrm>
        </p:spPr>
        <p:txBody>
          <a:bodyPr/>
          <a:lstStyle/>
          <a:p>
            <a:r>
              <a:rPr lang="en-US" sz="2000" dirty="0"/>
              <a:t>Rigorous computation of optimal pairwise alignments</a:t>
            </a:r>
          </a:p>
          <a:p>
            <a:pPr lvl="1"/>
            <a:r>
              <a:rPr lang="en-US" sz="1800" dirty="0"/>
              <a:t>Large memory and time </a:t>
            </a:r>
            <a:r>
              <a:rPr lang="en-US" sz="1800" dirty="0" smtClean="0"/>
              <a:t>requirements</a:t>
            </a:r>
            <a:endParaRPr lang="en-US" sz="1800" dirty="0"/>
          </a:p>
          <a:p>
            <a:pPr lvl="1"/>
            <a:r>
              <a:rPr lang="en-US" sz="1800" dirty="0"/>
              <a:t>Global: Needleman and </a:t>
            </a:r>
            <a:r>
              <a:rPr lang="en-US" sz="1800" dirty="0" err="1" smtClean="0"/>
              <a:t>Wunsch</a:t>
            </a:r>
            <a:endParaRPr lang="en-US" sz="1800" dirty="0"/>
          </a:p>
          <a:p>
            <a:pPr lvl="1"/>
            <a:r>
              <a:rPr lang="en-US" sz="1800" dirty="0"/>
              <a:t>Local: Smith and Waterman</a:t>
            </a:r>
          </a:p>
          <a:p>
            <a:r>
              <a:rPr lang="en-US" sz="2000" dirty="0"/>
              <a:t>Heuristic search for close-to-optimal local alignments</a:t>
            </a:r>
          </a:p>
          <a:p>
            <a:pPr lvl="1"/>
            <a:r>
              <a:rPr lang="en-US" sz="1800" dirty="0"/>
              <a:t>Rapid search for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seeds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or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hits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against an index (database, genome); extend to HSPs</a:t>
            </a:r>
          </a:p>
          <a:p>
            <a:pPr lvl="1"/>
            <a:r>
              <a:rPr lang="en-US" sz="1800" dirty="0"/>
              <a:t>Blast and related programs: database searches, whole genome local alignments</a:t>
            </a:r>
          </a:p>
          <a:p>
            <a:pPr lvl="1"/>
            <a:r>
              <a:rPr lang="en-US" sz="1800" dirty="0"/>
              <a:t>Blat: very fast search for almost exact matches of 25 </a:t>
            </a:r>
            <a:r>
              <a:rPr lang="en-US" sz="1800" dirty="0" err="1"/>
              <a:t>nt</a:t>
            </a:r>
            <a:r>
              <a:rPr lang="en-US" sz="1800" dirty="0"/>
              <a:t> or longer between query and a genome</a:t>
            </a:r>
          </a:p>
          <a:p>
            <a:pPr lvl="1"/>
            <a:r>
              <a:rPr lang="en-US" sz="1800" dirty="0" smtClean="0"/>
              <a:t>Bowtie</a:t>
            </a:r>
            <a:r>
              <a:rPr lang="en-US" sz="1800" dirty="0"/>
              <a:t> </a:t>
            </a:r>
            <a:r>
              <a:rPr lang="en-US" sz="1800" dirty="0" smtClean="0"/>
              <a:t>and other aligners using BW transform: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ultra fast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short read aligners, efficient use of memory for genome index; align 25 million 35 </a:t>
            </a:r>
            <a:r>
              <a:rPr lang="en-US" sz="1800" dirty="0" err="1"/>
              <a:t>nt</a:t>
            </a:r>
            <a:r>
              <a:rPr lang="en-US" sz="1800" dirty="0"/>
              <a:t> reads per </a:t>
            </a:r>
            <a:r>
              <a:rPr lang="en-US" sz="1800" dirty="0" err="1"/>
              <a:t>hr</a:t>
            </a:r>
            <a:endParaRPr lang="en-US" sz="1800" dirty="0"/>
          </a:p>
          <a:p>
            <a:r>
              <a:rPr lang="en-US" sz="2000" dirty="0"/>
              <a:t>Multiple alignments: Progressive addition to pairwise alignments</a:t>
            </a:r>
          </a:p>
          <a:p>
            <a:pPr lvl="1"/>
            <a:r>
              <a:rPr lang="en-US" sz="1800" dirty="0" err="1"/>
              <a:t>ClustalW</a:t>
            </a:r>
            <a:r>
              <a:rPr lang="en-US" sz="1800" dirty="0"/>
              <a:t>: global multiple sequence alignments</a:t>
            </a:r>
          </a:p>
          <a:p>
            <a:pPr lvl="1"/>
            <a:r>
              <a:rPr lang="en-US" sz="1800" dirty="0"/>
              <a:t>Genome-wide: </a:t>
            </a:r>
            <a:r>
              <a:rPr lang="en-US" sz="1800" dirty="0" err="1"/>
              <a:t>multiZ</a:t>
            </a:r>
            <a:r>
              <a:rPr lang="en-US" sz="1800" dirty="0"/>
              <a:t> (UCSC), EPO (</a:t>
            </a:r>
            <a:r>
              <a:rPr lang="en-US" sz="1800" dirty="0" err="1"/>
              <a:t>Ensembl</a:t>
            </a:r>
            <a:r>
              <a:rPr lang="en-US" sz="1800" dirty="0"/>
              <a:t>), </a:t>
            </a:r>
            <a:r>
              <a:rPr lang="en-US" sz="1800" dirty="0" err="1"/>
              <a:t>Mlagan</a:t>
            </a:r>
            <a:r>
              <a:rPr lang="en-US" sz="1800" dirty="0"/>
              <a:t>, others</a:t>
            </a:r>
          </a:p>
          <a:p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6C90-DE63-654A-960E-982892B52076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Alignment method needs to fit the problem, part 1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022767"/>
              </p:ext>
            </p:extLst>
          </p:nvPr>
        </p:nvGraphicFramePr>
        <p:xfrm>
          <a:off x="457200" y="990600"/>
          <a:ext cx="82296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Pairwise alignment of proteins or genes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Moderate size (hundreds of letters), similar throughout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A6A6A6"/>
                          </a:solidFill>
                        </a:rPr>
                        <a:t>global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 alignment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Needleman-</a:t>
                      </a:r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Wunsch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 (needle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in EMBOSS/Galaxy)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Moderate size (hundreds of letters), subsequences similar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A6A6A6"/>
                          </a:solidFill>
                        </a:rPr>
                        <a:t>local 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alignment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Smith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-Waterman (water in EMBOSS/Galaxy)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Find</a:t>
                      </a:r>
                      <a:r>
                        <a:rPr lang="en-US" sz="1600" baseline="0" dirty="0" smtClean="0"/>
                        <a:t> a match between a query sequence and a database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 sequence could be</a:t>
                      </a:r>
                      <a:r>
                        <a:rPr lang="en-US" sz="1600" baseline="0" dirty="0" smtClean="0"/>
                        <a:t> hundreds of letters, database has &gt;100M entries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Heuristic</a:t>
                      </a:r>
                      <a:r>
                        <a:rPr lang="en-US" sz="1600" baseline="0" dirty="0" smtClean="0"/>
                        <a:t> approach; find seeds (hits) and extend; local alignments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Blast family of programs;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FastA</a:t>
                      </a:r>
                      <a:r>
                        <a:rPr lang="en-US" sz="1600" baseline="0" dirty="0" smtClean="0"/>
                        <a:t> (NCBI)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a match between a query sequence that is part of a large genome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Query is 25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or more nucleotides, genome can be 3 billion nucleotides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Heuristic approach, find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and extend seeds, but engineered to be very fast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Blat (UCSC Genome Browser)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Align short reads to a genome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10’s to 100’s of million reads, find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best match in an assembled genome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Employ</a:t>
                      </a:r>
                      <a:r>
                        <a:rPr lang="en-US" sz="1600" baseline="0" dirty="0" smtClean="0">
                          <a:solidFill>
                            <a:srgbClr val="A6A6A6"/>
                          </a:solidFill>
                        </a:rPr>
                        <a:t> the Burroughs-Wheeler transform for efficient alignments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Bowtie or </a:t>
                      </a:r>
                      <a:r>
                        <a:rPr lang="en-US" sz="1600" dirty="0" err="1" smtClean="0">
                          <a:solidFill>
                            <a:srgbClr val="A6A6A6"/>
                          </a:solidFill>
                        </a:rPr>
                        <a:t>bwa</a:t>
                      </a:r>
                      <a:r>
                        <a:rPr lang="en-US" sz="1600" dirty="0" smtClean="0">
                          <a:solidFill>
                            <a:srgbClr val="A6A6A6"/>
                          </a:solidFill>
                        </a:rPr>
                        <a:t>, both implemented in Galaxy</a:t>
                      </a:r>
                      <a:endParaRPr lang="en-US" sz="1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B9CA-D272-5441-A10D-F248B4DA891A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Heuristic algorithms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/>
          <a:lstStyle/>
          <a:p>
            <a:r>
              <a:rPr lang="en-US" sz="2400" dirty="0"/>
              <a:t>Rapid heuristic algorithms, like FASTA and blast, do not examine all possible </a:t>
            </a:r>
            <a:r>
              <a:rPr lang="en-US" sz="2400" dirty="0" smtClean="0"/>
              <a:t>paths for local alignments</a:t>
            </a:r>
            <a:endParaRPr lang="en-US" sz="2400" dirty="0"/>
          </a:p>
          <a:p>
            <a:r>
              <a:rPr lang="en-US" sz="2400" dirty="0"/>
              <a:t>Are much faster than the rigorous Smith-Waterman algorithm because they examine only a portion of the potential alignments</a:t>
            </a:r>
          </a:p>
          <a:p>
            <a:r>
              <a:rPr lang="en-US" sz="2400" dirty="0"/>
              <a:t>Can produce results of similar quality in many cases</a:t>
            </a:r>
          </a:p>
          <a:p>
            <a:r>
              <a:rPr lang="en-US" sz="2400" dirty="0"/>
              <a:t>Ideal for searching large databases of sequences and for aligning long sequences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C91-B8D7-A64B-A860-0F054179D66B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Basics of blast algorithm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Blast first scans the database for </a:t>
            </a:r>
            <a:r>
              <a:rPr lang="en-US" sz="2400" i="1" dirty="0"/>
              <a:t>words</a:t>
            </a:r>
            <a:r>
              <a:rPr lang="en-US" sz="2400" dirty="0"/>
              <a:t> (short strings of amino acids or nucleotides) that score at least </a:t>
            </a:r>
            <a:r>
              <a:rPr lang="en-US" sz="2400" i="1" dirty="0"/>
              <a:t>T</a:t>
            </a:r>
            <a:r>
              <a:rPr lang="en-US" sz="2400" dirty="0"/>
              <a:t> when aligned with some word in the query sequence. The aligned word pairs are </a:t>
            </a:r>
            <a:r>
              <a:rPr lang="en-US" sz="2400" i="1" dirty="0"/>
              <a:t>hits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Typically a word is 3 amino acids or 10 nucleotides</a:t>
            </a:r>
          </a:p>
          <a:p>
            <a:pPr lvl="1"/>
            <a:r>
              <a:rPr lang="en-US" sz="2000" i="1" dirty="0"/>
              <a:t>T</a:t>
            </a:r>
            <a:r>
              <a:rPr lang="en-US" sz="2000" dirty="0"/>
              <a:t> is the significance threshold (</a:t>
            </a:r>
            <a:r>
              <a:rPr lang="en-US" sz="2000" dirty="0" err="1"/>
              <a:t>Karlin</a:t>
            </a:r>
            <a:r>
              <a:rPr lang="en-US" sz="2000" dirty="0"/>
              <a:t> and </a:t>
            </a:r>
            <a:r>
              <a:rPr lang="en-US" sz="2000" dirty="0" err="1"/>
              <a:t>Altschul</a:t>
            </a:r>
            <a:r>
              <a:rPr lang="en-US" sz="2000" dirty="0"/>
              <a:t>, 1990)</a:t>
            </a:r>
          </a:p>
          <a:p>
            <a:r>
              <a:rPr lang="en-US" sz="2400" dirty="0"/>
              <a:t>Blast then checks whether each hit lies within an alignment with a score sufficient to be reported.</a:t>
            </a:r>
          </a:p>
          <a:p>
            <a:pPr lvl="1"/>
            <a:r>
              <a:rPr lang="en-US" sz="2000" dirty="0"/>
              <a:t>Extend the hit in both directions, until the running alignment score has dropped more than </a:t>
            </a:r>
            <a:r>
              <a:rPr lang="en-US" sz="2000" i="1" dirty="0"/>
              <a:t>X</a:t>
            </a:r>
            <a:r>
              <a:rPr lang="en-US" sz="2000" dirty="0"/>
              <a:t> below the maximum score yet attained.</a:t>
            </a:r>
          </a:p>
          <a:p>
            <a:pPr lvl="1"/>
            <a:r>
              <a:rPr lang="en-US" sz="2000" dirty="0"/>
              <a:t>These extended alignments are </a:t>
            </a:r>
            <a:r>
              <a:rPr lang="en-US" sz="2000" i="1" dirty="0"/>
              <a:t>high scoring segment pairs</a:t>
            </a:r>
            <a:r>
              <a:rPr lang="en-US" sz="2000" dirty="0"/>
              <a:t>, or HSPs.</a:t>
            </a:r>
          </a:p>
          <a:p>
            <a:pPr lvl="1"/>
            <a:r>
              <a:rPr lang="en-US" sz="2000" dirty="0"/>
              <a:t>Extension step accounts for &gt;90% of the execution time. </a:t>
            </a:r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EBBA-048C-7747-AF15-86673BADCC1C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Improvements in blast2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Fewer extensions: require 2 hits (aligned word pairs) on a diagonal before extending </a:t>
            </a:r>
          </a:p>
          <a:p>
            <a:pPr lvl="1"/>
            <a:r>
              <a:rPr lang="en-US" sz="2000" dirty="0" smtClean="0"/>
              <a:t>Extension of each aligned word pair generates </a:t>
            </a:r>
            <a:r>
              <a:rPr lang="en-US" sz="2000" dirty="0"/>
              <a:t>an HSP</a:t>
            </a:r>
          </a:p>
          <a:p>
            <a:r>
              <a:rPr lang="en-US" sz="2400" dirty="0"/>
              <a:t>Introduce gaps</a:t>
            </a:r>
          </a:p>
          <a:p>
            <a:pPr lvl="1"/>
            <a:r>
              <a:rPr lang="en-US" sz="2000" dirty="0"/>
              <a:t>For HSPs (high scoring segment pairs) above a certain threshold, trigger a gapped extension</a:t>
            </a:r>
          </a:p>
          <a:p>
            <a:pPr lvl="2"/>
            <a:r>
              <a:rPr lang="en-US" sz="1800" dirty="0"/>
              <a:t>Set threshold so about 1 gapped extension is executed per 50 database sequences</a:t>
            </a:r>
          </a:p>
          <a:p>
            <a:pPr lvl="1"/>
            <a:r>
              <a:rPr lang="en-US" sz="2000" dirty="0"/>
              <a:t>Gapped extensions are costly in time, but improve sensitivity</a:t>
            </a:r>
          </a:p>
          <a:p>
            <a:pPr lvl="1"/>
            <a:r>
              <a:rPr lang="en-US" sz="2000" dirty="0"/>
              <a:t>Run the extension until alignment score drops by more than </a:t>
            </a:r>
            <a:r>
              <a:rPr lang="en-US" sz="2000" i="1" dirty="0"/>
              <a:t>X</a:t>
            </a:r>
            <a:r>
              <a:rPr lang="en-US" sz="2000" dirty="0"/>
              <a:t> below the maximum score yet obtained</a:t>
            </a:r>
          </a:p>
          <a:p>
            <a:pPr lvl="1"/>
            <a:r>
              <a:rPr lang="en-US" sz="2000" dirty="0"/>
              <a:t>Report gapped extension if the </a:t>
            </a:r>
            <a:r>
              <a:rPr lang="en-US" sz="2000" i="1" dirty="0"/>
              <a:t>E</a:t>
            </a:r>
            <a:r>
              <a:rPr lang="en-US" sz="2000" dirty="0"/>
              <a:t>-value is low enough to be of interest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463E-CDEF-A342-B414-A0AB891FA3F4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Blast2: require 2 hits on a diagonal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lum bright="-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56134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6400800"/>
            <a:ext cx="17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Altschul</a:t>
            </a:r>
            <a:r>
              <a:rPr lang="en-US" sz="1400" dirty="0" smtClean="0">
                <a:latin typeface="+mn-lt"/>
              </a:rPr>
              <a:t> et al. BLAST2 </a:t>
            </a:r>
            <a:endParaRPr lang="en-US" sz="14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0B7-EA71-E545-A10A-AA6E46045135}" type="datetime1">
              <a:rPr lang="en-US" smtClean="0"/>
              <a:t>2/13/15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Blast2: diagram of gapped alignments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3" b="26976"/>
          <a:stretch>
            <a:fillRect/>
          </a:stretch>
        </p:blipFill>
        <p:spPr bwMode="auto">
          <a:xfrm>
            <a:off x="2514600" y="1371600"/>
            <a:ext cx="3733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73024" r="16982"/>
          <a:stretch>
            <a:fillRect/>
          </a:stretch>
        </p:blipFill>
        <p:spPr bwMode="auto">
          <a:xfrm>
            <a:off x="1219200" y="4876800"/>
            <a:ext cx="64008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6400800"/>
            <a:ext cx="17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Altschul</a:t>
            </a:r>
            <a:r>
              <a:rPr lang="en-US" sz="1400" dirty="0" smtClean="0">
                <a:latin typeface="+mn-lt"/>
              </a:rPr>
              <a:t> et al. BLAST2 </a:t>
            </a:r>
            <a:endParaRPr lang="en-US" sz="14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317-DDBD-AE4F-97BF-F6228C489F1D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914400"/>
          </a:xfrm>
          <a:ln/>
        </p:spPr>
        <p:txBody>
          <a:bodyPr>
            <a:noAutofit/>
          </a:bodyPr>
          <a:lstStyle/>
          <a:p>
            <a:r>
              <a:rPr lang="en-US" sz="2800"/>
              <a:t>Distribution of alignment scores: Human H</a:t>
            </a:r>
            <a:r>
              <a:rPr lang="en-US" sz="2800" baseline="30000"/>
              <a:t>+</a:t>
            </a:r>
            <a:r>
              <a:rPr lang="en-US" sz="2800"/>
              <a:t> ATPase vs. PIR database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24075" y="161925"/>
            <a:ext cx="504825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6474023"/>
            <a:ext cx="1556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Bill Pearson, U. Va. </a:t>
            </a:r>
            <a:endParaRPr lang="en-US" sz="14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56C9-9010-4349-A9A8-489D87692D38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2156</TotalTime>
  <Words>1881</Words>
  <Application>Microsoft Macintosh PowerPoint</Application>
  <PresentationFormat>On-screen Show (4:3)</PresentationFormat>
  <Paragraphs>303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RossThemeBlue</vt:lpstr>
      <vt:lpstr>1_RossThemeBlue</vt:lpstr>
      <vt:lpstr>1_Custom Design</vt:lpstr>
      <vt:lpstr>2_Custom Design</vt:lpstr>
      <vt:lpstr>Sequence alignments: Blast and beyond</vt:lpstr>
      <vt:lpstr>Heuristics for Efficient computation of near-optimal alignmenTs</vt:lpstr>
      <vt:lpstr>Alignment method needs to fit the problem, part 1 </vt:lpstr>
      <vt:lpstr>Heuristic algorithms</vt:lpstr>
      <vt:lpstr>Basics of blast algorithm</vt:lpstr>
      <vt:lpstr>Improvements in blast2</vt:lpstr>
      <vt:lpstr>Blast2: require 2 hits on a diagonal</vt:lpstr>
      <vt:lpstr>Blast2: diagram of gapped alignments</vt:lpstr>
      <vt:lpstr>Distribution of alignment scores: Human H+ ATPase vs. PIR database</vt:lpstr>
      <vt:lpstr>Interpreting blast output: KLF1</vt:lpstr>
      <vt:lpstr>Blastp results with ERAF1</vt:lpstr>
      <vt:lpstr>Alignment method needs to fit the problem, part 1 </vt:lpstr>
      <vt:lpstr>Blat: Rapid search for near-exact matches</vt:lpstr>
      <vt:lpstr>Additional alignment methods</vt:lpstr>
      <vt:lpstr>Alignment method needs to fit the problem, part 1 </vt:lpstr>
      <vt:lpstr>Mapping millions of short reads to a reference genome</vt:lpstr>
      <vt:lpstr>Alignment method needs to fit the problem, part 2</vt:lpstr>
      <vt:lpstr>Precomputed alignments of genomes</vt:lpstr>
      <vt:lpstr>Genome-wide local alignment chains</vt:lpstr>
      <vt:lpstr>Patterns of aligning sequences</vt:lpstr>
      <vt:lpstr>Precompted multispecies genome alignments: Amino acid view</vt:lpstr>
      <vt:lpstr>Alignment method needs to fit the problem, part 2</vt:lpstr>
      <vt:lpstr>ClustalW for global multi-alignments of particular regions or proteins</vt:lpstr>
      <vt:lpstr>ClustalW2 (EBI): Progressive multiple alignment</vt:lpstr>
      <vt:lpstr>Summary on alignments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Genomics</dc:title>
  <dc:creator>Ross Hardison</dc:creator>
  <cp:lastModifiedBy>Ross Hardison</cp:lastModifiedBy>
  <cp:revision>120</cp:revision>
  <dcterms:created xsi:type="dcterms:W3CDTF">2006-08-30T21:07:47Z</dcterms:created>
  <dcterms:modified xsi:type="dcterms:W3CDTF">2015-02-13T23:51:57Z</dcterms:modified>
</cp:coreProperties>
</file>