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36"/>
  </p:notesMasterIdLst>
  <p:handoutMasterIdLst>
    <p:handoutMasterId r:id="rId37"/>
  </p:handoutMasterIdLst>
  <p:sldIdLst>
    <p:sldId id="257" r:id="rId5"/>
    <p:sldId id="338" r:id="rId6"/>
    <p:sldId id="343" r:id="rId7"/>
    <p:sldId id="293" r:id="rId8"/>
    <p:sldId id="330" r:id="rId9"/>
    <p:sldId id="331" r:id="rId10"/>
    <p:sldId id="352" r:id="rId11"/>
    <p:sldId id="353" r:id="rId12"/>
    <p:sldId id="354" r:id="rId13"/>
    <p:sldId id="333" r:id="rId14"/>
    <p:sldId id="349" r:id="rId15"/>
    <p:sldId id="350" r:id="rId16"/>
    <p:sldId id="351" r:id="rId17"/>
    <p:sldId id="355" r:id="rId18"/>
    <p:sldId id="356" r:id="rId19"/>
    <p:sldId id="358" r:id="rId20"/>
    <p:sldId id="357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40"/>
    <a:srgbClr val="66CCFF"/>
    <a:srgbClr val="008040"/>
    <a:srgbClr val="00FF00"/>
    <a:srgbClr val="333333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8" autoAdjust="0"/>
    <p:restoredTop sz="98527" autoAdjust="0"/>
  </p:normalViewPr>
  <p:slideViewPr>
    <p:cSldViewPr>
      <p:cViewPr>
        <p:scale>
          <a:sx n="150" d="100"/>
          <a:sy n="150" d="100"/>
        </p:scale>
        <p:origin x="-2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3820-E7F3-2740-B1AA-D7E898873E16}" type="datetimeFigureOut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C4FFC-968F-D246-B532-B9E06CE30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19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FB7296-0971-CF4B-A0A9-2E1639E17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92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EF13D-C514-E243-9946-3CD150CCF915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9A335-38C4-A14F-9FF1-832CD4913003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6684C-20E3-4441-9505-2357463514BB}" type="slidenum">
              <a:rPr lang="en-US"/>
              <a:pPr/>
              <a:t>12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D4D43-984A-4843-BC1D-5287A52DCD98}" type="slidenum">
              <a:rPr lang="en-US"/>
              <a:pPr/>
              <a:t>13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1AB3-DF59-D14D-A78F-B22C9E7EC972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B341-D4E0-5142-A21C-591EC260C5DB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920-75CA-2749-8E6B-5906A81B980D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707D-DA08-A146-ABA9-0D7C2696D323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D256-D837-6E40-B41C-4DAFA68A38AD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0171-7C3A-334F-8452-7B5E60561E79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D7D-B636-1748-B807-E6BF5AAA8FD2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1059-8074-4E42-8F91-B2549FCF0913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7DD6-D418-6F45-A908-303E5F690C4B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9F66-1DD1-A546-99DE-17EFF05AA898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689B-AA9E-1A46-BBE5-24C25B206085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7466-FB58-3043-B386-EC5ABB86086E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15B1-0A85-2E45-9F95-64D7AE325655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D3E7-E938-4C4D-B67D-A8A251B8DB67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94C6-7347-3F4D-A8FE-D98276309E93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FB23-354A-C14F-B316-46E78A69E8E4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4A1C-05BB-5243-9A1B-294C057C968F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A9F-91A0-B445-8538-F24A91DCA830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CB86-D7B1-574E-BD80-8732DF1838B0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516C-611A-F049-A97B-E1DFA3B320DE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A7C0-9DF7-6040-978F-D80DC0C94B58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C45F-923C-B944-86FF-5365EDBACF45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1021-AED4-6D44-8B60-1A9D1F7836A3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4733-58BA-4B46-9846-4B2C29219FFC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22F1-90A3-694A-BB8B-01FC7A2D806C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8051-F472-424A-AAB6-7BE81E063CF6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FABC-2833-2C46-855B-CBFC4EFEC487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763-6972-2049-82FB-D73A131A39A8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3467-929A-EA4B-8F35-CE2C968747DC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6B5C-9E4B-F64D-AA53-7ACE08E3A8FB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C6FB-0568-324A-9ABB-AB19FFD9C773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393E-47F2-274D-A557-8E8433297CDF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DA2C-FCAF-2340-861C-06B9CC07214F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C7C9-17CE-9942-BC22-EBB6D696A91A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2985-84F4-AB45-89EC-76C3B5645B9D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D29D-5922-864C-96DC-1FFA460B6537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AB94-3231-1244-9797-3602DCB358F1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63FE-A1F0-804F-A4C1-94400345E181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49-4D4F-394D-92D7-B80EAF3E6502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DD8-8922-D249-A6B2-87DF8CFBB88A}" type="datetime1">
              <a:rPr lang="en-US" smtClean="0"/>
              <a:t>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718C-E372-EA45-8552-576E809CDD8E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3277-FA06-A945-8B15-8A18AE76F77C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CD7-73F7-AD47-B7ED-A78080E372A7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B2B-85FC-DB49-AE8B-086A75E9D88E}" type="datetime1">
              <a:rPr lang="en-US" smtClean="0"/>
              <a:t>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92DA-5CFC-DD4A-B8D7-53BDE9BB2719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F94D-628F-6F46-93EB-AA6495F7FC3A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2969-33BD-3143-A4B8-22BF9DDEF45C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74EB-F174-0941-8BB5-7EC36CC98E9D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676400"/>
          </a:xfrm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Sequence alignments 2: Dynamic programming and an </a:t>
            </a:r>
            <a:r>
              <a:rPr lang="en-US" dirty="0" smtClean="0"/>
              <a:t>exercise using Galaxy to generate alignments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362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Hardison</a:t>
            </a:r>
          </a:p>
          <a:p>
            <a:r>
              <a:rPr lang="en-US" sz="1800" dirty="0" smtClean="0"/>
              <a:t>Genomics 4_2</a:t>
            </a:r>
            <a:endParaRPr lang="en-US" sz="2000" dirty="0"/>
          </a:p>
          <a:p>
            <a:r>
              <a:rPr lang="en-US" sz="1400" dirty="0"/>
              <a:t>Sources: Webb Miller (Penn State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Kun-Mao Chao and </a:t>
            </a:r>
            <a:r>
              <a:rPr lang="en-US" sz="1400" dirty="0" err="1" smtClean="0"/>
              <a:t>Luxin</a:t>
            </a:r>
            <a:r>
              <a:rPr lang="en-US" sz="1400" dirty="0" smtClean="0"/>
              <a:t> Zhang: </a:t>
            </a:r>
            <a:r>
              <a:rPr lang="en-US" sz="1400" b="1" dirty="0" smtClean="0"/>
              <a:t>Sequence Comparisons, Theory </a:t>
            </a:r>
            <a:r>
              <a:rPr lang="en-US" sz="1400" b="1" dirty="0"/>
              <a:t>and Methods</a:t>
            </a:r>
            <a:r>
              <a:rPr lang="en-US" sz="1400" dirty="0"/>
              <a:t>, Springer 2008</a:t>
            </a:r>
          </a:p>
          <a:p>
            <a:r>
              <a:rPr lang="en-US" sz="1400" dirty="0"/>
              <a:t>Bill Pearson (U. Virginia</a:t>
            </a:r>
            <a:r>
              <a:rPr lang="en-US" sz="1400" dirty="0" smtClean="0"/>
              <a:t>)</a:t>
            </a:r>
          </a:p>
          <a:p>
            <a:pPr marL="0" lvl="1"/>
            <a:r>
              <a:rPr lang="en-US" sz="1400" dirty="0"/>
              <a:t>Vladimir </a:t>
            </a:r>
            <a:r>
              <a:rPr lang="en-US" sz="1400" dirty="0" err="1"/>
              <a:t>Likic</a:t>
            </a:r>
            <a:r>
              <a:rPr lang="en-US" sz="1400" dirty="0"/>
              <a:t>, University of </a:t>
            </a:r>
            <a:r>
              <a:rPr lang="en-US" sz="1400" dirty="0" smtClean="0"/>
              <a:t>Melbourne</a:t>
            </a:r>
            <a:endParaRPr lang="en-US" sz="1400" dirty="0"/>
          </a:p>
          <a:p>
            <a:r>
              <a:rPr lang="en-US" sz="1400" dirty="0" smtClean="0"/>
              <a:t>Colleen O’Rourke and Shaun </a:t>
            </a:r>
            <a:r>
              <a:rPr lang="en-US" sz="1400" dirty="0" err="1" smtClean="0"/>
              <a:t>Mahony</a:t>
            </a:r>
            <a:r>
              <a:rPr lang="en-US" sz="1400" dirty="0" smtClean="0"/>
              <a:t> (Penn State)</a:t>
            </a:r>
            <a:endParaRPr lang="en-US" sz="2000" dirty="0"/>
          </a:p>
        </p:txBody>
      </p:sp>
      <p:pic>
        <p:nvPicPr>
          <p:cNvPr id="4101" name="Picture 5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638"/>
            <a:ext cx="12954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57D8-F0E1-6649-8A9B-5838916C85BB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alignment </a:t>
            </a:r>
            <a:r>
              <a:rPr lang="en-US" dirty="0"/>
              <a:t>graph, with trace-back</a:t>
            </a:r>
          </a:p>
        </p:txBody>
      </p:sp>
      <p:pic>
        <p:nvPicPr>
          <p:cNvPr id="3" name="Picture 2" descr="Screen shot 2012-09-03 at 9.1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1524000"/>
            <a:ext cx="5220559" cy="3886200"/>
          </a:xfrm>
          <a:prstGeom prst="rect">
            <a:avLst/>
          </a:prstGeom>
        </p:spPr>
      </p:pic>
      <p:pic>
        <p:nvPicPr>
          <p:cNvPr id="4" name="Picture 3" descr="Screen shot 2012-09-03 at 9.13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20" y="1905000"/>
            <a:ext cx="4696460" cy="2942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6400800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Chao </a:t>
            </a:r>
            <a:r>
              <a:rPr lang="en-US" sz="1400" dirty="0" smtClean="0">
                <a:latin typeface="+mn-lt"/>
              </a:rPr>
              <a:t>&amp; Zhang, </a:t>
            </a:r>
            <a:r>
              <a:rPr lang="en-US" sz="1400" b="1" dirty="0">
                <a:latin typeface="+mn-lt"/>
              </a:rPr>
              <a:t>Sequence Comparisons</a:t>
            </a:r>
            <a:endParaRPr lang="en-US" sz="14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19E-BF40-3B44-80B8-DCB2C9CB7282}" type="datetime1">
              <a:rPr lang="en-US" smtClean="0"/>
              <a:t>1/28/17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Homology, orthology, </a:t>
            </a:r>
            <a:r>
              <a:rPr lang="en-US" dirty="0" err="1" smtClean="0"/>
              <a:t>paralogy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(When to use global and local </a:t>
            </a:r>
            <a:r>
              <a:rPr lang="en-US" dirty="0" smtClean="0"/>
              <a:t>aligners)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5946-24AD-9945-9DD5-3A6D1763E7D7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Similarity and homology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334000"/>
          </a:xfrm>
        </p:spPr>
        <p:txBody>
          <a:bodyPr/>
          <a:lstStyle/>
          <a:p>
            <a:r>
              <a:rPr lang="en-US" sz="2000"/>
              <a:t>Sequences (or structures or other objects) that look like each other are </a:t>
            </a:r>
            <a:r>
              <a:rPr lang="en-US" sz="2000" b="1">
                <a:solidFill>
                  <a:srgbClr val="FF0000"/>
                </a:solidFill>
              </a:rPr>
              <a:t>similar</a:t>
            </a:r>
            <a:r>
              <a:rPr lang="en-US" sz="2000"/>
              <a:t>. </a:t>
            </a:r>
          </a:p>
          <a:p>
            <a:r>
              <a:rPr lang="en-US" sz="2000"/>
              <a:t>If that similarity results from their having a </a:t>
            </a:r>
            <a:r>
              <a:rPr lang="en-US" sz="2000" b="1">
                <a:solidFill>
                  <a:srgbClr val="0000FF"/>
                </a:solidFill>
              </a:rPr>
              <a:t>common ancestor</a:t>
            </a:r>
            <a:r>
              <a:rPr lang="en-US" sz="2000"/>
              <a:t>, those sequences are </a:t>
            </a:r>
            <a:r>
              <a:rPr lang="en-US" sz="2000" b="1">
                <a:solidFill>
                  <a:srgbClr val="FF0000"/>
                </a:solidFill>
              </a:rPr>
              <a:t>homologous</a:t>
            </a:r>
            <a:r>
              <a:rPr lang="en-US" sz="2000"/>
              <a:t>.</a:t>
            </a:r>
          </a:p>
          <a:p>
            <a:pPr lvl="1"/>
            <a:r>
              <a:rPr lang="en-US" sz="2000"/>
              <a:t>If the homologs have diverged because of a </a:t>
            </a:r>
            <a:r>
              <a:rPr lang="en-US" sz="2000" b="1">
                <a:solidFill>
                  <a:srgbClr val="0000FF"/>
                </a:solidFill>
              </a:rPr>
              <a:t>speciation event</a:t>
            </a:r>
            <a:r>
              <a:rPr lang="en-US" sz="2000"/>
              <a:t>, the sequences are </a:t>
            </a:r>
            <a:r>
              <a:rPr lang="en-US" sz="2000" b="1">
                <a:solidFill>
                  <a:srgbClr val="FF0000"/>
                </a:solidFill>
              </a:rPr>
              <a:t>orthologous</a:t>
            </a:r>
            <a:r>
              <a:rPr lang="en-US" sz="2000"/>
              <a:t>.</a:t>
            </a:r>
          </a:p>
          <a:p>
            <a:pPr lvl="1"/>
            <a:r>
              <a:rPr lang="en-US" sz="2000"/>
              <a:t>If the homologs have diverged because of a </a:t>
            </a:r>
            <a:r>
              <a:rPr lang="en-US" sz="2000" b="1">
                <a:solidFill>
                  <a:srgbClr val="0000FF"/>
                </a:solidFill>
              </a:rPr>
              <a:t>gene duplication</a:t>
            </a:r>
            <a:r>
              <a:rPr lang="en-US" sz="2000"/>
              <a:t>, the sequences are </a:t>
            </a:r>
            <a:r>
              <a:rPr lang="en-US" sz="2000" b="1">
                <a:solidFill>
                  <a:srgbClr val="FF0000"/>
                </a:solidFill>
              </a:rPr>
              <a:t>paralogous</a:t>
            </a:r>
            <a:r>
              <a:rPr lang="en-US" sz="2000"/>
              <a:t>.</a:t>
            </a:r>
          </a:p>
          <a:p>
            <a:r>
              <a:rPr lang="en-US" sz="2000"/>
              <a:t>If the similarity results from </a:t>
            </a:r>
            <a:r>
              <a:rPr lang="en-US" sz="2000" b="1">
                <a:solidFill>
                  <a:srgbClr val="0000FF"/>
                </a:solidFill>
              </a:rPr>
              <a:t>convergent evolution</a:t>
            </a:r>
            <a:r>
              <a:rPr lang="en-US" sz="2000"/>
              <a:t> from ancestrally different sequences, then the sequences are </a:t>
            </a:r>
            <a:r>
              <a:rPr lang="en-US" sz="2000" b="1">
                <a:solidFill>
                  <a:srgbClr val="FF0000"/>
                </a:solidFill>
              </a:rPr>
              <a:t>analogous</a:t>
            </a:r>
            <a:r>
              <a:rPr lang="en-US" sz="200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0AC8-2480-BD41-8884-C28E733F1531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1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609600"/>
          </a:xfrm>
          <a:ln/>
        </p:spPr>
        <p:txBody>
          <a:bodyPr/>
          <a:lstStyle/>
          <a:p>
            <a:r>
              <a:rPr lang="en-US" sz="2400"/>
              <a:t>Examples of orthologous and paralogous genes</a:t>
            </a:r>
          </a:p>
        </p:txBody>
      </p:sp>
      <p:sp>
        <p:nvSpPr>
          <p:cNvPr id="111623" name="Text Box 1031"/>
          <p:cNvSpPr txBox="1">
            <a:spLocks noChangeArrowheads="1"/>
          </p:cNvSpPr>
          <p:nvPr/>
        </p:nvSpPr>
        <p:spPr bwMode="auto">
          <a:xfrm>
            <a:off x="4572000" y="1474788"/>
            <a:ext cx="2217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Kruppel-like Zn fingers</a:t>
            </a:r>
          </a:p>
        </p:txBody>
      </p:sp>
      <p:grpSp>
        <p:nvGrpSpPr>
          <p:cNvPr id="111643" name="Group 1051"/>
          <p:cNvGrpSpPr>
            <a:grpSpLocks/>
          </p:cNvGrpSpPr>
          <p:nvPr/>
        </p:nvGrpSpPr>
        <p:grpSpPr bwMode="auto">
          <a:xfrm>
            <a:off x="3954463" y="1371600"/>
            <a:ext cx="1143000" cy="152400"/>
            <a:chOff x="1728" y="960"/>
            <a:chExt cx="960" cy="144"/>
          </a:xfrm>
        </p:grpSpPr>
        <p:sp>
          <p:nvSpPr>
            <p:cNvPr id="111620" name="Rectangle 1028"/>
            <p:cNvSpPr>
              <a:spLocks noChangeArrowheads="1"/>
            </p:cNvSpPr>
            <p:nvPr/>
          </p:nvSpPr>
          <p:spPr bwMode="auto">
            <a:xfrm>
              <a:off x="2256" y="960"/>
              <a:ext cx="144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1" name="Rectangle 1029"/>
            <p:cNvSpPr>
              <a:spLocks noChangeArrowheads="1"/>
            </p:cNvSpPr>
            <p:nvPr/>
          </p:nvSpPr>
          <p:spPr bwMode="auto">
            <a:xfrm>
              <a:off x="2400" y="960"/>
              <a:ext cx="144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Rectangle 1030"/>
            <p:cNvSpPr>
              <a:spLocks noChangeArrowheads="1"/>
            </p:cNvSpPr>
            <p:nvPr/>
          </p:nvSpPr>
          <p:spPr bwMode="auto">
            <a:xfrm>
              <a:off x="2544" y="960"/>
              <a:ext cx="144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4" name="Rectangle 1032"/>
            <p:cNvSpPr>
              <a:spLocks noChangeArrowheads="1"/>
            </p:cNvSpPr>
            <p:nvPr/>
          </p:nvSpPr>
          <p:spPr bwMode="auto">
            <a:xfrm>
              <a:off x="1728" y="960"/>
              <a:ext cx="52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5" name="Text Box 1033"/>
          <p:cNvSpPr txBox="1">
            <a:spLocks noChangeArrowheads="1"/>
          </p:cNvSpPr>
          <p:nvPr/>
        </p:nvSpPr>
        <p:spPr bwMode="auto">
          <a:xfrm>
            <a:off x="2811463" y="1066800"/>
            <a:ext cx="3589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Kruppel-like transcription factor = KLF</a:t>
            </a:r>
          </a:p>
        </p:txBody>
      </p:sp>
      <p:sp>
        <p:nvSpPr>
          <p:cNvPr id="111626" name="Text Box 1034"/>
          <p:cNvSpPr txBox="1">
            <a:spLocks noChangeArrowheads="1"/>
          </p:cNvSpPr>
          <p:nvPr/>
        </p:nvSpPr>
        <p:spPr bwMode="auto">
          <a:xfrm>
            <a:off x="2708275" y="1474788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Activation domain</a:t>
            </a:r>
          </a:p>
        </p:txBody>
      </p:sp>
      <p:grpSp>
        <p:nvGrpSpPr>
          <p:cNvPr id="111674" name="Group 1082"/>
          <p:cNvGrpSpPr>
            <a:grpSpLocks/>
          </p:cNvGrpSpPr>
          <p:nvPr/>
        </p:nvGrpSpPr>
        <p:grpSpPr bwMode="auto">
          <a:xfrm>
            <a:off x="2667000" y="2559050"/>
            <a:ext cx="1143000" cy="152400"/>
            <a:chOff x="240" y="1632"/>
            <a:chExt cx="720" cy="96"/>
          </a:xfrm>
        </p:grpSpPr>
        <p:sp>
          <p:nvSpPr>
            <p:cNvPr id="111645" name="Rectangle 1053"/>
            <p:cNvSpPr>
              <a:spLocks noChangeArrowheads="1"/>
            </p:cNvSpPr>
            <p:nvPr/>
          </p:nvSpPr>
          <p:spPr bwMode="auto">
            <a:xfrm>
              <a:off x="636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6" name="Rectangle 1054"/>
            <p:cNvSpPr>
              <a:spLocks noChangeArrowheads="1"/>
            </p:cNvSpPr>
            <p:nvPr/>
          </p:nvSpPr>
          <p:spPr bwMode="auto">
            <a:xfrm>
              <a:off x="744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7" name="Rectangle 1055"/>
            <p:cNvSpPr>
              <a:spLocks noChangeArrowheads="1"/>
            </p:cNvSpPr>
            <p:nvPr/>
          </p:nvSpPr>
          <p:spPr bwMode="auto">
            <a:xfrm>
              <a:off x="852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8" name="Rectangle 1056"/>
            <p:cNvSpPr>
              <a:spLocks noChangeArrowheads="1"/>
            </p:cNvSpPr>
            <p:nvPr/>
          </p:nvSpPr>
          <p:spPr bwMode="auto">
            <a:xfrm>
              <a:off x="240" y="1632"/>
              <a:ext cx="3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5" name="Group 1083"/>
          <p:cNvGrpSpPr>
            <a:grpSpLocks/>
          </p:cNvGrpSpPr>
          <p:nvPr/>
        </p:nvGrpSpPr>
        <p:grpSpPr bwMode="auto">
          <a:xfrm>
            <a:off x="4038600" y="2559050"/>
            <a:ext cx="1143000" cy="152400"/>
            <a:chOff x="1104" y="1632"/>
            <a:chExt cx="720" cy="96"/>
          </a:xfrm>
        </p:grpSpPr>
        <p:sp>
          <p:nvSpPr>
            <p:cNvPr id="111650" name="Rectangle 1058"/>
            <p:cNvSpPr>
              <a:spLocks noChangeArrowheads="1"/>
            </p:cNvSpPr>
            <p:nvPr/>
          </p:nvSpPr>
          <p:spPr bwMode="auto">
            <a:xfrm>
              <a:off x="150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1" name="Rectangle 1059"/>
            <p:cNvSpPr>
              <a:spLocks noChangeArrowheads="1"/>
            </p:cNvSpPr>
            <p:nvPr/>
          </p:nvSpPr>
          <p:spPr bwMode="auto">
            <a:xfrm>
              <a:off x="1608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2" name="Rectangle 1060"/>
            <p:cNvSpPr>
              <a:spLocks noChangeArrowheads="1"/>
            </p:cNvSpPr>
            <p:nvPr/>
          </p:nvSpPr>
          <p:spPr bwMode="auto">
            <a:xfrm>
              <a:off x="1716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3" name="Rectangle 1061"/>
            <p:cNvSpPr>
              <a:spLocks noChangeArrowheads="1"/>
            </p:cNvSpPr>
            <p:nvPr/>
          </p:nvSpPr>
          <p:spPr bwMode="auto">
            <a:xfrm>
              <a:off x="1104" y="1632"/>
              <a:ext cx="3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6" name="Group 1084"/>
          <p:cNvGrpSpPr>
            <a:grpSpLocks/>
          </p:cNvGrpSpPr>
          <p:nvPr/>
        </p:nvGrpSpPr>
        <p:grpSpPr bwMode="auto">
          <a:xfrm>
            <a:off x="5410200" y="2559050"/>
            <a:ext cx="1143000" cy="152400"/>
            <a:chOff x="1968" y="1632"/>
            <a:chExt cx="720" cy="96"/>
          </a:xfrm>
        </p:grpSpPr>
        <p:sp>
          <p:nvSpPr>
            <p:cNvPr id="111655" name="Rectangle 1063"/>
            <p:cNvSpPr>
              <a:spLocks noChangeArrowheads="1"/>
            </p:cNvSpPr>
            <p:nvPr/>
          </p:nvSpPr>
          <p:spPr bwMode="auto">
            <a:xfrm>
              <a:off x="2364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6" name="Rectangle 1064"/>
            <p:cNvSpPr>
              <a:spLocks noChangeArrowheads="1"/>
            </p:cNvSpPr>
            <p:nvPr/>
          </p:nvSpPr>
          <p:spPr bwMode="auto">
            <a:xfrm>
              <a:off x="2472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7" name="Rectangle 1065"/>
            <p:cNvSpPr>
              <a:spLocks noChangeArrowheads="1"/>
            </p:cNvSpPr>
            <p:nvPr/>
          </p:nvSpPr>
          <p:spPr bwMode="auto">
            <a:xfrm>
              <a:off x="258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8" name="Rectangle 1066"/>
            <p:cNvSpPr>
              <a:spLocks noChangeArrowheads="1"/>
            </p:cNvSpPr>
            <p:nvPr/>
          </p:nvSpPr>
          <p:spPr bwMode="auto">
            <a:xfrm>
              <a:off x="1968" y="1632"/>
              <a:ext cx="3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9" name="Group 1087"/>
          <p:cNvGrpSpPr>
            <a:grpSpLocks/>
          </p:cNvGrpSpPr>
          <p:nvPr/>
        </p:nvGrpSpPr>
        <p:grpSpPr bwMode="auto">
          <a:xfrm>
            <a:off x="2667000" y="3092450"/>
            <a:ext cx="1143000" cy="152400"/>
            <a:chOff x="240" y="1920"/>
            <a:chExt cx="720" cy="96"/>
          </a:xfrm>
        </p:grpSpPr>
        <p:sp>
          <p:nvSpPr>
            <p:cNvPr id="111660" name="Rectangle 1068"/>
            <p:cNvSpPr>
              <a:spLocks noChangeArrowheads="1"/>
            </p:cNvSpPr>
            <p:nvPr/>
          </p:nvSpPr>
          <p:spPr bwMode="auto">
            <a:xfrm>
              <a:off x="636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1" name="Rectangle 1069"/>
            <p:cNvSpPr>
              <a:spLocks noChangeArrowheads="1"/>
            </p:cNvSpPr>
            <p:nvPr/>
          </p:nvSpPr>
          <p:spPr bwMode="auto">
            <a:xfrm>
              <a:off x="74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2" name="Rectangle 1070"/>
            <p:cNvSpPr>
              <a:spLocks noChangeArrowheads="1"/>
            </p:cNvSpPr>
            <p:nvPr/>
          </p:nvSpPr>
          <p:spPr bwMode="auto">
            <a:xfrm>
              <a:off x="85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3" name="Rectangle 1071"/>
            <p:cNvSpPr>
              <a:spLocks noChangeArrowheads="1"/>
            </p:cNvSpPr>
            <p:nvPr/>
          </p:nvSpPr>
          <p:spPr bwMode="auto">
            <a:xfrm>
              <a:off x="240" y="1920"/>
              <a:ext cx="3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8" name="Group 1086"/>
          <p:cNvGrpSpPr>
            <a:grpSpLocks/>
          </p:cNvGrpSpPr>
          <p:nvPr/>
        </p:nvGrpSpPr>
        <p:grpSpPr bwMode="auto">
          <a:xfrm>
            <a:off x="4038600" y="3092450"/>
            <a:ext cx="1143000" cy="152400"/>
            <a:chOff x="1104" y="1920"/>
            <a:chExt cx="720" cy="96"/>
          </a:xfrm>
        </p:grpSpPr>
        <p:sp>
          <p:nvSpPr>
            <p:cNvPr id="111665" name="Rectangle 1073"/>
            <p:cNvSpPr>
              <a:spLocks noChangeArrowheads="1"/>
            </p:cNvSpPr>
            <p:nvPr/>
          </p:nvSpPr>
          <p:spPr bwMode="auto">
            <a:xfrm>
              <a:off x="1500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6" name="Rectangle 1074"/>
            <p:cNvSpPr>
              <a:spLocks noChangeArrowheads="1"/>
            </p:cNvSpPr>
            <p:nvPr/>
          </p:nvSpPr>
          <p:spPr bwMode="auto">
            <a:xfrm>
              <a:off x="1608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7" name="Rectangle 1075"/>
            <p:cNvSpPr>
              <a:spLocks noChangeArrowheads="1"/>
            </p:cNvSpPr>
            <p:nvPr/>
          </p:nvSpPr>
          <p:spPr bwMode="auto">
            <a:xfrm>
              <a:off x="1716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8" name="Rectangle 1076"/>
            <p:cNvSpPr>
              <a:spLocks noChangeArrowheads="1"/>
            </p:cNvSpPr>
            <p:nvPr/>
          </p:nvSpPr>
          <p:spPr bwMode="auto">
            <a:xfrm>
              <a:off x="1104" y="1920"/>
              <a:ext cx="396" cy="96"/>
            </a:xfrm>
            <a:prstGeom prst="rect">
              <a:avLst/>
            </a:prstGeom>
            <a:solidFill>
              <a:srgbClr val="008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77" name="Group 1085"/>
          <p:cNvGrpSpPr>
            <a:grpSpLocks/>
          </p:cNvGrpSpPr>
          <p:nvPr/>
        </p:nvGrpSpPr>
        <p:grpSpPr bwMode="auto">
          <a:xfrm>
            <a:off x="5410200" y="3092450"/>
            <a:ext cx="1143000" cy="152400"/>
            <a:chOff x="1968" y="1920"/>
            <a:chExt cx="720" cy="96"/>
          </a:xfrm>
        </p:grpSpPr>
        <p:sp>
          <p:nvSpPr>
            <p:cNvPr id="111670" name="Rectangle 1078"/>
            <p:cNvSpPr>
              <a:spLocks noChangeArrowheads="1"/>
            </p:cNvSpPr>
            <p:nvPr/>
          </p:nvSpPr>
          <p:spPr bwMode="auto">
            <a:xfrm>
              <a:off x="236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1" name="Rectangle 1079"/>
            <p:cNvSpPr>
              <a:spLocks noChangeArrowheads="1"/>
            </p:cNvSpPr>
            <p:nvPr/>
          </p:nvSpPr>
          <p:spPr bwMode="auto">
            <a:xfrm>
              <a:off x="247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2" name="Rectangle 1080"/>
            <p:cNvSpPr>
              <a:spLocks noChangeArrowheads="1"/>
            </p:cNvSpPr>
            <p:nvPr/>
          </p:nvSpPr>
          <p:spPr bwMode="auto">
            <a:xfrm>
              <a:off x="2580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3" name="Rectangle 1081"/>
            <p:cNvSpPr>
              <a:spLocks noChangeArrowheads="1"/>
            </p:cNvSpPr>
            <p:nvPr/>
          </p:nvSpPr>
          <p:spPr bwMode="auto">
            <a:xfrm>
              <a:off x="1968" y="1920"/>
              <a:ext cx="396" cy="9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80" name="Text Box 1088"/>
          <p:cNvSpPr txBox="1">
            <a:spLocks noChangeArrowheads="1"/>
          </p:cNvSpPr>
          <p:nvPr/>
        </p:nvSpPr>
        <p:spPr bwMode="auto">
          <a:xfrm>
            <a:off x="2971800" y="27114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KLF1</a:t>
            </a:r>
          </a:p>
        </p:txBody>
      </p:sp>
      <p:sp>
        <p:nvSpPr>
          <p:cNvPr id="111681" name="Text Box 1089"/>
          <p:cNvSpPr txBox="1">
            <a:spLocks noChangeArrowheads="1"/>
          </p:cNvSpPr>
          <p:nvPr/>
        </p:nvSpPr>
        <p:spPr bwMode="auto">
          <a:xfrm>
            <a:off x="4267200" y="27114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KLF2</a:t>
            </a:r>
          </a:p>
        </p:txBody>
      </p:sp>
      <p:sp>
        <p:nvSpPr>
          <p:cNvPr id="111682" name="Text Box 1090"/>
          <p:cNvSpPr txBox="1">
            <a:spLocks noChangeArrowheads="1"/>
          </p:cNvSpPr>
          <p:nvPr/>
        </p:nvSpPr>
        <p:spPr bwMode="auto">
          <a:xfrm>
            <a:off x="5638800" y="27114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KLF3</a:t>
            </a:r>
          </a:p>
        </p:txBody>
      </p:sp>
      <p:sp>
        <p:nvSpPr>
          <p:cNvPr id="111683" name="Text Box 1091"/>
          <p:cNvSpPr txBox="1">
            <a:spLocks noChangeArrowheads="1"/>
          </p:cNvSpPr>
          <p:nvPr/>
        </p:nvSpPr>
        <p:spPr bwMode="auto">
          <a:xfrm>
            <a:off x="2971800" y="32448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KLF4</a:t>
            </a:r>
          </a:p>
        </p:txBody>
      </p:sp>
      <p:sp>
        <p:nvSpPr>
          <p:cNvPr id="111684" name="Text Box 1092"/>
          <p:cNvSpPr txBox="1">
            <a:spLocks noChangeArrowheads="1"/>
          </p:cNvSpPr>
          <p:nvPr/>
        </p:nvSpPr>
        <p:spPr bwMode="auto">
          <a:xfrm>
            <a:off x="4191000" y="32448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KLF5</a:t>
            </a:r>
          </a:p>
        </p:txBody>
      </p:sp>
      <p:sp>
        <p:nvSpPr>
          <p:cNvPr id="111685" name="Text Box 1093"/>
          <p:cNvSpPr txBox="1">
            <a:spLocks noChangeArrowheads="1"/>
          </p:cNvSpPr>
          <p:nvPr/>
        </p:nvSpPr>
        <p:spPr bwMode="auto">
          <a:xfrm>
            <a:off x="5562600" y="32448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KLF6</a:t>
            </a:r>
          </a:p>
        </p:txBody>
      </p:sp>
      <p:grpSp>
        <p:nvGrpSpPr>
          <p:cNvPr id="111688" name="Group 1096"/>
          <p:cNvGrpSpPr>
            <a:grpSpLocks/>
          </p:cNvGrpSpPr>
          <p:nvPr/>
        </p:nvGrpSpPr>
        <p:grpSpPr bwMode="auto">
          <a:xfrm>
            <a:off x="381000" y="4143375"/>
            <a:ext cx="1143000" cy="152400"/>
            <a:chOff x="240" y="1632"/>
            <a:chExt cx="720" cy="96"/>
          </a:xfrm>
        </p:grpSpPr>
        <p:sp>
          <p:nvSpPr>
            <p:cNvPr id="111689" name="Rectangle 1097"/>
            <p:cNvSpPr>
              <a:spLocks noChangeArrowheads="1"/>
            </p:cNvSpPr>
            <p:nvPr/>
          </p:nvSpPr>
          <p:spPr bwMode="auto">
            <a:xfrm>
              <a:off x="636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0" name="Rectangle 1098"/>
            <p:cNvSpPr>
              <a:spLocks noChangeArrowheads="1"/>
            </p:cNvSpPr>
            <p:nvPr/>
          </p:nvSpPr>
          <p:spPr bwMode="auto">
            <a:xfrm>
              <a:off x="744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1" name="Rectangle 1099"/>
            <p:cNvSpPr>
              <a:spLocks noChangeArrowheads="1"/>
            </p:cNvSpPr>
            <p:nvPr/>
          </p:nvSpPr>
          <p:spPr bwMode="auto">
            <a:xfrm>
              <a:off x="852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2" name="Rectangle 1100"/>
            <p:cNvSpPr>
              <a:spLocks noChangeArrowheads="1"/>
            </p:cNvSpPr>
            <p:nvPr/>
          </p:nvSpPr>
          <p:spPr bwMode="auto">
            <a:xfrm>
              <a:off x="240" y="1632"/>
              <a:ext cx="3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93" name="Group 1101"/>
          <p:cNvGrpSpPr>
            <a:grpSpLocks/>
          </p:cNvGrpSpPr>
          <p:nvPr/>
        </p:nvGrpSpPr>
        <p:grpSpPr bwMode="auto">
          <a:xfrm>
            <a:off x="1752600" y="4143375"/>
            <a:ext cx="1143000" cy="152400"/>
            <a:chOff x="1104" y="1632"/>
            <a:chExt cx="720" cy="96"/>
          </a:xfrm>
        </p:grpSpPr>
        <p:sp>
          <p:nvSpPr>
            <p:cNvPr id="111694" name="Rectangle 1102"/>
            <p:cNvSpPr>
              <a:spLocks noChangeArrowheads="1"/>
            </p:cNvSpPr>
            <p:nvPr/>
          </p:nvSpPr>
          <p:spPr bwMode="auto">
            <a:xfrm>
              <a:off x="150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5" name="Rectangle 1103"/>
            <p:cNvSpPr>
              <a:spLocks noChangeArrowheads="1"/>
            </p:cNvSpPr>
            <p:nvPr/>
          </p:nvSpPr>
          <p:spPr bwMode="auto">
            <a:xfrm>
              <a:off x="1608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6" name="Rectangle 1104"/>
            <p:cNvSpPr>
              <a:spLocks noChangeArrowheads="1"/>
            </p:cNvSpPr>
            <p:nvPr/>
          </p:nvSpPr>
          <p:spPr bwMode="auto">
            <a:xfrm>
              <a:off x="1716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7" name="Rectangle 1105"/>
            <p:cNvSpPr>
              <a:spLocks noChangeArrowheads="1"/>
            </p:cNvSpPr>
            <p:nvPr/>
          </p:nvSpPr>
          <p:spPr bwMode="auto">
            <a:xfrm>
              <a:off x="1104" y="1632"/>
              <a:ext cx="3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98" name="Group 1106"/>
          <p:cNvGrpSpPr>
            <a:grpSpLocks/>
          </p:cNvGrpSpPr>
          <p:nvPr/>
        </p:nvGrpSpPr>
        <p:grpSpPr bwMode="auto">
          <a:xfrm>
            <a:off x="3124200" y="4143375"/>
            <a:ext cx="1143000" cy="152400"/>
            <a:chOff x="1968" y="1632"/>
            <a:chExt cx="720" cy="96"/>
          </a:xfrm>
        </p:grpSpPr>
        <p:sp>
          <p:nvSpPr>
            <p:cNvPr id="111699" name="Rectangle 1107"/>
            <p:cNvSpPr>
              <a:spLocks noChangeArrowheads="1"/>
            </p:cNvSpPr>
            <p:nvPr/>
          </p:nvSpPr>
          <p:spPr bwMode="auto">
            <a:xfrm>
              <a:off x="2364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0" name="Rectangle 1108"/>
            <p:cNvSpPr>
              <a:spLocks noChangeArrowheads="1"/>
            </p:cNvSpPr>
            <p:nvPr/>
          </p:nvSpPr>
          <p:spPr bwMode="auto">
            <a:xfrm>
              <a:off x="2472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1" name="Rectangle 1109"/>
            <p:cNvSpPr>
              <a:spLocks noChangeArrowheads="1"/>
            </p:cNvSpPr>
            <p:nvPr/>
          </p:nvSpPr>
          <p:spPr bwMode="auto">
            <a:xfrm>
              <a:off x="258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2" name="Rectangle 1110"/>
            <p:cNvSpPr>
              <a:spLocks noChangeArrowheads="1"/>
            </p:cNvSpPr>
            <p:nvPr/>
          </p:nvSpPr>
          <p:spPr bwMode="auto">
            <a:xfrm>
              <a:off x="1968" y="1632"/>
              <a:ext cx="3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03" name="Group 1111"/>
          <p:cNvGrpSpPr>
            <a:grpSpLocks/>
          </p:cNvGrpSpPr>
          <p:nvPr/>
        </p:nvGrpSpPr>
        <p:grpSpPr bwMode="auto">
          <a:xfrm>
            <a:off x="381000" y="4676775"/>
            <a:ext cx="1143000" cy="152400"/>
            <a:chOff x="240" y="1920"/>
            <a:chExt cx="720" cy="96"/>
          </a:xfrm>
        </p:grpSpPr>
        <p:sp>
          <p:nvSpPr>
            <p:cNvPr id="111704" name="Rectangle 1112"/>
            <p:cNvSpPr>
              <a:spLocks noChangeArrowheads="1"/>
            </p:cNvSpPr>
            <p:nvPr/>
          </p:nvSpPr>
          <p:spPr bwMode="auto">
            <a:xfrm>
              <a:off x="636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5" name="Rectangle 1113"/>
            <p:cNvSpPr>
              <a:spLocks noChangeArrowheads="1"/>
            </p:cNvSpPr>
            <p:nvPr/>
          </p:nvSpPr>
          <p:spPr bwMode="auto">
            <a:xfrm>
              <a:off x="74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6" name="Rectangle 1114"/>
            <p:cNvSpPr>
              <a:spLocks noChangeArrowheads="1"/>
            </p:cNvSpPr>
            <p:nvPr/>
          </p:nvSpPr>
          <p:spPr bwMode="auto">
            <a:xfrm>
              <a:off x="85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7" name="Rectangle 1115"/>
            <p:cNvSpPr>
              <a:spLocks noChangeArrowheads="1"/>
            </p:cNvSpPr>
            <p:nvPr/>
          </p:nvSpPr>
          <p:spPr bwMode="auto">
            <a:xfrm>
              <a:off x="240" y="1920"/>
              <a:ext cx="3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08" name="Group 1116"/>
          <p:cNvGrpSpPr>
            <a:grpSpLocks/>
          </p:cNvGrpSpPr>
          <p:nvPr/>
        </p:nvGrpSpPr>
        <p:grpSpPr bwMode="auto">
          <a:xfrm>
            <a:off x="1752600" y="4676775"/>
            <a:ext cx="1143000" cy="152400"/>
            <a:chOff x="1104" y="1920"/>
            <a:chExt cx="720" cy="96"/>
          </a:xfrm>
        </p:grpSpPr>
        <p:sp>
          <p:nvSpPr>
            <p:cNvPr id="111709" name="Rectangle 1117"/>
            <p:cNvSpPr>
              <a:spLocks noChangeArrowheads="1"/>
            </p:cNvSpPr>
            <p:nvPr/>
          </p:nvSpPr>
          <p:spPr bwMode="auto">
            <a:xfrm>
              <a:off x="1500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0" name="Rectangle 1118"/>
            <p:cNvSpPr>
              <a:spLocks noChangeArrowheads="1"/>
            </p:cNvSpPr>
            <p:nvPr/>
          </p:nvSpPr>
          <p:spPr bwMode="auto">
            <a:xfrm>
              <a:off x="1608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1" name="Rectangle 1119"/>
            <p:cNvSpPr>
              <a:spLocks noChangeArrowheads="1"/>
            </p:cNvSpPr>
            <p:nvPr/>
          </p:nvSpPr>
          <p:spPr bwMode="auto">
            <a:xfrm>
              <a:off x="1716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2" name="Rectangle 1120"/>
            <p:cNvSpPr>
              <a:spLocks noChangeArrowheads="1"/>
            </p:cNvSpPr>
            <p:nvPr/>
          </p:nvSpPr>
          <p:spPr bwMode="auto">
            <a:xfrm>
              <a:off x="1104" y="1920"/>
              <a:ext cx="396" cy="96"/>
            </a:xfrm>
            <a:prstGeom prst="rect">
              <a:avLst/>
            </a:prstGeom>
            <a:solidFill>
              <a:srgbClr val="008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13" name="Group 1121"/>
          <p:cNvGrpSpPr>
            <a:grpSpLocks/>
          </p:cNvGrpSpPr>
          <p:nvPr/>
        </p:nvGrpSpPr>
        <p:grpSpPr bwMode="auto">
          <a:xfrm>
            <a:off x="3124200" y="4676775"/>
            <a:ext cx="1143000" cy="152400"/>
            <a:chOff x="1968" y="1920"/>
            <a:chExt cx="720" cy="96"/>
          </a:xfrm>
        </p:grpSpPr>
        <p:sp>
          <p:nvSpPr>
            <p:cNvPr id="111714" name="Rectangle 1122"/>
            <p:cNvSpPr>
              <a:spLocks noChangeArrowheads="1"/>
            </p:cNvSpPr>
            <p:nvPr/>
          </p:nvSpPr>
          <p:spPr bwMode="auto">
            <a:xfrm>
              <a:off x="236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5" name="Rectangle 1123"/>
            <p:cNvSpPr>
              <a:spLocks noChangeArrowheads="1"/>
            </p:cNvSpPr>
            <p:nvPr/>
          </p:nvSpPr>
          <p:spPr bwMode="auto">
            <a:xfrm>
              <a:off x="247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6" name="Rectangle 1124"/>
            <p:cNvSpPr>
              <a:spLocks noChangeArrowheads="1"/>
            </p:cNvSpPr>
            <p:nvPr/>
          </p:nvSpPr>
          <p:spPr bwMode="auto">
            <a:xfrm>
              <a:off x="2580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7" name="Rectangle 1125"/>
            <p:cNvSpPr>
              <a:spLocks noChangeArrowheads="1"/>
            </p:cNvSpPr>
            <p:nvPr/>
          </p:nvSpPr>
          <p:spPr bwMode="auto">
            <a:xfrm>
              <a:off x="1968" y="1920"/>
              <a:ext cx="396" cy="9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718" name="Text Box 1126"/>
          <p:cNvSpPr txBox="1">
            <a:spLocks noChangeArrowheads="1"/>
          </p:cNvSpPr>
          <p:nvPr/>
        </p:nvSpPr>
        <p:spPr bwMode="auto">
          <a:xfrm>
            <a:off x="6858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KLF1</a:t>
            </a:r>
          </a:p>
        </p:txBody>
      </p:sp>
      <p:sp>
        <p:nvSpPr>
          <p:cNvPr id="111719" name="Text Box 1127"/>
          <p:cNvSpPr txBox="1">
            <a:spLocks noChangeArrowheads="1"/>
          </p:cNvSpPr>
          <p:nvPr/>
        </p:nvSpPr>
        <p:spPr bwMode="auto">
          <a:xfrm>
            <a:off x="19812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KLF2</a:t>
            </a:r>
          </a:p>
        </p:txBody>
      </p:sp>
      <p:sp>
        <p:nvSpPr>
          <p:cNvPr id="111720" name="Text Box 1128"/>
          <p:cNvSpPr txBox="1">
            <a:spLocks noChangeArrowheads="1"/>
          </p:cNvSpPr>
          <p:nvPr/>
        </p:nvSpPr>
        <p:spPr bwMode="auto">
          <a:xfrm>
            <a:off x="33528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KLF3</a:t>
            </a:r>
          </a:p>
        </p:txBody>
      </p:sp>
      <p:sp>
        <p:nvSpPr>
          <p:cNvPr id="111721" name="Text Box 1129"/>
          <p:cNvSpPr txBox="1">
            <a:spLocks noChangeArrowheads="1"/>
          </p:cNvSpPr>
          <p:nvPr/>
        </p:nvSpPr>
        <p:spPr bwMode="auto">
          <a:xfrm>
            <a:off x="6858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KLF4</a:t>
            </a:r>
          </a:p>
        </p:txBody>
      </p:sp>
      <p:sp>
        <p:nvSpPr>
          <p:cNvPr id="111722" name="Text Box 1130"/>
          <p:cNvSpPr txBox="1">
            <a:spLocks noChangeArrowheads="1"/>
          </p:cNvSpPr>
          <p:nvPr/>
        </p:nvSpPr>
        <p:spPr bwMode="auto">
          <a:xfrm>
            <a:off x="19050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KLF5</a:t>
            </a:r>
          </a:p>
        </p:txBody>
      </p:sp>
      <p:sp>
        <p:nvSpPr>
          <p:cNvPr id="111723" name="Text Box 1131"/>
          <p:cNvSpPr txBox="1">
            <a:spLocks noChangeArrowheads="1"/>
          </p:cNvSpPr>
          <p:nvPr/>
        </p:nvSpPr>
        <p:spPr bwMode="auto">
          <a:xfrm>
            <a:off x="32766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KLF6</a:t>
            </a:r>
          </a:p>
        </p:txBody>
      </p:sp>
      <p:grpSp>
        <p:nvGrpSpPr>
          <p:cNvPr id="111724" name="Group 1132"/>
          <p:cNvGrpSpPr>
            <a:grpSpLocks/>
          </p:cNvGrpSpPr>
          <p:nvPr/>
        </p:nvGrpSpPr>
        <p:grpSpPr bwMode="auto">
          <a:xfrm>
            <a:off x="5029200" y="4143375"/>
            <a:ext cx="1143000" cy="152400"/>
            <a:chOff x="240" y="1632"/>
            <a:chExt cx="720" cy="96"/>
          </a:xfrm>
        </p:grpSpPr>
        <p:sp>
          <p:nvSpPr>
            <p:cNvPr id="111725" name="Rectangle 1133"/>
            <p:cNvSpPr>
              <a:spLocks noChangeArrowheads="1"/>
            </p:cNvSpPr>
            <p:nvPr/>
          </p:nvSpPr>
          <p:spPr bwMode="auto">
            <a:xfrm>
              <a:off x="636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6" name="Rectangle 1134"/>
            <p:cNvSpPr>
              <a:spLocks noChangeArrowheads="1"/>
            </p:cNvSpPr>
            <p:nvPr/>
          </p:nvSpPr>
          <p:spPr bwMode="auto">
            <a:xfrm>
              <a:off x="744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7" name="Rectangle 1135"/>
            <p:cNvSpPr>
              <a:spLocks noChangeArrowheads="1"/>
            </p:cNvSpPr>
            <p:nvPr/>
          </p:nvSpPr>
          <p:spPr bwMode="auto">
            <a:xfrm>
              <a:off x="852" y="1632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8" name="Rectangle 1136"/>
            <p:cNvSpPr>
              <a:spLocks noChangeArrowheads="1"/>
            </p:cNvSpPr>
            <p:nvPr/>
          </p:nvSpPr>
          <p:spPr bwMode="auto">
            <a:xfrm>
              <a:off x="240" y="1632"/>
              <a:ext cx="3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29" name="Group 1137"/>
          <p:cNvGrpSpPr>
            <a:grpSpLocks/>
          </p:cNvGrpSpPr>
          <p:nvPr/>
        </p:nvGrpSpPr>
        <p:grpSpPr bwMode="auto">
          <a:xfrm>
            <a:off x="6400800" y="4143375"/>
            <a:ext cx="1143000" cy="152400"/>
            <a:chOff x="1104" y="1632"/>
            <a:chExt cx="720" cy="96"/>
          </a:xfrm>
        </p:grpSpPr>
        <p:sp>
          <p:nvSpPr>
            <p:cNvPr id="111730" name="Rectangle 1138"/>
            <p:cNvSpPr>
              <a:spLocks noChangeArrowheads="1"/>
            </p:cNvSpPr>
            <p:nvPr/>
          </p:nvSpPr>
          <p:spPr bwMode="auto">
            <a:xfrm>
              <a:off x="150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1" name="Rectangle 1139"/>
            <p:cNvSpPr>
              <a:spLocks noChangeArrowheads="1"/>
            </p:cNvSpPr>
            <p:nvPr/>
          </p:nvSpPr>
          <p:spPr bwMode="auto">
            <a:xfrm>
              <a:off x="1608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2" name="Rectangle 1140"/>
            <p:cNvSpPr>
              <a:spLocks noChangeArrowheads="1"/>
            </p:cNvSpPr>
            <p:nvPr/>
          </p:nvSpPr>
          <p:spPr bwMode="auto">
            <a:xfrm>
              <a:off x="1716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3" name="Rectangle 1141"/>
            <p:cNvSpPr>
              <a:spLocks noChangeArrowheads="1"/>
            </p:cNvSpPr>
            <p:nvPr/>
          </p:nvSpPr>
          <p:spPr bwMode="auto">
            <a:xfrm>
              <a:off x="1104" y="1632"/>
              <a:ext cx="3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34" name="Group 1142"/>
          <p:cNvGrpSpPr>
            <a:grpSpLocks/>
          </p:cNvGrpSpPr>
          <p:nvPr/>
        </p:nvGrpSpPr>
        <p:grpSpPr bwMode="auto">
          <a:xfrm>
            <a:off x="7772400" y="4143375"/>
            <a:ext cx="1143000" cy="152400"/>
            <a:chOff x="1968" y="1632"/>
            <a:chExt cx="720" cy="96"/>
          </a:xfrm>
        </p:grpSpPr>
        <p:sp>
          <p:nvSpPr>
            <p:cNvPr id="111735" name="Rectangle 1143"/>
            <p:cNvSpPr>
              <a:spLocks noChangeArrowheads="1"/>
            </p:cNvSpPr>
            <p:nvPr/>
          </p:nvSpPr>
          <p:spPr bwMode="auto">
            <a:xfrm>
              <a:off x="2364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6" name="Rectangle 1144"/>
            <p:cNvSpPr>
              <a:spLocks noChangeArrowheads="1"/>
            </p:cNvSpPr>
            <p:nvPr/>
          </p:nvSpPr>
          <p:spPr bwMode="auto">
            <a:xfrm>
              <a:off x="2472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7" name="Rectangle 1145"/>
            <p:cNvSpPr>
              <a:spLocks noChangeArrowheads="1"/>
            </p:cNvSpPr>
            <p:nvPr/>
          </p:nvSpPr>
          <p:spPr bwMode="auto">
            <a:xfrm>
              <a:off x="2580" y="1632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8" name="Rectangle 1146"/>
            <p:cNvSpPr>
              <a:spLocks noChangeArrowheads="1"/>
            </p:cNvSpPr>
            <p:nvPr/>
          </p:nvSpPr>
          <p:spPr bwMode="auto">
            <a:xfrm>
              <a:off x="1968" y="1632"/>
              <a:ext cx="3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39" name="Group 1147"/>
          <p:cNvGrpSpPr>
            <a:grpSpLocks/>
          </p:cNvGrpSpPr>
          <p:nvPr/>
        </p:nvGrpSpPr>
        <p:grpSpPr bwMode="auto">
          <a:xfrm>
            <a:off x="5029200" y="4676775"/>
            <a:ext cx="1143000" cy="152400"/>
            <a:chOff x="240" y="1920"/>
            <a:chExt cx="720" cy="96"/>
          </a:xfrm>
        </p:grpSpPr>
        <p:sp>
          <p:nvSpPr>
            <p:cNvPr id="111740" name="Rectangle 1148"/>
            <p:cNvSpPr>
              <a:spLocks noChangeArrowheads="1"/>
            </p:cNvSpPr>
            <p:nvPr/>
          </p:nvSpPr>
          <p:spPr bwMode="auto">
            <a:xfrm>
              <a:off x="636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1" name="Rectangle 1149"/>
            <p:cNvSpPr>
              <a:spLocks noChangeArrowheads="1"/>
            </p:cNvSpPr>
            <p:nvPr/>
          </p:nvSpPr>
          <p:spPr bwMode="auto">
            <a:xfrm>
              <a:off x="74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2" name="Rectangle 1150"/>
            <p:cNvSpPr>
              <a:spLocks noChangeArrowheads="1"/>
            </p:cNvSpPr>
            <p:nvPr/>
          </p:nvSpPr>
          <p:spPr bwMode="auto">
            <a:xfrm>
              <a:off x="85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3" name="Rectangle 1151"/>
            <p:cNvSpPr>
              <a:spLocks noChangeArrowheads="1"/>
            </p:cNvSpPr>
            <p:nvPr/>
          </p:nvSpPr>
          <p:spPr bwMode="auto">
            <a:xfrm>
              <a:off x="240" y="1920"/>
              <a:ext cx="3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44" name="Group 1152"/>
          <p:cNvGrpSpPr>
            <a:grpSpLocks/>
          </p:cNvGrpSpPr>
          <p:nvPr/>
        </p:nvGrpSpPr>
        <p:grpSpPr bwMode="auto">
          <a:xfrm>
            <a:off x="6400800" y="4676775"/>
            <a:ext cx="1143000" cy="152400"/>
            <a:chOff x="1104" y="1920"/>
            <a:chExt cx="720" cy="96"/>
          </a:xfrm>
        </p:grpSpPr>
        <p:sp>
          <p:nvSpPr>
            <p:cNvPr id="111745" name="Rectangle 1153"/>
            <p:cNvSpPr>
              <a:spLocks noChangeArrowheads="1"/>
            </p:cNvSpPr>
            <p:nvPr/>
          </p:nvSpPr>
          <p:spPr bwMode="auto">
            <a:xfrm>
              <a:off x="1500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6" name="Rectangle 1154"/>
            <p:cNvSpPr>
              <a:spLocks noChangeArrowheads="1"/>
            </p:cNvSpPr>
            <p:nvPr/>
          </p:nvSpPr>
          <p:spPr bwMode="auto">
            <a:xfrm>
              <a:off x="1608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7" name="Rectangle 1155"/>
            <p:cNvSpPr>
              <a:spLocks noChangeArrowheads="1"/>
            </p:cNvSpPr>
            <p:nvPr/>
          </p:nvSpPr>
          <p:spPr bwMode="auto">
            <a:xfrm>
              <a:off x="1716" y="1920"/>
              <a:ext cx="108" cy="96"/>
            </a:xfrm>
            <a:prstGeom prst="rect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8" name="Rectangle 1156"/>
            <p:cNvSpPr>
              <a:spLocks noChangeArrowheads="1"/>
            </p:cNvSpPr>
            <p:nvPr/>
          </p:nvSpPr>
          <p:spPr bwMode="auto">
            <a:xfrm>
              <a:off x="1104" y="1920"/>
              <a:ext cx="396" cy="96"/>
            </a:xfrm>
            <a:prstGeom prst="rect">
              <a:avLst/>
            </a:prstGeom>
            <a:solidFill>
              <a:srgbClr val="008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49" name="Group 1157"/>
          <p:cNvGrpSpPr>
            <a:grpSpLocks/>
          </p:cNvGrpSpPr>
          <p:nvPr/>
        </p:nvGrpSpPr>
        <p:grpSpPr bwMode="auto">
          <a:xfrm>
            <a:off x="7772400" y="4676775"/>
            <a:ext cx="1143000" cy="152400"/>
            <a:chOff x="1968" y="1920"/>
            <a:chExt cx="720" cy="96"/>
          </a:xfrm>
        </p:grpSpPr>
        <p:sp>
          <p:nvSpPr>
            <p:cNvPr id="111750" name="Rectangle 1158"/>
            <p:cNvSpPr>
              <a:spLocks noChangeArrowheads="1"/>
            </p:cNvSpPr>
            <p:nvPr/>
          </p:nvSpPr>
          <p:spPr bwMode="auto">
            <a:xfrm>
              <a:off x="2364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1" name="Rectangle 1159"/>
            <p:cNvSpPr>
              <a:spLocks noChangeArrowheads="1"/>
            </p:cNvSpPr>
            <p:nvPr/>
          </p:nvSpPr>
          <p:spPr bwMode="auto">
            <a:xfrm>
              <a:off x="2472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2" name="Rectangle 1160"/>
            <p:cNvSpPr>
              <a:spLocks noChangeArrowheads="1"/>
            </p:cNvSpPr>
            <p:nvPr/>
          </p:nvSpPr>
          <p:spPr bwMode="auto">
            <a:xfrm>
              <a:off x="2580" y="1920"/>
              <a:ext cx="10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3" name="Rectangle 1161"/>
            <p:cNvSpPr>
              <a:spLocks noChangeArrowheads="1"/>
            </p:cNvSpPr>
            <p:nvPr/>
          </p:nvSpPr>
          <p:spPr bwMode="auto">
            <a:xfrm>
              <a:off x="1968" y="1920"/>
              <a:ext cx="396" cy="9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754" name="Text Box 1162"/>
          <p:cNvSpPr txBox="1">
            <a:spLocks noChangeArrowheads="1"/>
          </p:cNvSpPr>
          <p:nvPr/>
        </p:nvSpPr>
        <p:spPr bwMode="auto">
          <a:xfrm>
            <a:off x="53340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KLF1</a:t>
            </a:r>
          </a:p>
        </p:txBody>
      </p:sp>
      <p:sp>
        <p:nvSpPr>
          <p:cNvPr id="111755" name="Text Box 1163"/>
          <p:cNvSpPr txBox="1">
            <a:spLocks noChangeArrowheads="1"/>
          </p:cNvSpPr>
          <p:nvPr/>
        </p:nvSpPr>
        <p:spPr bwMode="auto">
          <a:xfrm>
            <a:off x="66294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KLF2</a:t>
            </a:r>
          </a:p>
        </p:txBody>
      </p:sp>
      <p:sp>
        <p:nvSpPr>
          <p:cNvPr id="111756" name="Text Box 1164"/>
          <p:cNvSpPr txBox="1">
            <a:spLocks noChangeArrowheads="1"/>
          </p:cNvSpPr>
          <p:nvPr/>
        </p:nvSpPr>
        <p:spPr bwMode="auto">
          <a:xfrm>
            <a:off x="8001000" y="42957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KLF3</a:t>
            </a:r>
          </a:p>
        </p:txBody>
      </p:sp>
      <p:sp>
        <p:nvSpPr>
          <p:cNvPr id="111757" name="Text Box 1165"/>
          <p:cNvSpPr txBox="1">
            <a:spLocks noChangeArrowheads="1"/>
          </p:cNvSpPr>
          <p:nvPr/>
        </p:nvSpPr>
        <p:spPr bwMode="auto">
          <a:xfrm>
            <a:off x="53340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KLF4</a:t>
            </a:r>
          </a:p>
        </p:txBody>
      </p:sp>
      <p:sp>
        <p:nvSpPr>
          <p:cNvPr id="111758" name="Text Box 1166"/>
          <p:cNvSpPr txBox="1">
            <a:spLocks noChangeArrowheads="1"/>
          </p:cNvSpPr>
          <p:nvPr/>
        </p:nvSpPr>
        <p:spPr bwMode="auto">
          <a:xfrm>
            <a:off x="65532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KLF5</a:t>
            </a:r>
          </a:p>
        </p:txBody>
      </p:sp>
      <p:sp>
        <p:nvSpPr>
          <p:cNvPr id="111759" name="Text Box 1167"/>
          <p:cNvSpPr txBox="1">
            <a:spLocks noChangeArrowheads="1"/>
          </p:cNvSpPr>
          <p:nvPr/>
        </p:nvSpPr>
        <p:spPr bwMode="auto">
          <a:xfrm>
            <a:off x="7924800" y="48291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KLF6</a:t>
            </a:r>
          </a:p>
        </p:txBody>
      </p:sp>
      <p:sp>
        <p:nvSpPr>
          <p:cNvPr id="111760" name="Line 1168"/>
          <p:cNvSpPr>
            <a:spLocks noChangeShapeType="1"/>
          </p:cNvSpPr>
          <p:nvPr/>
        </p:nvSpPr>
        <p:spPr bwMode="auto">
          <a:xfrm>
            <a:off x="4572000" y="167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1" name="Line 1169"/>
          <p:cNvSpPr>
            <a:spLocks noChangeShapeType="1"/>
          </p:cNvSpPr>
          <p:nvPr/>
        </p:nvSpPr>
        <p:spPr bwMode="auto">
          <a:xfrm flipH="1">
            <a:off x="3657600" y="2286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2" name="Line 1170"/>
          <p:cNvSpPr>
            <a:spLocks noChangeShapeType="1"/>
          </p:cNvSpPr>
          <p:nvPr/>
        </p:nvSpPr>
        <p:spPr bwMode="auto">
          <a:xfrm flipH="1">
            <a:off x="45720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3" name="Line 1171"/>
          <p:cNvSpPr>
            <a:spLocks noChangeShapeType="1"/>
          </p:cNvSpPr>
          <p:nvPr/>
        </p:nvSpPr>
        <p:spPr bwMode="auto">
          <a:xfrm>
            <a:off x="4572000" y="22860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4" name="Text Box 1172"/>
          <p:cNvSpPr txBox="1">
            <a:spLocks noChangeArrowheads="1"/>
          </p:cNvSpPr>
          <p:nvPr/>
        </p:nvSpPr>
        <p:spPr bwMode="auto">
          <a:xfrm>
            <a:off x="3429000" y="1981200"/>
            <a:ext cx="263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Duplication and divergence</a:t>
            </a:r>
          </a:p>
        </p:txBody>
      </p:sp>
      <p:sp>
        <p:nvSpPr>
          <p:cNvPr id="111765" name="Rectangle 1173"/>
          <p:cNvSpPr>
            <a:spLocks noChangeArrowheads="1"/>
          </p:cNvSpPr>
          <p:nvPr/>
        </p:nvSpPr>
        <p:spPr bwMode="auto">
          <a:xfrm>
            <a:off x="2514600" y="2514600"/>
            <a:ext cx="4267200" cy="990600"/>
          </a:xfrm>
          <a:prstGeom prst="rect">
            <a:avLst/>
          </a:prstGeom>
          <a:noFill/>
          <a:ln w="9525">
            <a:solidFill>
              <a:srgbClr val="800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6" name="Rectangle 1174"/>
          <p:cNvSpPr>
            <a:spLocks noChangeArrowheads="1"/>
          </p:cNvSpPr>
          <p:nvPr/>
        </p:nvSpPr>
        <p:spPr bwMode="auto">
          <a:xfrm>
            <a:off x="228600" y="4114800"/>
            <a:ext cx="4267200" cy="990600"/>
          </a:xfrm>
          <a:prstGeom prst="rect">
            <a:avLst/>
          </a:prstGeom>
          <a:noFill/>
          <a:ln w="9525">
            <a:solidFill>
              <a:srgbClr val="800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7" name="Rectangle 1175"/>
          <p:cNvSpPr>
            <a:spLocks noChangeArrowheads="1"/>
          </p:cNvSpPr>
          <p:nvPr/>
        </p:nvSpPr>
        <p:spPr bwMode="auto">
          <a:xfrm>
            <a:off x="4876800" y="4114800"/>
            <a:ext cx="4114800" cy="990600"/>
          </a:xfrm>
          <a:prstGeom prst="rect">
            <a:avLst/>
          </a:prstGeom>
          <a:noFill/>
          <a:ln w="9525">
            <a:solidFill>
              <a:srgbClr val="800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8" name="Line 1176"/>
          <p:cNvSpPr>
            <a:spLocks noChangeShapeType="1"/>
          </p:cNvSpPr>
          <p:nvPr/>
        </p:nvSpPr>
        <p:spPr bwMode="auto">
          <a:xfrm>
            <a:off x="46482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69" name="Line 1177"/>
          <p:cNvSpPr>
            <a:spLocks noChangeShapeType="1"/>
          </p:cNvSpPr>
          <p:nvPr/>
        </p:nvSpPr>
        <p:spPr bwMode="auto">
          <a:xfrm flipH="1">
            <a:off x="3505200" y="3810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70" name="Line 1178"/>
          <p:cNvSpPr>
            <a:spLocks noChangeShapeType="1"/>
          </p:cNvSpPr>
          <p:nvPr/>
        </p:nvSpPr>
        <p:spPr bwMode="auto">
          <a:xfrm>
            <a:off x="4648200" y="3810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771" name="Text Box 1179"/>
          <p:cNvSpPr txBox="1">
            <a:spLocks noChangeArrowheads="1"/>
          </p:cNvSpPr>
          <p:nvPr/>
        </p:nvSpPr>
        <p:spPr bwMode="auto">
          <a:xfrm>
            <a:off x="4953000" y="3581400"/>
            <a:ext cx="113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Speciation</a:t>
            </a:r>
          </a:p>
        </p:txBody>
      </p:sp>
      <p:sp>
        <p:nvSpPr>
          <p:cNvPr id="111772" name="Oval 1180"/>
          <p:cNvSpPr>
            <a:spLocks noChangeArrowheads="1"/>
          </p:cNvSpPr>
          <p:nvPr/>
        </p:nvSpPr>
        <p:spPr bwMode="auto">
          <a:xfrm>
            <a:off x="4572000" y="3733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73" name="Text Box 1181"/>
          <p:cNvSpPr txBox="1">
            <a:spLocks noChangeArrowheads="1"/>
          </p:cNvSpPr>
          <p:nvPr/>
        </p:nvSpPr>
        <p:spPr bwMode="auto">
          <a:xfrm>
            <a:off x="457200" y="3854450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Human</a:t>
            </a:r>
          </a:p>
        </p:txBody>
      </p:sp>
      <p:sp>
        <p:nvSpPr>
          <p:cNvPr id="111774" name="Text Box 1182"/>
          <p:cNvSpPr txBox="1">
            <a:spLocks noChangeArrowheads="1"/>
          </p:cNvSpPr>
          <p:nvPr/>
        </p:nvSpPr>
        <p:spPr bwMode="auto">
          <a:xfrm>
            <a:off x="7696200" y="385445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Mouse</a:t>
            </a:r>
          </a:p>
        </p:txBody>
      </p:sp>
      <p:sp>
        <p:nvSpPr>
          <p:cNvPr id="111775" name="Text Box 1183"/>
          <p:cNvSpPr txBox="1">
            <a:spLocks noChangeArrowheads="1"/>
          </p:cNvSpPr>
          <p:nvPr/>
        </p:nvSpPr>
        <p:spPr bwMode="auto">
          <a:xfrm>
            <a:off x="304800" y="5410200"/>
            <a:ext cx="861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Human KLF1 is orthologous to mouse KLF1, human KLF2 is orthologous to mouse KLF2, etc.</a:t>
            </a:r>
          </a:p>
          <a:p>
            <a:endParaRPr lang="en-US" sz="1600"/>
          </a:p>
          <a:p>
            <a:r>
              <a:rPr lang="en-US" sz="1600"/>
              <a:t>Human KLF1 is paralogous to human (or mouse) KLF6.</a:t>
            </a:r>
          </a:p>
        </p:txBody>
      </p:sp>
      <p:sp>
        <p:nvSpPr>
          <p:cNvPr id="111776" name="Text Box 1184"/>
          <p:cNvSpPr txBox="1">
            <a:spLocks noChangeArrowheads="1"/>
          </p:cNvSpPr>
          <p:nvPr/>
        </p:nvSpPr>
        <p:spPr bwMode="auto">
          <a:xfrm>
            <a:off x="1371600" y="2451100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Ancestor to</a:t>
            </a:r>
          </a:p>
          <a:p>
            <a:r>
              <a:rPr lang="en-US" sz="1600"/>
              <a:t>placental mammals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8F63-60FD-C348-9061-D1E0EB4A99E3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0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70961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Homework: Global and local alignment of protein sequences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usegalaxy.org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Step 1.1. Upload the protein sequences (in FASTA format) for </a:t>
            </a:r>
          </a:p>
          <a:p>
            <a:r>
              <a:rPr lang="en-US" dirty="0"/>
              <a:t>Human KLF1 </a:t>
            </a:r>
          </a:p>
          <a:p>
            <a:r>
              <a:rPr lang="en-US" dirty="0" smtClean="0"/>
              <a:t>Human KLF6</a:t>
            </a:r>
            <a:endParaRPr lang="en-US" dirty="0"/>
          </a:p>
          <a:p>
            <a:r>
              <a:rPr lang="en-US" dirty="0" smtClean="0"/>
              <a:t>Mouse KLF1</a:t>
            </a:r>
            <a:endParaRPr lang="en-US" dirty="0"/>
          </a:p>
          <a:p>
            <a:r>
              <a:rPr lang="en-US" dirty="0" smtClean="0"/>
              <a:t>Mouse KLF6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The sequences are in a folder “Sequences for Assignment” </a:t>
            </a:r>
            <a:r>
              <a:rPr lang="en-US" dirty="0" smtClean="0"/>
              <a:t>at </a:t>
            </a:r>
            <a:r>
              <a:rPr lang="en-US" dirty="0"/>
              <a:t>the Angel course site.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Human KLF1 and mouse </a:t>
            </a:r>
            <a:r>
              <a:rPr lang="en-US" dirty="0" smtClean="0"/>
              <a:t>KLF1 </a:t>
            </a:r>
            <a:r>
              <a:rPr lang="en-US" dirty="0"/>
              <a:t>proteins are orthologous. Human KLF1 and human KLF6 are paralogous, as are mouse </a:t>
            </a:r>
            <a:r>
              <a:rPr lang="en-US" dirty="0" smtClean="0"/>
              <a:t>KLF1 </a:t>
            </a:r>
            <a:r>
              <a:rPr lang="en-US" dirty="0"/>
              <a:t>and </a:t>
            </a:r>
            <a:r>
              <a:rPr lang="en-US" dirty="0" smtClean="0"/>
              <a:t>mouse KLF6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59C0-3EFB-6A4C-B2F9-93C897F597E8}" type="datetime1">
              <a:rPr lang="en-US" smtClean="0"/>
              <a:t>1/28/17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5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Accessing sequences on Angel site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62000"/>
            <a:ext cx="48006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Click on a name or file icon</a:t>
            </a:r>
          </a:p>
          <a:p>
            <a:r>
              <a:rPr lang="en-US" sz="2400" dirty="0" smtClean="0"/>
              <a:t>Sequence in </a:t>
            </a:r>
            <a:r>
              <a:rPr lang="en-US" sz="2400" dirty="0" err="1" smtClean="0"/>
              <a:t>FastA</a:t>
            </a:r>
            <a:r>
              <a:rPr lang="en-US" sz="2400" dirty="0" smtClean="0"/>
              <a:t> format appears in window</a:t>
            </a:r>
          </a:p>
          <a:p>
            <a:r>
              <a:rPr lang="en-US" sz="2400" dirty="0" smtClean="0"/>
              <a:t>Copy and paste the sequence into Galaxy, or save the sequence as a txt file on your computer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1F26-4A87-FF46-B932-6AE391207A84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 Shot 2015-02-05 at 10.10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5"/>
          <a:stretch/>
        </p:blipFill>
        <p:spPr>
          <a:xfrm>
            <a:off x="152400" y="814917"/>
            <a:ext cx="3657600" cy="29650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362200" y="2286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0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Accessing sequences on Angel site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62000"/>
            <a:ext cx="48006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Click on a name or file icon</a:t>
            </a:r>
          </a:p>
          <a:p>
            <a:r>
              <a:rPr lang="en-US" sz="2400" dirty="0" smtClean="0"/>
              <a:t>Sequence in </a:t>
            </a:r>
            <a:r>
              <a:rPr lang="en-US" sz="2400" dirty="0" err="1" smtClean="0"/>
              <a:t>FastA</a:t>
            </a:r>
            <a:r>
              <a:rPr lang="en-US" sz="2400" dirty="0" smtClean="0"/>
              <a:t> format appears in window</a:t>
            </a:r>
          </a:p>
          <a:p>
            <a:r>
              <a:rPr lang="en-US" sz="2400" dirty="0" smtClean="0"/>
              <a:t>Copy and paste the sequence into Galaxy, or save the sequence as a txt file on your computer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FAA5-FDB8-8647-B8C1-AC5B0CFDC5C7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Screen Shot 2015-02-05 at 10.10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5"/>
          <a:stretch/>
        </p:blipFill>
        <p:spPr>
          <a:xfrm>
            <a:off x="152400" y="814917"/>
            <a:ext cx="3657600" cy="29650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362200" y="2286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5-02-05 at 10.36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123"/>
            <a:ext cx="9144000" cy="253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Galaxy interface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BB7B-6222-C240-ABF7-29032A8072BF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1851" y="762000"/>
            <a:ext cx="229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 smtClean="0"/>
              <a:t>usegalaxy.org</a:t>
            </a:r>
            <a:endParaRPr lang="en-US" dirty="0"/>
          </a:p>
        </p:txBody>
      </p:sp>
      <p:pic>
        <p:nvPicPr>
          <p:cNvPr id="7" name="Picture 6" descr="Screen Shot 2015-02-05 at 10.21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8"/>
          <a:stretch/>
        </p:blipFill>
        <p:spPr>
          <a:xfrm>
            <a:off x="762000" y="1155700"/>
            <a:ext cx="7717316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4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Autofit/>
          </a:bodyPr>
          <a:lstStyle/>
          <a:p>
            <a:r>
              <a:rPr lang="en-US" sz="3200" dirty="0" smtClean="0"/>
              <a:t>Get data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508A-8804-D247-8853-8859154E8D94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Screen Shot 2015-02-05 at 10.22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8"/>
          <a:stretch/>
        </p:blipFill>
        <p:spPr>
          <a:xfrm>
            <a:off x="914400" y="762000"/>
            <a:ext cx="7634689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9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Autofit/>
          </a:bodyPr>
          <a:lstStyle/>
          <a:p>
            <a:r>
              <a:rPr lang="en-US" sz="3200" dirty="0" smtClean="0"/>
              <a:t>Window for uploading or pasting data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767F-ACA4-A444-8E17-8B3B9FAAEAB0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Screen Shot 2015-02-05 at 10.2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72289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for optimal </a:t>
            </a:r>
            <a:r>
              <a:rPr lang="en-US" dirty="0" err="1" smtClean="0"/>
              <a:t>alignmenTs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62D8-406D-C046-87D6-5446DF72E8B5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Window for pasting data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23BD-D2D3-1542-BBCD-541C5B75CD97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Screen Shot 2015-02-05 at 10.2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93922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Choose correct file type: </a:t>
            </a:r>
            <a:r>
              <a:rPr lang="en-US" dirty="0" err="1" smtClean="0"/>
              <a:t>fastA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7A6-514C-114F-B1EC-80940F69C1E9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Screen Shot 2015-02-05 at 10.2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01700"/>
            <a:ext cx="728110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5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Galaxy history with uploaded sequence: edit attributes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192B-830E-744A-A6A9-C9BF37E6E3F4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Screen Shot 2015-02-05 at 10.2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8745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709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Rename the file, choose genome assembly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B4D-6208-E04D-9172-460C5F6B8ED0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Screen Shot 2015-02-05 at 10.2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83376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file name after save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5B78-8B17-2441-B341-2633D5F2F967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creen Shot 2015-02-05 at 10.2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8599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8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Search for “needle” tool (Needleman-</a:t>
            </a:r>
            <a:r>
              <a:rPr lang="en-US" sz="3200" dirty="0" err="1" smtClean="0"/>
              <a:t>Wuncsh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6C95-359C-E541-AF97-9020CC13185D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Screen Shot 2015-02-05 at 10.3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8331"/>
            <a:ext cx="8229600" cy="57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9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sequences to align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420-EDB2-1D41-81C4-BE5DCE33D6E7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Screen Shot 2015-02-05 at 10.3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7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4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Choose “Simple” output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49DF-92E4-294E-8C4C-A389D9B615F4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Screen Shot 2015-02-05 at 10.3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3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7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History item 5 has the alignment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5987-5544-EF4C-8FB9-284E49F33F37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creen Shot 2015-02-05 at 10.3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229600" cy="513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7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View data by clicking on “eye”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79CD-CA8F-C942-8934-7F04A6E845C9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creen Shot 2015-02-05 at 10.3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825"/>
            <a:ext cx="9144000" cy="46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5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Alignment method needs to fit the problem, part 1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879415"/>
              </p:ext>
            </p:extLst>
          </p:nvPr>
        </p:nvGraphicFramePr>
        <p:xfrm>
          <a:off x="457200" y="990600"/>
          <a:ext cx="822960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of program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Pairwise alignment of proteins or genes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 size (hundreds of letters), similar throughout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global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dirty="0" smtClean="0"/>
                        <a:t>alignment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Needleman-</a:t>
                      </a:r>
                      <a:r>
                        <a:rPr lang="en-US" sz="1600" dirty="0" err="1" smtClean="0"/>
                        <a:t>Wunsch</a:t>
                      </a:r>
                      <a:r>
                        <a:rPr lang="en-US" sz="1600" dirty="0" smtClean="0"/>
                        <a:t> (needle</a:t>
                      </a:r>
                      <a:r>
                        <a:rPr lang="en-US" sz="1600" baseline="0" dirty="0" smtClean="0"/>
                        <a:t> in EMBOSS/Galaxy)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 size (hundreds of letters), subsequences similar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Dynamic programming, find optimal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local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dirty="0" smtClean="0"/>
                        <a:t>alignment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Smith</a:t>
                      </a:r>
                      <a:r>
                        <a:rPr lang="en-US" sz="1600" baseline="0" dirty="0" smtClean="0"/>
                        <a:t>-Waterman (water in EMBOSS/Galaxy)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 match between a query sequence and a database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Query sequence could be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hundreds of letters, database has &gt;100M entries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Heuristic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approach; find seeds (hits) and extend; local alignments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Blast family of programs;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FastA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(NCBI)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 match between a query sequence that is part of a large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Query is 25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or more nucleotides, genome can be 3 billion nucleotides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Heuristic approach, 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extend seeds, but engineered to be very fast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Blat (UCSC Genome Browser)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Align short reads to a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10’s to 100’s of million reads, find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best match in an assembled genome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Employ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the Burroughs-Wheeler transform for efficient alignments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Bowtie or </a:t>
                      </a:r>
                      <a:r>
                        <a:rPr lang="en-US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bwa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both implemented in Galaxy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D706-5889-D347-823C-D4041927280D}" type="datetime1">
              <a:rPr lang="en-US" smtClean="0"/>
              <a:t>1/28/17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Output lists program and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0ADF-E7D9-C64C-9009-539692DB3D19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Screen Shot 2015-02-05 at 10.3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45004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7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alignment of human KLF1 and human KLF6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ACE1-507A-C740-BA3A-5EFF4C529D11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Screen Shot 2015-02-05 at 10.35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/>
        </p:blipFill>
        <p:spPr>
          <a:xfrm>
            <a:off x="873369" y="838200"/>
            <a:ext cx="75848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7620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Efficient computation of optimal alignments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Dynamic programming</a:t>
            </a:r>
          </a:p>
          <a:p>
            <a:r>
              <a:rPr lang="en-US" sz="2400" dirty="0" smtClean="0"/>
              <a:t>For two sequences of length </a:t>
            </a:r>
            <a:r>
              <a:rPr lang="en-US" sz="2400" i="1" dirty="0" smtClean="0"/>
              <a:t>m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, respectively, determine </a:t>
            </a:r>
            <a:r>
              <a:rPr lang="en-US" sz="2400" dirty="0"/>
              <a:t>the optimal score for each cell in an </a:t>
            </a:r>
            <a:r>
              <a:rPr lang="en-US" sz="2400" i="1" dirty="0" smtClean="0"/>
              <a:t>m+1</a:t>
            </a:r>
            <a:r>
              <a:rPr lang="en-US" sz="2400" dirty="0" smtClean="0"/>
              <a:t> </a:t>
            </a:r>
            <a:r>
              <a:rPr lang="en-US" sz="2400" dirty="0"/>
              <a:t>x </a:t>
            </a:r>
            <a:r>
              <a:rPr lang="en-US" sz="2400" i="1" dirty="0" smtClean="0"/>
              <a:t>n+1</a:t>
            </a:r>
            <a:r>
              <a:rPr lang="en-US" sz="2400" dirty="0" smtClean="0"/>
              <a:t> </a:t>
            </a:r>
            <a:r>
              <a:rPr lang="en-US" sz="2400" dirty="0"/>
              <a:t>matrix, and keep track of the path to get to that score</a:t>
            </a:r>
          </a:p>
          <a:p>
            <a:pPr lvl="1"/>
            <a:r>
              <a:rPr lang="en-US" sz="2000" dirty="0"/>
              <a:t>add 1 residue to each sequence</a:t>
            </a:r>
          </a:p>
          <a:p>
            <a:pPr lvl="1"/>
            <a:r>
              <a:rPr lang="en-US" sz="2000" dirty="0"/>
              <a:t>add 1 residue to sequence 1 and a gap to sequence 2</a:t>
            </a:r>
          </a:p>
          <a:p>
            <a:pPr lvl="1"/>
            <a:r>
              <a:rPr lang="en-US" sz="2000" dirty="0"/>
              <a:t>add 1 residue to sequence 2 and a gap to sequence 1</a:t>
            </a:r>
          </a:p>
          <a:p>
            <a:r>
              <a:rPr lang="en-US" sz="2400" dirty="0"/>
              <a:t>Start with the last cell (lower right) and trace back an optimal solution.</a:t>
            </a:r>
          </a:p>
          <a:p>
            <a:r>
              <a:rPr lang="en-US" sz="2400" dirty="0"/>
              <a:t>More information:</a:t>
            </a:r>
          </a:p>
          <a:p>
            <a:pPr lvl="1"/>
            <a:r>
              <a:rPr lang="en-US" sz="2000" dirty="0"/>
              <a:t>Kun-Mao Chao and </a:t>
            </a:r>
            <a:r>
              <a:rPr lang="en-US" sz="2000" dirty="0" err="1"/>
              <a:t>Luxin</a:t>
            </a:r>
            <a:r>
              <a:rPr lang="en-US" sz="2000" dirty="0"/>
              <a:t> Zhang: </a:t>
            </a:r>
            <a:r>
              <a:rPr lang="en-US" sz="2000" b="1" dirty="0"/>
              <a:t>Sequence Comparisons, Theory and Methods</a:t>
            </a:r>
            <a:r>
              <a:rPr lang="en-US" sz="2000" dirty="0"/>
              <a:t>, Springer </a:t>
            </a:r>
            <a:r>
              <a:rPr lang="en-US" sz="2000" dirty="0" smtClean="0"/>
              <a:t>2008; Chapters 2 and 3</a:t>
            </a:r>
          </a:p>
          <a:p>
            <a:pPr lvl="1"/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www.ludwig.edu.au</a:t>
            </a:r>
            <a:r>
              <a:rPr lang="en-US" sz="2000" dirty="0"/>
              <a:t>/course/lectures2005/</a:t>
            </a:r>
            <a:r>
              <a:rPr lang="en-US" sz="2000" dirty="0" err="1"/>
              <a:t>Likic.pdf</a:t>
            </a:r>
            <a:endParaRPr lang="en-US" sz="2000" dirty="0"/>
          </a:p>
          <a:p>
            <a:pPr lvl="1"/>
            <a:r>
              <a:rPr lang="en-US" sz="2000" dirty="0"/>
              <a:t>Vladimir </a:t>
            </a:r>
            <a:r>
              <a:rPr lang="en-US" sz="2000" dirty="0" err="1"/>
              <a:t>Likic</a:t>
            </a:r>
            <a:r>
              <a:rPr lang="en-US" sz="2000" dirty="0"/>
              <a:t>, University of Melbourne</a:t>
            </a:r>
          </a:p>
          <a:p>
            <a:pPr lvl="1"/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DF3D-4C65-C946-A43E-9F5A6009540A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dot matrix to alignment</a:t>
            </a:r>
            <a:endParaRPr lang="en-US" dirty="0"/>
          </a:p>
        </p:txBody>
      </p:sp>
      <p:pic>
        <p:nvPicPr>
          <p:cNvPr id="5" name="Picture 4" descr="Screen shot 2012-09-03 at 9.1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4346039" cy="3149600"/>
          </a:xfrm>
          <a:prstGeom prst="rect">
            <a:avLst/>
          </a:prstGeom>
        </p:spPr>
      </p:pic>
      <p:pic>
        <p:nvPicPr>
          <p:cNvPr id="6" name="Picture 5" descr="Screen shot 2012-09-03 at 9.11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4734560" cy="2607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6400800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Chao </a:t>
            </a:r>
            <a:r>
              <a:rPr lang="en-US" sz="1400" dirty="0" smtClean="0">
                <a:latin typeface="+mn-lt"/>
              </a:rPr>
              <a:t>&amp; Zhang, </a:t>
            </a:r>
            <a:r>
              <a:rPr lang="en-US" sz="1400" b="1" dirty="0">
                <a:latin typeface="+mn-lt"/>
              </a:rPr>
              <a:t>Sequence Comparisons</a:t>
            </a:r>
            <a:endParaRPr lang="en-US" sz="14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7DC-B8B6-B447-94BA-041E297FE6C5}" type="datetime1">
              <a:rPr lang="en-US" smtClean="0"/>
              <a:t>1/28/17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5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Alignment graphs show exploration of all possibilities</a:t>
            </a:r>
            <a:endParaRPr lang="en-US" sz="2800" dirty="0"/>
          </a:p>
        </p:txBody>
      </p:sp>
      <p:pic>
        <p:nvPicPr>
          <p:cNvPr id="3" name="Picture 2" descr="AlignmentGraphGeneral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6" y="1447800"/>
            <a:ext cx="4080354" cy="3886200"/>
          </a:xfrm>
          <a:prstGeom prst="rect">
            <a:avLst/>
          </a:prstGeom>
        </p:spPr>
      </p:pic>
      <p:pic>
        <p:nvPicPr>
          <p:cNvPr id="4" name="Picture 3" descr="Screen shot 2012-09-03 at 9.1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648200" cy="2967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400800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Chao </a:t>
            </a:r>
            <a:r>
              <a:rPr lang="en-US" sz="1400" dirty="0" smtClean="0">
                <a:latin typeface="+mn-lt"/>
              </a:rPr>
              <a:t>&amp; Zhang, </a:t>
            </a:r>
            <a:r>
              <a:rPr lang="en-US" sz="1400" b="1" dirty="0">
                <a:latin typeface="+mn-lt"/>
              </a:rPr>
              <a:t>Sequence Comparisons</a:t>
            </a:r>
            <a:endParaRPr lang="en-US" sz="14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26CB-6A0B-F742-86DF-B60153ED540C}" type="datetime1">
              <a:rPr lang="en-US" smtClean="0"/>
              <a:t>1/28/17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global alignment: sequences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optimal global alignment was found between the following two sequences using affine </a:t>
            </a:r>
            <a:r>
              <a:rPr lang="en-US" sz="2400" dirty="0" smtClean="0"/>
              <a:t>gap penalties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latin typeface="Courier"/>
                <a:cs typeface="Courier"/>
              </a:rPr>
              <a:t>	</a:t>
            </a:r>
            <a:r>
              <a:rPr lang="en-US" sz="2400" dirty="0" smtClean="0">
                <a:latin typeface="Courier"/>
                <a:cs typeface="Courier"/>
              </a:rPr>
              <a:t> Sequence </a:t>
            </a:r>
            <a:r>
              <a:rPr lang="en-US" sz="2400" dirty="0">
                <a:latin typeface="Courier"/>
                <a:cs typeface="Courier"/>
              </a:rPr>
              <a:t>1, X: </a:t>
            </a:r>
            <a:r>
              <a:rPr lang="en-US" sz="2400" dirty="0" smtClean="0">
                <a:latin typeface="Courier"/>
                <a:cs typeface="Courier"/>
              </a:rPr>
              <a:t>TGTTATCGTCCTA</a:t>
            </a:r>
          </a:p>
          <a:p>
            <a:pPr lvl="1"/>
            <a:r>
              <a:rPr lang="en-US" sz="2400" dirty="0" smtClean="0">
                <a:latin typeface="Courier"/>
                <a:cs typeface="Courier"/>
              </a:rPr>
              <a:t>  Sequence </a:t>
            </a:r>
            <a:r>
              <a:rPr lang="en-US" sz="2400" dirty="0">
                <a:latin typeface="Courier"/>
                <a:cs typeface="Courier"/>
              </a:rPr>
              <a:t>2, Y: TGCTGTGCTA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The </a:t>
            </a:r>
            <a:r>
              <a:rPr lang="en-US" sz="2400" dirty="0"/>
              <a:t>scoring scheme used was: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Match </a:t>
            </a:r>
            <a:r>
              <a:rPr lang="en-US" sz="2400" dirty="0"/>
              <a:t>= +5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Mismatch </a:t>
            </a:r>
            <a:r>
              <a:rPr lang="en-US" sz="2400" dirty="0"/>
              <a:t>= -4</a:t>
            </a:r>
          </a:p>
          <a:p>
            <a:pPr lvl="1"/>
            <a:r>
              <a:rPr lang="en-US" sz="2400" dirty="0"/>
              <a:t>	Gap opening: 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/>
              <a:t>= -10</a:t>
            </a:r>
          </a:p>
          <a:p>
            <a:pPr lvl="1"/>
            <a:r>
              <a:rPr lang="en-US" sz="2400" dirty="0"/>
              <a:t>	Gap extension: </a:t>
            </a:r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/>
              <a:t>= -</a:t>
            </a:r>
            <a:r>
              <a:rPr lang="en-US" sz="2400" dirty="0" smtClean="0"/>
              <a:t>4</a:t>
            </a:r>
          </a:p>
          <a:p>
            <a:r>
              <a:rPr lang="en-US" sz="2400" dirty="0" smtClean="0"/>
              <a:t>Thanks to Colleen O’Rourke, homework for a course taught by Shaun </a:t>
            </a:r>
            <a:r>
              <a:rPr lang="en-US" sz="2400" dirty="0" err="1" smtClean="0"/>
              <a:t>Mahony</a:t>
            </a:r>
            <a:r>
              <a:rPr lang="en-US" sz="2400" dirty="0" smtClean="0"/>
              <a:t>, PSU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A843-D85D-7D4D-8E6C-6203FB67D18E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0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Autofit/>
          </a:bodyPr>
          <a:lstStyle/>
          <a:p>
            <a:r>
              <a:rPr lang="en-US" sz="2400" dirty="0"/>
              <a:t>Example of global alignment: C</a:t>
            </a:r>
            <a:r>
              <a:rPr lang="en-US" sz="2400" dirty="0" smtClean="0"/>
              <a:t>omputation  of full matrix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F8E8-6859-1D46-8973-46B5E8DC4A89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3_SeqAlign_GlobalAlignmentMatricesORourke_Matrix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9074" r="6127" b="9259"/>
          <a:stretch/>
        </p:blipFill>
        <p:spPr>
          <a:xfrm>
            <a:off x="444499" y="876300"/>
            <a:ext cx="8013701" cy="560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6550223"/>
            <a:ext cx="1601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Colleen O’Rourke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14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global alignment: </a:t>
            </a:r>
            <a:r>
              <a:rPr lang="en-US" dirty="0" smtClean="0"/>
              <a:t>Maximum values and trace-back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E3B9-5295-FD4B-A9F2-94D07F181A85}" type="datetime1">
              <a:rPr lang="en-US" smtClean="0"/>
              <a:t>1/28/17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5715000"/>
            <a:ext cx="1601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Colleen O’Rourke</a:t>
            </a:r>
            <a:endParaRPr lang="en-US" sz="1400" dirty="0"/>
          </a:p>
        </p:txBody>
      </p:sp>
      <p:pic>
        <p:nvPicPr>
          <p:cNvPr id="6" name="Picture 5" descr="3_SeqAlign_GlobalAlignmentMatricesORourke_Matrix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1295" r="690" b="25186"/>
          <a:stretch/>
        </p:blipFill>
        <p:spPr>
          <a:xfrm>
            <a:off x="228600" y="1371600"/>
            <a:ext cx="84709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3014"/>
      </p:ext>
    </p:extLst>
  </p:cSld>
  <p:clrMapOvr>
    <a:masterClrMapping/>
  </p:clrMapOvr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1694</TotalTime>
  <Words>922</Words>
  <Application>Microsoft Macintosh PowerPoint</Application>
  <PresentationFormat>On-screen Show (4:3)</PresentationFormat>
  <Paragraphs>205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RossThemeBlue</vt:lpstr>
      <vt:lpstr>1_RossThemeBlue</vt:lpstr>
      <vt:lpstr>1_Custom Design</vt:lpstr>
      <vt:lpstr>2_Custom Design</vt:lpstr>
      <vt:lpstr>Sequence alignments 2: Dynamic programming and an exercise using Galaxy to generate alignments</vt:lpstr>
      <vt:lpstr>Dynamic programming for optimal alignmenTs</vt:lpstr>
      <vt:lpstr>Alignment method needs to fit the problem, part 1 </vt:lpstr>
      <vt:lpstr>Efficient computation of optimal alignments</vt:lpstr>
      <vt:lpstr>From dot matrix to alignment</vt:lpstr>
      <vt:lpstr>Alignment graphs show exploration of all possibilities</vt:lpstr>
      <vt:lpstr>Example of global alignment: sequences</vt:lpstr>
      <vt:lpstr>Example of global alignment: Computation  of full matrix</vt:lpstr>
      <vt:lpstr>Example of global alignment: Maximum values and trace-back</vt:lpstr>
      <vt:lpstr>Local alignment graph, with trace-back</vt:lpstr>
      <vt:lpstr>Homology, orthology, paralogy </vt:lpstr>
      <vt:lpstr>Similarity and homology</vt:lpstr>
      <vt:lpstr>Examples of orthologous and paralogous genes</vt:lpstr>
      <vt:lpstr>Homework: Global and local alignment of protein sequences </vt:lpstr>
      <vt:lpstr>Accessing sequences on Angel site</vt:lpstr>
      <vt:lpstr>Accessing sequences on Angel site</vt:lpstr>
      <vt:lpstr>Galaxy interface</vt:lpstr>
      <vt:lpstr>Get data</vt:lpstr>
      <vt:lpstr>Window for uploading or pasting data</vt:lpstr>
      <vt:lpstr>Window for pasting data </vt:lpstr>
      <vt:lpstr>Choose correct file type: fastA</vt:lpstr>
      <vt:lpstr>Galaxy history with uploaded sequence: edit attributes</vt:lpstr>
      <vt:lpstr>Rename the file, choose genome assembly</vt:lpstr>
      <vt:lpstr>New file name after save</vt:lpstr>
      <vt:lpstr>Search for “needle” tool (Needleman-Wuncsh)</vt:lpstr>
      <vt:lpstr>Choose sequences to align</vt:lpstr>
      <vt:lpstr>Choose “Simple” output</vt:lpstr>
      <vt:lpstr>History item 5 has the alignment</vt:lpstr>
      <vt:lpstr>View data by clicking on “eye”</vt:lpstr>
      <vt:lpstr>Output lists program and parameters</vt:lpstr>
      <vt:lpstr>Global alignment of human KLF1 and human KLF6 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Genomics</dc:title>
  <dc:creator>Ross Hardison</dc:creator>
  <cp:lastModifiedBy>Ross Hardison</cp:lastModifiedBy>
  <cp:revision>131</cp:revision>
  <dcterms:created xsi:type="dcterms:W3CDTF">2006-08-30T21:07:47Z</dcterms:created>
  <dcterms:modified xsi:type="dcterms:W3CDTF">2017-01-28T16:10:15Z</dcterms:modified>
</cp:coreProperties>
</file>