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  <p:sldMasterId id="2147483674" r:id="rId2"/>
    <p:sldMasterId id="2147483686" r:id="rId3"/>
    <p:sldMasterId id="2147483698" r:id="rId4"/>
  </p:sldMasterIdLst>
  <p:notesMasterIdLst>
    <p:notesMasterId r:id="rId36"/>
  </p:notesMasterIdLst>
  <p:handoutMasterIdLst>
    <p:handoutMasterId r:id="rId37"/>
  </p:handoutMasterIdLst>
  <p:sldIdLst>
    <p:sldId id="257" r:id="rId5"/>
    <p:sldId id="338" r:id="rId6"/>
    <p:sldId id="343" r:id="rId7"/>
    <p:sldId id="293" r:id="rId8"/>
    <p:sldId id="330" r:id="rId9"/>
    <p:sldId id="331" r:id="rId10"/>
    <p:sldId id="352" r:id="rId11"/>
    <p:sldId id="353" r:id="rId12"/>
    <p:sldId id="354" r:id="rId13"/>
    <p:sldId id="333" r:id="rId14"/>
    <p:sldId id="349" r:id="rId15"/>
    <p:sldId id="350" r:id="rId16"/>
    <p:sldId id="351" r:id="rId17"/>
    <p:sldId id="355" r:id="rId18"/>
    <p:sldId id="356" r:id="rId19"/>
    <p:sldId id="358" r:id="rId20"/>
    <p:sldId id="357" r:id="rId21"/>
    <p:sldId id="359" r:id="rId22"/>
    <p:sldId id="360" r:id="rId23"/>
    <p:sldId id="361" r:id="rId24"/>
    <p:sldId id="362" r:id="rId25"/>
    <p:sldId id="363" r:id="rId26"/>
    <p:sldId id="364" r:id="rId27"/>
    <p:sldId id="365" r:id="rId28"/>
    <p:sldId id="366" r:id="rId29"/>
    <p:sldId id="367" r:id="rId30"/>
    <p:sldId id="368" r:id="rId31"/>
    <p:sldId id="369" r:id="rId32"/>
    <p:sldId id="370" r:id="rId33"/>
    <p:sldId id="371" r:id="rId34"/>
    <p:sldId id="372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800040"/>
    <a:srgbClr val="66CCFF"/>
    <a:srgbClr val="008040"/>
    <a:srgbClr val="00FF00"/>
    <a:srgbClr val="333333"/>
    <a:srgbClr val="8000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98" autoAdjust="0"/>
    <p:restoredTop sz="98527" autoAdjust="0"/>
  </p:normalViewPr>
  <p:slideViewPr>
    <p:cSldViewPr>
      <p:cViewPr>
        <p:scale>
          <a:sx n="150" d="100"/>
          <a:sy n="150" d="100"/>
        </p:scale>
        <p:origin x="-1072" y="-1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93820-E7F3-2740-B1AA-D7E898873E16}" type="datetimeFigureOut">
              <a:rPr lang="en-US" smtClean="0"/>
              <a:t>2/6/15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C4FFC-968F-D246-B532-B9E06CE30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199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FB7296-0971-CF4B-A0A9-2E1639E17B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923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FEF13D-C514-E243-9946-3CD150CCF915}" type="slidenum">
              <a:rPr lang="en-US"/>
              <a:pPr/>
              <a:t>1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89A335-38C4-A14F-9FF1-832CD4913003}" type="slidenum">
              <a:rPr lang="en-US"/>
              <a:pPr/>
              <a:t>4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F6684C-20E3-4441-9505-2357463514BB}" type="slidenum">
              <a:rPr lang="en-US"/>
              <a:pPr/>
              <a:t>12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0D4D43-984A-4843-BC1D-5287A52DCD98}" type="slidenum">
              <a:rPr lang="en-US"/>
              <a:pPr/>
              <a:t>13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51AB3-DF59-D14D-A78F-B22C9E7EC972}" type="datetime1">
              <a:rPr lang="en-US" smtClean="0"/>
              <a:t>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B341-D4E0-5142-A21C-591EC260C5DB}" type="datetime1">
              <a:rPr lang="en-US" smtClean="0"/>
              <a:t>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7920-75CA-2749-8E6B-5906A81B980D}" type="datetime1">
              <a:rPr lang="en-US" smtClean="0"/>
              <a:t>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707D-DA08-A146-ABA9-0D7C2696D323}" type="datetime1">
              <a:rPr lang="en-US" smtClean="0"/>
              <a:t>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85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D256-D837-6E40-B41C-4DAFA68A38AD}" type="datetime1">
              <a:rPr lang="en-US" smtClean="0"/>
              <a:t>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3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0171-7C3A-334F-8452-7B5E60561E79}" type="datetime1">
              <a:rPr lang="en-US" smtClean="0"/>
              <a:t>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17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2D7D-B636-1748-B807-E6BF5AAA8FD2}" type="datetime1">
              <a:rPr lang="en-US" smtClean="0"/>
              <a:t>2/6/15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85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1059-8074-4E42-8F91-B2549FCF0913}" type="datetime1">
              <a:rPr lang="en-US" smtClean="0"/>
              <a:t>2/6/15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81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7DD6-D418-6F45-A908-303E5F690C4B}" type="datetime1">
              <a:rPr lang="en-US" smtClean="0"/>
              <a:t>2/6/15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C9F66-1DD1-A546-99DE-17EFF05AA898}" type="datetime1">
              <a:rPr lang="en-US" smtClean="0"/>
              <a:t>2/6/15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14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689B-AA9E-1A46-BBE5-24C25B206085}" type="datetime1">
              <a:rPr lang="en-US" smtClean="0"/>
              <a:t>2/6/15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1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7466-FB58-3043-B386-EC5ABB86086E}" type="datetime1">
              <a:rPr lang="en-US" smtClean="0"/>
              <a:t>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15B1-0A85-2E45-9F95-64D7AE325655}" type="datetime1">
              <a:rPr lang="en-US" smtClean="0"/>
              <a:t>2/6/15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90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D3E7-E938-4C4D-B67D-A8A251B8DB67}" type="datetime1">
              <a:rPr lang="en-US" smtClean="0"/>
              <a:t>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38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94C6-7347-3F4D-A8FE-D98276309E93}" type="datetime1">
              <a:rPr lang="en-US" smtClean="0"/>
              <a:t>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27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FB23-354A-C14F-B316-46E78A69E8E4}" type="datetime1">
              <a:rPr lang="en-US" smtClean="0"/>
              <a:t>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4A1C-05BB-5243-9A1B-294C057C968F}" type="datetime1">
              <a:rPr lang="en-US" smtClean="0"/>
              <a:t>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9A9F-91A0-B445-8538-F24A91DCA830}" type="datetime1">
              <a:rPr lang="en-US" smtClean="0"/>
              <a:t>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CB86-D7B1-574E-BD80-8732DF1838B0}" type="datetime1">
              <a:rPr lang="en-US" smtClean="0"/>
              <a:t>2/6/15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516C-611A-F049-A97B-E1DFA3B320DE}" type="datetime1">
              <a:rPr lang="en-US" smtClean="0"/>
              <a:t>2/6/15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A7C0-9DF7-6040-978F-D80DC0C94B58}" type="datetime1">
              <a:rPr lang="en-US" smtClean="0"/>
              <a:t>2/6/15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AC45F-923C-B944-86FF-5365EDBACF45}" type="datetime1">
              <a:rPr lang="en-US" smtClean="0"/>
              <a:t>2/6/15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F1021-AED4-6D44-8B60-1A9D1F7836A3}" type="datetime1">
              <a:rPr lang="en-US" smtClean="0"/>
              <a:t>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4733-58BA-4B46-9846-4B2C29219FFC}" type="datetime1">
              <a:rPr lang="en-US" smtClean="0"/>
              <a:t>2/6/15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22F1-90A3-694A-BB8B-01FC7A2D806C}" type="datetime1">
              <a:rPr lang="en-US" smtClean="0"/>
              <a:t>2/6/15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8051-F472-424A-AAB6-7BE81E063CF6}" type="datetime1">
              <a:rPr lang="en-US" smtClean="0"/>
              <a:t>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FABC-2833-2C46-855B-CBFC4EFEC487}" type="datetime1">
              <a:rPr lang="en-US" smtClean="0"/>
              <a:t>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7763-6972-2049-82FB-D73A131A39A8}" type="datetime1">
              <a:rPr lang="en-US" smtClean="0"/>
              <a:t>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3467-929A-EA4B-8F35-CE2C968747DC}" type="datetime1">
              <a:rPr lang="en-US" smtClean="0"/>
              <a:t>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6B5C-9E4B-F64D-AA53-7ACE08E3A8FB}" type="datetime1">
              <a:rPr lang="en-US" smtClean="0"/>
              <a:t>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C6FB-0568-324A-9ABB-AB19FFD9C773}" type="datetime1">
              <a:rPr lang="en-US" smtClean="0"/>
              <a:t>2/6/15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393E-47F2-274D-A557-8E8433297CDF}" type="datetime1">
              <a:rPr lang="en-US" smtClean="0"/>
              <a:t>2/6/15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DA2C-FCAF-2340-861C-06B9CC07214F}" type="datetime1">
              <a:rPr lang="en-US" smtClean="0"/>
              <a:t>2/6/15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C7C9-17CE-9942-BC22-EBB6D696A91A}" type="datetime1">
              <a:rPr lang="en-US" smtClean="0"/>
              <a:t>2/6/15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2985-84F4-AB45-89EC-76C3B5645B9D}" type="datetime1">
              <a:rPr lang="en-US" smtClean="0"/>
              <a:t>2/6/15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D29D-5922-864C-96DC-1FFA460B6537}" type="datetime1">
              <a:rPr lang="en-US" smtClean="0"/>
              <a:t>2/6/15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7AB94-3231-1244-9797-3602DCB358F1}" type="datetime1">
              <a:rPr lang="en-US" smtClean="0"/>
              <a:t>2/6/15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063FE-A1F0-804F-A4C1-94400345E181}" type="datetime1">
              <a:rPr lang="en-US" smtClean="0"/>
              <a:t>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D249-4D4F-394D-92D7-B80EAF3E6502}" type="datetime1">
              <a:rPr lang="en-US" smtClean="0"/>
              <a:t>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3DD8-8922-D249-A6B2-87DF8CFBB88A}" type="datetime1">
              <a:rPr lang="en-US" smtClean="0"/>
              <a:t>2/6/15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718C-E372-EA45-8552-576E809CDD8E}" type="datetime1">
              <a:rPr lang="en-US" smtClean="0"/>
              <a:t>2/6/15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D3277-FA06-A945-8B15-8A18AE76F77C}" type="datetime1">
              <a:rPr lang="en-US" smtClean="0"/>
              <a:t>2/6/15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9CD7-73F7-AD47-B7ED-A78080E372A7}" type="datetime1">
              <a:rPr lang="en-US" smtClean="0"/>
              <a:t>2/6/15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EB2B-85FC-DB49-AE8B-086A75E9D88E}" type="datetime1">
              <a:rPr lang="en-US" smtClean="0"/>
              <a:t>2/6/15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C92DA-5CFC-DD4A-B8D7-53BDE9BB2719}" type="datetime1">
              <a:rPr lang="en-US" smtClean="0"/>
              <a:t>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9F94D-628F-6F46-93EB-AA6495F7FC3A}" type="datetime1">
              <a:rPr lang="en-US" smtClean="0"/>
              <a:t>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9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52969-33BD-3143-A4B8-22BF9DDEF45C}" type="datetime1">
              <a:rPr lang="en-US" smtClean="0"/>
              <a:t>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774EB-F174-0941-8BB5-7EC36CC98E9D}" type="datetime1">
              <a:rPr lang="en-US" smtClean="0"/>
              <a:t>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219200"/>
          </a:xfrm>
          <a:ln/>
        </p:spPr>
        <p:txBody>
          <a:bodyPr>
            <a:normAutofit/>
          </a:bodyPr>
          <a:lstStyle/>
          <a:p>
            <a:r>
              <a:rPr lang="en-US" dirty="0" smtClean="0"/>
              <a:t>Sequence alignments 2: Dynamic programming and an exercise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3622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Hardison</a:t>
            </a:r>
          </a:p>
          <a:p>
            <a:r>
              <a:rPr lang="en-US" sz="1800" dirty="0" smtClean="0"/>
              <a:t>Genomics 4_2</a:t>
            </a:r>
            <a:endParaRPr lang="en-US" sz="2000" dirty="0"/>
          </a:p>
          <a:p>
            <a:r>
              <a:rPr lang="en-US" sz="1400" dirty="0"/>
              <a:t>Sources: Webb Miller (Penn State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Kun-Mao Chao and </a:t>
            </a:r>
            <a:r>
              <a:rPr lang="en-US" sz="1400" dirty="0" err="1" smtClean="0"/>
              <a:t>Luxin</a:t>
            </a:r>
            <a:r>
              <a:rPr lang="en-US" sz="1400" dirty="0" smtClean="0"/>
              <a:t> Zhang: </a:t>
            </a:r>
            <a:r>
              <a:rPr lang="en-US" sz="1400" b="1" dirty="0" smtClean="0"/>
              <a:t>Sequence Comparisons, Theory </a:t>
            </a:r>
            <a:r>
              <a:rPr lang="en-US" sz="1400" b="1" dirty="0"/>
              <a:t>and Methods</a:t>
            </a:r>
            <a:r>
              <a:rPr lang="en-US" sz="1400" dirty="0"/>
              <a:t>, Springer 2008</a:t>
            </a:r>
          </a:p>
          <a:p>
            <a:r>
              <a:rPr lang="en-US" sz="1400" dirty="0"/>
              <a:t>Bill Pearson (U. Virginia</a:t>
            </a:r>
            <a:r>
              <a:rPr lang="en-US" sz="1400" dirty="0" smtClean="0"/>
              <a:t>)</a:t>
            </a:r>
          </a:p>
          <a:p>
            <a:pPr marL="0" lvl="1"/>
            <a:r>
              <a:rPr lang="en-US" sz="1400" dirty="0"/>
              <a:t>Vladimir </a:t>
            </a:r>
            <a:r>
              <a:rPr lang="en-US" sz="1400" dirty="0" err="1"/>
              <a:t>Likic</a:t>
            </a:r>
            <a:r>
              <a:rPr lang="en-US" sz="1400" dirty="0"/>
              <a:t>, University of </a:t>
            </a:r>
            <a:r>
              <a:rPr lang="en-US" sz="1400" dirty="0" smtClean="0"/>
              <a:t>Melbourne</a:t>
            </a:r>
            <a:endParaRPr lang="en-US" sz="1400" dirty="0"/>
          </a:p>
          <a:p>
            <a:r>
              <a:rPr lang="en-US" sz="1400" dirty="0" smtClean="0"/>
              <a:t>Colleen O’Rourke and Shaun </a:t>
            </a:r>
            <a:r>
              <a:rPr lang="en-US" sz="1400" dirty="0" err="1" smtClean="0"/>
              <a:t>Mahony</a:t>
            </a:r>
            <a:r>
              <a:rPr lang="en-US" sz="1400" dirty="0" smtClean="0"/>
              <a:t> (Penn State)</a:t>
            </a:r>
            <a:endParaRPr lang="en-US" sz="2000" dirty="0"/>
          </a:p>
        </p:txBody>
      </p:sp>
      <p:pic>
        <p:nvPicPr>
          <p:cNvPr id="4101" name="Picture 5" descr="PSU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638"/>
            <a:ext cx="1295400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57D8-F0E1-6649-8A9B-5838916C85BB}" type="datetime1">
              <a:rPr lang="en-US" smtClean="0"/>
              <a:t>2/6/15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alignment </a:t>
            </a:r>
            <a:r>
              <a:rPr lang="en-US" dirty="0"/>
              <a:t>graph, with trace-back</a:t>
            </a:r>
          </a:p>
        </p:txBody>
      </p:sp>
      <p:pic>
        <p:nvPicPr>
          <p:cNvPr id="3" name="Picture 2" descr="Screen shot 2012-09-03 at 9.12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" y="1524000"/>
            <a:ext cx="5220559" cy="3886200"/>
          </a:xfrm>
          <a:prstGeom prst="rect">
            <a:avLst/>
          </a:prstGeom>
        </p:spPr>
      </p:pic>
      <p:pic>
        <p:nvPicPr>
          <p:cNvPr id="4" name="Picture 3" descr="Screen shot 2012-09-03 at 9.13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620" y="1905000"/>
            <a:ext cx="4696460" cy="29429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0" y="6400800"/>
            <a:ext cx="3018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Chao </a:t>
            </a:r>
            <a:r>
              <a:rPr lang="en-US" sz="1400" dirty="0" smtClean="0">
                <a:latin typeface="+mn-lt"/>
              </a:rPr>
              <a:t>&amp; Zhang, </a:t>
            </a:r>
            <a:r>
              <a:rPr lang="en-US" sz="1400" b="1" dirty="0">
                <a:latin typeface="+mn-lt"/>
              </a:rPr>
              <a:t>Sequence Comparisons</a:t>
            </a:r>
            <a:endParaRPr lang="en-US" sz="1400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7619E-BF40-3B44-80B8-DCB2C9CB7282}" type="datetime1">
              <a:rPr lang="en-US" smtClean="0"/>
              <a:t>2/6/15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95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Homology, orthology, </a:t>
            </a:r>
            <a:r>
              <a:rPr lang="en-US" dirty="0" err="1" smtClean="0"/>
              <a:t>paralogy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(When to use global and local </a:t>
            </a:r>
            <a:r>
              <a:rPr lang="en-US" dirty="0" smtClean="0"/>
              <a:t>aligners)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5946-24AD-9945-9DD5-3A6D1763E7D7}" type="datetime1">
              <a:rPr lang="en-US" smtClean="0"/>
              <a:t>2/6/15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32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2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Similarity and homology</a:t>
            </a:r>
          </a:p>
        </p:txBody>
      </p:sp>
      <p:sp>
        <p:nvSpPr>
          <p:cNvPr id="107523" name="Rectangle 1027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382000" cy="5334000"/>
          </a:xfrm>
        </p:spPr>
        <p:txBody>
          <a:bodyPr/>
          <a:lstStyle/>
          <a:p>
            <a:r>
              <a:rPr lang="en-US" sz="2000"/>
              <a:t>Sequences (or structures or other objects) that look like each other are </a:t>
            </a:r>
            <a:r>
              <a:rPr lang="en-US" sz="2000" b="1">
                <a:solidFill>
                  <a:srgbClr val="FF0000"/>
                </a:solidFill>
              </a:rPr>
              <a:t>similar</a:t>
            </a:r>
            <a:r>
              <a:rPr lang="en-US" sz="2000"/>
              <a:t>. </a:t>
            </a:r>
          </a:p>
          <a:p>
            <a:r>
              <a:rPr lang="en-US" sz="2000"/>
              <a:t>If that similarity results from their having a </a:t>
            </a:r>
            <a:r>
              <a:rPr lang="en-US" sz="2000" b="1">
                <a:solidFill>
                  <a:srgbClr val="0000FF"/>
                </a:solidFill>
              </a:rPr>
              <a:t>common ancestor</a:t>
            </a:r>
            <a:r>
              <a:rPr lang="en-US" sz="2000"/>
              <a:t>, those sequences are </a:t>
            </a:r>
            <a:r>
              <a:rPr lang="en-US" sz="2000" b="1">
                <a:solidFill>
                  <a:srgbClr val="FF0000"/>
                </a:solidFill>
              </a:rPr>
              <a:t>homologous</a:t>
            </a:r>
            <a:r>
              <a:rPr lang="en-US" sz="2000"/>
              <a:t>.</a:t>
            </a:r>
          </a:p>
          <a:p>
            <a:pPr lvl="1"/>
            <a:r>
              <a:rPr lang="en-US" sz="2000"/>
              <a:t>If the homologs have diverged because of a </a:t>
            </a:r>
            <a:r>
              <a:rPr lang="en-US" sz="2000" b="1">
                <a:solidFill>
                  <a:srgbClr val="0000FF"/>
                </a:solidFill>
              </a:rPr>
              <a:t>speciation event</a:t>
            </a:r>
            <a:r>
              <a:rPr lang="en-US" sz="2000"/>
              <a:t>, the sequences are </a:t>
            </a:r>
            <a:r>
              <a:rPr lang="en-US" sz="2000" b="1">
                <a:solidFill>
                  <a:srgbClr val="FF0000"/>
                </a:solidFill>
              </a:rPr>
              <a:t>orthologous</a:t>
            </a:r>
            <a:r>
              <a:rPr lang="en-US" sz="2000"/>
              <a:t>.</a:t>
            </a:r>
          </a:p>
          <a:p>
            <a:pPr lvl="1"/>
            <a:r>
              <a:rPr lang="en-US" sz="2000"/>
              <a:t>If the homologs have diverged because of a </a:t>
            </a:r>
            <a:r>
              <a:rPr lang="en-US" sz="2000" b="1">
                <a:solidFill>
                  <a:srgbClr val="0000FF"/>
                </a:solidFill>
              </a:rPr>
              <a:t>gene duplication</a:t>
            </a:r>
            <a:r>
              <a:rPr lang="en-US" sz="2000"/>
              <a:t>, the sequences are </a:t>
            </a:r>
            <a:r>
              <a:rPr lang="en-US" sz="2000" b="1">
                <a:solidFill>
                  <a:srgbClr val="FF0000"/>
                </a:solidFill>
              </a:rPr>
              <a:t>paralogous</a:t>
            </a:r>
            <a:r>
              <a:rPr lang="en-US" sz="2000"/>
              <a:t>.</a:t>
            </a:r>
          </a:p>
          <a:p>
            <a:r>
              <a:rPr lang="en-US" sz="2000"/>
              <a:t>If the similarity results from </a:t>
            </a:r>
            <a:r>
              <a:rPr lang="en-US" sz="2000" b="1">
                <a:solidFill>
                  <a:srgbClr val="0000FF"/>
                </a:solidFill>
              </a:rPr>
              <a:t>convergent evolution</a:t>
            </a:r>
            <a:r>
              <a:rPr lang="en-US" sz="2000"/>
              <a:t> from ancestrally different sequences, then the sequences are </a:t>
            </a:r>
            <a:r>
              <a:rPr lang="en-US" sz="2000" b="1">
                <a:solidFill>
                  <a:srgbClr val="FF0000"/>
                </a:solidFill>
              </a:rPr>
              <a:t>analogous</a:t>
            </a:r>
            <a:r>
              <a:rPr lang="en-US" sz="2000"/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0AC8-2480-BD41-8884-C28E733F1531}" type="datetime1">
              <a:rPr lang="en-US" smtClean="0"/>
              <a:t>2/6/15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11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915400" cy="609600"/>
          </a:xfrm>
          <a:ln/>
        </p:spPr>
        <p:txBody>
          <a:bodyPr/>
          <a:lstStyle/>
          <a:p>
            <a:r>
              <a:rPr lang="en-US" sz="2400"/>
              <a:t>Examples of orthologous and paralogous genes</a:t>
            </a:r>
          </a:p>
        </p:txBody>
      </p:sp>
      <p:sp>
        <p:nvSpPr>
          <p:cNvPr id="111623" name="Text Box 1031"/>
          <p:cNvSpPr txBox="1">
            <a:spLocks noChangeArrowheads="1"/>
          </p:cNvSpPr>
          <p:nvPr/>
        </p:nvSpPr>
        <p:spPr bwMode="auto">
          <a:xfrm>
            <a:off x="4572000" y="1474788"/>
            <a:ext cx="2217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Kruppel-like Zn fingers</a:t>
            </a:r>
          </a:p>
        </p:txBody>
      </p:sp>
      <p:grpSp>
        <p:nvGrpSpPr>
          <p:cNvPr id="111643" name="Group 1051"/>
          <p:cNvGrpSpPr>
            <a:grpSpLocks/>
          </p:cNvGrpSpPr>
          <p:nvPr/>
        </p:nvGrpSpPr>
        <p:grpSpPr bwMode="auto">
          <a:xfrm>
            <a:off x="3954463" y="1371600"/>
            <a:ext cx="1143000" cy="152400"/>
            <a:chOff x="1728" y="960"/>
            <a:chExt cx="960" cy="144"/>
          </a:xfrm>
        </p:grpSpPr>
        <p:sp>
          <p:nvSpPr>
            <p:cNvPr id="111620" name="Rectangle 1028"/>
            <p:cNvSpPr>
              <a:spLocks noChangeArrowheads="1"/>
            </p:cNvSpPr>
            <p:nvPr/>
          </p:nvSpPr>
          <p:spPr bwMode="auto">
            <a:xfrm>
              <a:off x="2256" y="960"/>
              <a:ext cx="144" cy="144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1" name="Rectangle 1029"/>
            <p:cNvSpPr>
              <a:spLocks noChangeArrowheads="1"/>
            </p:cNvSpPr>
            <p:nvPr/>
          </p:nvSpPr>
          <p:spPr bwMode="auto">
            <a:xfrm>
              <a:off x="2400" y="960"/>
              <a:ext cx="144" cy="144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2" name="Rectangle 1030"/>
            <p:cNvSpPr>
              <a:spLocks noChangeArrowheads="1"/>
            </p:cNvSpPr>
            <p:nvPr/>
          </p:nvSpPr>
          <p:spPr bwMode="auto">
            <a:xfrm>
              <a:off x="2544" y="960"/>
              <a:ext cx="144" cy="144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4" name="Rectangle 1032"/>
            <p:cNvSpPr>
              <a:spLocks noChangeArrowheads="1"/>
            </p:cNvSpPr>
            <p:nvPr/>
          </p:nvSpPr>
          <p:spPr bwMode="auto">
            <a:xfrm>
              <a:off x="1728" y="960"/>
              <a:ext cx="528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25" name="Text Box 1033"/>
          <p:cNvSpPr txBox="1">
            <a:spLocks noChangeArrowheads="1"/>
          </p:cNvSpPr>
          <p:nvPr/>
        </p:nvSpPr>
        <p:spPr bwMode="auto">
          <a:xfrm>
            <a:off x="2811463" y="1066800"/>
            <a:ext cx="3589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Kruppel-like transcription factor = KLF</a:t>
            </a:r>
          </a:p>
        </p:txBody>
      </p:sp>
      <p:sp>
        <p:nvSpPr>
          <p:cNvPr id="111626" name="Text Box 1034"/>
          <p:cNvSpPr txBox="1">
            <a:spLocks noChangeArrowheads="1"/>
          </p:cNvSpPr>
          <p:nvPr/>
        </p:nvSpPr>
        <p:spPr bwMode="auto">
          <a:xfrm>
            <a:off x="2708275" y="1474788"/>
            <a:ext cx="1787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Activation domain</a:t>
            </a:r>
          </a:p>
        </p:txBody>
      </p:sp>
      <p:grpSp>
        <p:nvGrpSpPr>
          <p:cNvPr id="111674" name="Group 1082"/>
          <p:cNvGrpSpPr>
            <a:grpSpLocks/>
          </p:cNvGrpSpPr>
          <p:nvPr/>
        </p:nvGrpSpPr>
        <p:grpSpPr bwMode="auto">
          <a:xfrm>
            <a:off x="2667000" y="2559050"/>
            <a:ext cx="1143000" cy="152400"/>
            <a:chOff x="240" y="1632"/>
            <a:chExt cx="720" cy="96"/>
          </a:xfrm>
        </p:grpSpPr>
        <p:sp>
          <p:nvSpPr>
            <p:cNvPr id="111645" name="Rectangle 1053"/>
            <p:cNvSpPr>
              <a:spLocks noChangeArrowheads="1"/>
            </p:cNvSpPr>
            <p:nvPr/>
          </p:nvSpPr>
          <p:spPr bwMode="auto">
            <a:xfrm>
              <a:off x="636" y="1632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46" name="Rectangle 1054"/>
            <p:cNvSpPr>
              <a:spLocks noChangeArrowheads="1"/>
            </p:cNvSpPr>
            <p:nvPr/>
          </p:nvSpPr>
          <p:spPr bwMode="auto">
            <a:xfrm>
              <a:off x="744" y="1632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47" name="Rectangle 1055"/>
            <p:cNvSpPr>
              <a:spLocks noChangeArrowheads="1"/>
            </p:cNvSpPr>
            <p:nvPr/>
          </p:nvSpPr>
          <p:spPr bwMode="auto">
            <a:xfrm>
              <a:off x="852" y="1632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48" name="Rectangle 1056"/>
            <p:cNvSpPr>
              <a:spLocks noChangeArrowheads="1"/>
            </p:cNvSpPr>
            <p:nvPr/>
          </p:nvSpPr>
          <p:spPr bwMode="auto">
            <a:xfrm>
              <a:off x="240" y="1632"/>
              <a:ext cx="3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675" name="Group 1083"/>
          <p:cNvGrpSpPr>
            <a:grpSpLocks/>
          </p:cNvGrpSpPr>
          <p:nvPr/>
        </p:nvGrpSpPr>
        <p:grpSpPr bwMode="auto">
          <a:xfrm>
            <a:off x="4038600" y="2559050"/>
            <a:ext cx="1143000" cy="152400"/>
            <a:chOff x="1104" y="1632"/>
            <a:chExt cx="720" cy="96"/>
          </a:xfrm>
        </p:grpSpPr>
        <p:sp>
          <p:nvSpPr>
            <p:cNvPr id="111650" name="Rectangle 1058"/>
            <p:cNvSpPr>
              <a:spLocks noChangeArrowheads="1"/>
            </p:cNvSpPr>
            <p:nvPr/>
          </p:nvSpPr>
          <p:spPr bwMode="auto">
            <a:xfrm>
              <a:off x="1500" y="1632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51" name="Rectangle 1059"/>
            <p:cNvSpPr>
              <a:spLocks noChangeArrowheads="1"/>
            </p:cNvSpPr>
            <p:nvPr/>
          </p:nvSpPr>
          <p:spPr bwMode="auto">
            <a:xfrm>
              <a:off x="1608" y="1632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52" name="Rectangle 1060"/>
            <p:cNvSpPr>
              <a:spLocks noChangeArrowheads="1"/>
            </p:cNvSpPr>
            <p:nvPr/>
          </p:nvSpPr>
          <p:spPr bwMode="auto">
            <a:xfrm>
              <a:off x="1716" y="1632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53" name="Rectangle 1061"/>
            <p:cNvSpPr>
              <a:spLocks noChangeArrowheads="1"/>
            </p:cNvSpPr>
            <p:nvPr/>
          </p:nvSpPr>
          <p:spPr bwMode="auto">
            <a:xfrm>
              <a:off x="1104" y="1632"/>
              <a:ext cx="3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676" name="Group 1084"/>
          <p:cNvGrpSpPr>
            <a:grpSpLocks/>
          </p:cNvGrpSpPr>
          <p:nvPr/>
        </p:nvGrpSpPr>
        <p:grpSpPr bwMode="auto">
          <a:xfrm>
            <a:off x="5410200" y="2559050"/>
            <a:ext cx="1143000" cy="152400"/>
            <a:chOff x="1968" y="1632"/>
            <a:chExt cx="720" cy="96"/>
          </a:xfrm>
        </p:grpSpPr>
        <p:sp>
          <p:nvSpPr>
            <p:cNvPr id="111655" name="Rectangle 1063"/>
            <p:cNvSpPr>
              <a:spLocks noChangeArrowheads="1"/>
            </p:cNvSpPr>
            <p:nvPr/>
          </p:nvSpPr>
          <p:spPr bwMode="auto">
            <a:xfrm>
              <a:off x="2364" y="1632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56" name="Rectangle 1064"/>
            <p:cNvSpPr>
              <a:spLocks noChangeArrowheads="1"/>
            </p:cNvSpPr>
            <p:nvPr/>
          </p:nvSpPr>
          <p:spPr bwMode="auto">
            <a:xfrm>
              <a:off x="2472" y="1632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57" name="Rectangle 1065"/>
            <p:cNvSpPr>
              <a:spLocks noChangeArrowheads="1"/>
            </p:cNvSpPr>
            <p:nvPr/>
          </p:nvSpPr>
          <p:spPr bwMode="auto">
            <a:xfrm>
              <a:off x="2580" y="1632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58" name="Rectangle 1066"/>
            <p:cNvSpPr>
              <a:spLocks noChangeArrowheads="1"/>
            </p:cNvSpPr>
            <p:nvPr/>
          </p:nvSpPr>
          <p:spPr bwMode="auto">
            <a:xfrm>
              <a:off x="1968" y="1632"/>
              <a:ext cx="3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679" name="Group 1087"/>
          <p:cNvGrpSpPr>
            <a:grpSpLocks/>
          </p:cNvGrpSpPr>
          <p:nvPr/>
        </p:nvGrpSpPr>
        <p:grpSpPr bwMode="auto">
          <a:xfrm>
            <a:off x="2667000" y="3092450"/>
            <a:ext cx="1143000" cy="152400"/>
            <a:chOff x="240" y="1920"/>
            <a:chExt cx="720" cy="96"/>
          </a:xfrm>
        </p:grpSpPr>
        <p:sp>
          <p:nvSpPr>
            <p:cNvPr id="111660" name="Rectangle 1068"/>
            <p:cNvSpPr>
              <a:spLocks noChangeArrowheads="1"/>
            </p:cNvSpPr>
            <p:nvPr/>
          </p:nvSpPr>
          <p:spPr bwMode="auto">
            <a:xfrm>
              <a:off x="636" y="1920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61" name="Rectangle 1069"/>
            <p:cNvSpPr>
              <a:spLocks noChangeArrowheads="1"/>
            </p:cNvSpPr>
            <p:nvPr/>
          </p:nvSpPr>
          <p:spPr bwMode="auto">
            <a:xfrm>
              <a:off x="744" y="1920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62" name="Rectangle 1070"/>
            <p:cNvSpPr>
              <a:spLocks noChangeArrowheads="1"/>
            </p:cNvSpPr>
            <p:nvPr/>
          </p:nvSpPr>
          <p:spPr bwMode="auto">
            <a:xfrm>
              <a:off x="852" y="1920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63" name="Rectangle 1071"/>
            <p:cNvSpPr>
              <a:spLocks noChangeArrowheads="1"/>
            </p:cNvSpPr>
            <p:nvPr/>
          </p:nvSpPr>
          <p:spPr bwMode="auto">
            <a:xfrm>
              <a:off x="240" y="1920"/>
              <a:ext cx="3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678" name="Group 1086"/>
          <p:cNvGrpSpPr>
            <a:grpSpLocks/>
          </p:cNvGrpSpPr>
          <p:nvPr/>
        </p:nvGrpSpPr>
        <p:grpSpPr bwMode="auto">
          <a:xfrm>
            <a:off x="4038600" y="3092450"/>
            <a:ext cx="1143000" cy="152400"/>
            <a:chOff x="1104" y="1920"/>
            <a:chExt cx="720" cy="96"/>
          </a:xfrm>
        </p:grpSpPr>
        <p:sp>
          <p:nvSpPr>
            <p:cNvPr id="111665" name="Rectangle 1073"/>
            <p:cNvSpPr>
              <a:spLocks noChangeArrowheads="1"/>
            </p:cNvSpPr>
            <p:nvPr/>
          </p:nvSpPr>
          <p:spPr bwMode="auto">
            <a:xfrm>
              <a:off x="1500" y="1920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66" name="Rectangle 1074"/>
            <p:cNvSpPr>
              <a:spLocks noChangeArrowheads="1"/>
            </p:cNvSpPr>
            <p:nvPr/>
          </p:nvSpPr>
          <p:spPr bwMode="auto">
            <a:xfrm>
              <a:off x="1608" y="1920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67" name="Rectangle 1075"/>
            <p:cNvSpPr>
              <a:spLocks noChangeArrowheads="1"/>
            </p:cNvSpPr>
            <p:nvPr/>
          </p:nvSpPr>
          <p:spPr bwMode="auto">
            <a:xfrm>
              <a:off x="1716" y="1920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68" name="Rectangle 1076"/>
            <p:cNvSpPr>
              <a:spLocks noChangeArrowheads="1"/>
            </p:cNvSpPr>
            <p:nvPr/>
          </p:nvSpPr>
          <p:spPr bwMode="auto">
            <a:xfrm>
              <a:off x="1104" y="1920"/>
              <a:ext cx="396" cy="96"/>
            </a:xfrm>
            <a:prstGeom prst="rect">
              <a:avLst/>
            </a:prstGeom>
            <a:solidFill>
              <a:srgbClr val="008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677" name="Group 1085"/>
          <p:cNvGrpSpPr>
            <a:grpSpLocks/>
          </p:cNvGrpSpPr>
          <p:nvPr/>
        </p:nvGrpSpPr>
        <p:grpSpPr bwMode="auto">
          <a:xfrm>
            <a:off x="5410200" y="3092450"/>
            <a:ext cx="1143000" cy="152400"/>
            <a:chOff x="1968" y="1920"/>
            <a:chExt cx="720" cy="96"/>
          </a:xfrm>
        </p:grpSpPr>
        <p:sp>
          <p:nvSpPr>
            <p:cNvPr id="111670" name="Rectangle 1078"/>
            <p:cNvSpPr>
              <a:spLocks noChangeArrowheads="1"/>
            </p:cNvSpPr>
            <p:nvPr/>
          </p:nvSpPr>
          <p:spPr bwMode="auto">
            <a:xfrm>
              <a:off x="2364" y="1920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71" name="Rectangle 1079"/>
            <p:cNvSpPr>
              <a:spLocks noChangeArrowheads="1"/>
            </p:cNvSpPr>
            <p:nvPr/>
          </p:nvSpPr>
          <p:spPr bwMode="auto">
            <a:xfrm>
              <a:off x="2472" y="1920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72" name="Rectangle 1080"/>
            <p:cNvSpPr>
              <a:spLocks noChangeArrowheads="1"/>
            </p:cNvSpPr>
            <p:nvPr/>
          </p:nvSpPr>
          <p:spPr bwMode="auto">
            <a:xfrm>
              <a:off x="2580" y="1920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73" name="Rectangle 1081"/>
            <p:cNvSpPr>
              <a:spLocks noChangeArrowheads="1"/>
            </p:cNvSpPr>
            <p:nvPr/>
          </p:nvSpPr>
          <p:spPr bwMode="auto">
            <a:xfrm>
              <a:off x="1968" y="1920"/>
              <a:ext cx="396" cy="9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80" name="Text Box 1088"/>
          <p:cNvSpPr txBox="1">
            <a:spLocks noChangeArrowheads="1"/>
          </p:cNvSpPr>
          <p:nvPr/>
        </p:nvSpPr>
        <p:spPr bwMode="auto">
          <a:xfrm>
            <a:off x="2971800" y="2711450"/>
            <a:ext cx="66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KLF1</a:t>
            </a:r>
          </a:p>
        </p:txBody>
      </p:sp>
      <p:sp>
        <p:nvSpPr>
          <p:cNvPr id="111681" name="Text Box 1089"/>
          <p:cNvSpPr txBox="1">
            <a:spLocks noChangeArrowheads="1"/>
          </p:cNvSpPr>
          <p:nvPr/>
        </p:nvSpPr>
        <p:spPr bwMode="auto">
          <a:xfrm>
            <a:off x="4267200" y="2711450"/>
            <a:ext cx="66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KLF2</a:t>
            </a:r>
          </a:p>
        </p:txBody>
      </p:sp>
      <p:sp>
        <p:nvSpPr>
          <p:cNvPr id="111682" name="Text Box 1090"/>
          <p:cNvSpPr txBox="1">
            <a:spLocks noChangeArrowheads="1"/>
          </p:cNvSpPr>
          <p:nvPr/>
        </p:nvSpPr>
        <p:spPr bwMode="auto">
          <a:xfrm>
            <a:off x="5638800" y="2711450"/>
            <a:ext cx="66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KLF3</a:t>
            </a:r>
          </a:p>
        </p:txBody>
      </p:sp>
      <p:sp>
        <p:nvSpPr>
          <p:cNvPr id="111683" name="Text Box 1091"/>
          <p:cNvSpPr txBox="1">
            <a:spLocks noChangeArrowheads="1"/>
          </p:cNvSpPr>
          <p:nvPr/>
        </p:nvSpPr>
        <p:spPr bwMode="auto">
          <a:xfrm>
            <a:off x="2971800" y="3244850"/>
            <a:ext cx="66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KLF4</a:t>
            </a:r>
          </a:p>
        </p:txBody>
      </p:sp>
      <p:sp>
        <p:nvSpPr>
          <p:cNvPr id="111684" name="Text Box 1092"/>
          <p:cNvSpPr txBox="1">
            <a:spLocks noChangeArrowheads="1"/>
          </p:cNvSpPr>
          <p:nvPr/>
        </p:nvSpPr>
        <p:spPr bwMode="auto">
          <a:xfrm>
            <a:off x="4191000" y="3244850"/>
            <a:ext cx="66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KLF5</a:t>
            </a:r>
          </a:p>
        </p:txBody>
      </p:sp>
      <p:sp>
        <p:nvSpPr>
          <p:cNvPr id="111685" name="Text Box 1093"/>
          <p:cNvSpPr txBox="1">
            <a:spLocks noChangeArrowheads="1"/>
          </p:cNvSpPr>
          <p:nvPr/>
        </p:nvSpPr>
        <p:spPr bwMode="auto">
          <a:xfrm>
            <a:off x="5562600" y="3244850"/>
            <a:ext cx="66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KLF6</a:t>
            </a:r>
          </a:p>
        </p:txBody>
      </p:sp>
      <p:grpSp>
        <p:nvGrpSpPr>
          <p:cNvPr id="111688" name="Group 1096"/>
          <p:cNvGrpSpPr>
            <a:grpSpLocks/>
          </p:cNvGrpSpPr>
          <p:nvPr/>
        </p:nvGrpSpPr>
        <p:grpSpPr bwMode="auto">
          <a:xfrm>
            <a:off x="381000" y="4143375"/>
            <a:ext cx="1143000" cy="152400"/>
            <a:chOff x="240" y="1632"/>
            <a:chExt cx="720" cy="96"/>
          </a:xfrm>
        </p:grpSpPr>
        <p:sp>
          <p:nvSpPr>
            <p:cNvPr id="111689" name="Rectangle 1097"/>
            <p:cNvSpPr>
              <a:spLocks noChangeArrowheads="1"/>
            </p:cNvSpPr>
            <p:nvPr/>
          </p:nvSpPr>
          <p:spPr bwMode="auto">
            <a:xfrm>
              <a:off x="636" y="1632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90" name="Rectangle 1098"/>
            <p:cNvSpPr>
              <a:spLocks noChangeArrowheads="1"/>
            </p:cNvSpPr>
            <p:nvPr/>
          </p:nvSpPr>
          <p:spPr bwMode="auto">
            <a:xfrm>
              <a:off x="744" y="1632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91" name="Rectangle 1099"/>
            <p:cNvSpPr>
              <a:spLocks noChangeArrowheads="1"/>
            </p:cNvSpPr>
            <p:nvPr/>
          </p:nvSpPr>
          <p:spPr bwMode="auto">
            <a:xfrm>
              <a:off x="852" y="1632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92" name="Rectangle 1100"/>
            <p:cNvSpPr>
              <a:spLocks noChangeArrowheads="1"/>
            </p:cNvSpPr>
            <p:nvPr/>
          </p:nvSpPr>
          <p:spPr bwMode="auto">
            <a:xfrm>
              <a:off x="240" y="1632"/>
              <a:ext cx="3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693" name="Group 1101"/>
          <p:cNvGrpSpPr>
            <a:grpSpLocks/>
          </p:cNvGrpSpPr>
          <p:nvPr/>
        </p:nvGrpSpPr>
        <p:grpSpPr bwMode="auto">
          <a:xfrm>
            <a:off x="1752600" y="4143375"/>
            <a:ext cx="1143000" cy="152400"/>
            <a:chOff x="1104" y="1632"/>
            <a:chExt cx="720" cy="96"/>
          </a:xfrm>
        </p:grpSpPr>
        <p:sp>
          <p:nvSpPr>
            <p:cNvPr id="111694" name="Rectangle 1102"/>
            <p:cNvSpPr>
              <a:spLocks noChangeArrowheads="1"/>
            </p:cNvSpPr>
            <p:nvPr/>
          </p:nvSpPr>
          <p:spPr bwMode="auto">
            <a:xfrm>
              <a:off x="1500" y="1632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95" name="Rectangle 1103"/>
            <p:cNvSpPr>
              <a:spLocks noChangeArrowheads="1"/>
            </p:cNvSpPr>
            <p:nvPr/>
          </p:nvSpPr>
          <p:spPr bwMode="auto">
            <a:xfrm>
              <a:off x="1608" y="1632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96" name="Rectangle 1104"/>
            <p:cNvSpPr>
              <a:spLocks noChangeArrowheads="1"/>
            </p:cNvSpPr>
            <p:nvPr/>
          </p:nvSpPr>
          <p:spPr bwMode="auto">
            <a:xfrm>
              <a:off x="1716" y="1632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97" name="Rectangle 1105"/>
            <p:cNvSpPr>
              <a:spLocks noChangeArrowheads="1"/>
            </p:cNvSpPr>
            <p:nvPr/>
          </p:nvSpPr>
          <p:spPr bwMode="auto">
            <a:xfrm>
              <a:off x="1104" y="1632"/>
              <a:ext cx="3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698" name="Group 1106"/>
          <p:cNvGrpSpPr>
            <a:grpSpLocks/>
          </p:cNvGrpSpPr>
          <p:nvPr/>
        </p:nvGrpSpPr>
        <p:grpSpPr bwMode="auto">
          <a:xfrm>
            <a:off x="3124200" y="4143375"/>
            <a:ext cx="1143000" cy="152400"/>
            <a:chOff x="1968" y="1632"/>
            <a:chExt cx="720" cy="96"/>
          </a:xfrm>
        </p:grpSpPr>
        <p:sp>
          <p:nvSpPr>
            <p:cNvPr id="111699" name="Rectangle 1107"/>
            <p:cNvSpPr>
              <a:spLocks noChangeArrowheads="1"/>
            </p:cNvSpPr>
            <p:nvPr/>
          </p:nvSpPr>
          <p:spPr bwMode="auto">
            <a:xfrm>
              <a:off x="2364" y="1632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00" name="Rectangle 1108"/>
            <p:cNvSpPr>
              <a:spLocks noChangeArrowheads="1"/>
            </p:cNvSpPr>
            <p:nvPr/>
          </p:nvSpPr>
          <p:spPr bwMode="auto">
            <a:xfrm>
              <a:off x="2472" y="1632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01" name="Rectangle 1109"/>
            <p:cNvSpPr>
              <a:spLocks noChangeArrowheads="1"/>
            </p:cNvSpPr>
            <p:nvPr/>
          </p:nvSpPr>
          <p:spPr bwMode="auto">
            <a:xfrm>
              <a:off x="2580" y="1632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02" name="Rectangle 1110"/>
            <p:cNvSpPr>
              <a:spLocks noChangeArrowheads="1"/>
            </p:cNvSpPr>
            <p:nvPr/>
          </p:nvSpPr>
          <p:spPr bwMode="auto">
            <a:xfrm>
              <a:off x="1968" y="1632"/>
              <a:ext cx="3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703" name="Group 1111"/>
          <p:cNvGrpSpPr>
            <a:grpSpLocks/>
          </p:cNvGrpSpPr>
          <p:nvPr/>
        </p:nvGrpSpPr>
        <p:grpSpPr bwMode="auto">
          <a:xfrm>
            <a:off x="381000" y="4676775"/>
            <a:ext cx="1143000" cy="152400"/>
            <a:chOff x="240" y="1920"/>
            <a:chExt cx="720" cy="96"/>
          </a:xfrm>
        </p:grpSpPr>
        <p:sp>
          <p:nvSpPr>
            <p:cNvPr id="111704" name="Rectangle 1112"/>
            <p:cNvSpPr>
              <a:spLocks noChangeArrowheads="1"/>
            </p:cNvSpPr>
            <p:nvPr/>
          </p:nvSpPr>
          <p:spPr bwMode="auto">
            <a:xfrm>
              <a:off x="636" y="1920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05" name="Rectangle 1113"/>
            <p:cNvSpPr>
              <a:spLocks noChangeArrowheads="1"/>
            </p:cNvSpPr>
            <p:nvPr/>
          </p:nvSpPr>
          <p:spPr bwMode="auto">
            <a:xfrm>
              <a:off x="744" y="1920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06" name="Rectangle 1114"/>
            <p:cNvSpPr>
              <a:spLocks noChangeArrowheads="1"/>
            </p:cNvSpPr>
            <p:nvPr/>
          </p:nvSpPr>
          <p:spPr bwMode="auto">
            <a:xfrm>
              <a:off x="852" y="1920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07" name="Rectangle 1115"/>
            <p:cNvSpPr>
              <a:spLocks noChangeArrowheads="1"/>
            </p:cNvSpPr>
            <p:nvPr/>
          </p:nvSpPr>
          <p:spPr bwMode="auto">
            <a:xfrm>
              <a:off x="240" y="1920"/>
              <a:ext cx="3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708" name="Group 1116"/>
          <p:cNvGrpSpPr>
            <a:grpSpLocks/>
          </p:cNvGrpSpPr>
          <p:nvPr/>
        </p:nvGrpSpPr>
        <p:grpSpPr bwMode="auto">
          <a:xfrm>
            <a:off x="1752600" y="4676775"/>
            <a:ext cx="1143000" cy="152400"/>
            <a:chOff x="1104" y="1920"/>
            <a:chExt cx="720" cy="96"/>
          </a:xfrm>
        </p:grpSpPr>
        <p:sp>
          <p:nvSpPr>
            <p:cNvPr id="111709" name="Rectangle 1117"/>
            <p:cNvSpPr>
              <a:spLocks noChangeArrowheads="1"/>
            </p:cNvSpPr>
            <p:nvPr/>
          </p:nvSpPr>
          <p:spPr bwMode="auto">
            <a:xfrm>
              <a:off x="1500" y="1920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10" name="Rectangle 1118"/>
            <p:cNvSpPr>
              <a:spLocks noChangeArrowheads="1"/>
            </p:cNvSpPr>
            <p:nvPr/>
          </p:nvSpPr>
          <p:spPr bwMode="auto">
            <a:xfrm>
              <a:off x="1608" y="1920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11" name="Rectangle 1119"/>
            <p:cNvSpPr>
              <a:spLocks noChangeArrowheads="1"/>
            </p:cNvSpPr>
            <p:nvPr/>
          </p:nvSpPr>
          <p:spPr bwMode="auto">
            <a:xfrm>
              <a:off x="1716" y="1920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12" name="Rectangle 1120"/>
            <p:cNvSpPr>
              <a:spLocks noChangeArrowheads="1"/>
            </p:cNvSpPr>
            <p:nvPr/>
          </p:nvSpPr>
          <p:spPr bwMode="auto">
            <a:xfrm>
              <a:off x="1104" y="1920"/>
              <a:ext cx="396" cy="96"/>
            </a:xfrm>
            <a:prstGeom prst="rect">
              <a:avLst/>
            </a:prstGeom>
            <a:solidFill>
              <a:srgbClr val="008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713" name="Group 1121"/>
          <p:cNvGrpSpPr>
            <a:grpSpLocks/>
          </p:cNvGrpSpPr>
          <p:nvPr/>
        </p:nvGrpSpPr>
        <p:grpSpPr bwMode="auto">
          <a:xfrm>
            <a:off x="3124200" y="4676775"/>
            <a:ext cx="1143000" cy="152400"/>
            <a:chOff x="1968" y="1920"/>
            <a:chExt cx="720" cy="96"/>
          </a:xfrm>
        </p:grpSpPr>
        <p:sp>
          <p:nvSpPr>
            <p:cNvPr id="111714" name="Rectangle 1122"/>
            <p:cNvSpPr>
              <a:spLocks noChangeArrowheads="1"/>
            </p:cNvSpPr>
            <p:nvPr/>
          </p:nvSpPr>
          <p:spPr bwMode="auto">
            <a:xfrm>
              <a:off x="2364" y="1920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15" name="Rectangle 1123"/>
            <p:cNvSpPr>
              <a:spLocks noChangeArrowheads="1"/>
            </p:cNvSpPr>
            <p:nvPr/>
          </p:nvSpPr>
          <p:spPr bwMode="auto">
            <a:xfrm>
              <a:off x="2472" y="1920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16" name="Rectangle 1124"/>
            <p:cNvSpPr>
              <a:spLocks noChangeArrowheads="1"/>
            </p:cNvSpPr>
            <p:nvPr/>
          </p:nvSpPr>
          <p:spPr bwMode="auto">
            <a:xfrm>
              <a:off x="2580" y="1920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17" name="Rectangle 1125"/>
            <p:cNvSpPr>
              <a:spLocks noChangeArrowheads="1"/>
            </p:cNvSpPr>
            <p:nvPr/>
          </p:nvSpPr>
          <p:spPr bwMode="auto">
            <a:xfrm>
              <a:off x="1968" y="1920"/>
              <a:ext cx="396" cy="9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718" name="Text Box 1126"/>
          <p:cNvSpPr txBox="1">
            <a:spLocks noChangeArrowheads="1"/>
          </p:cNvSpPr>
          <p:nvPr/>
        </p:nvSpPr>
        <p:spPr bwMode="auto">
          <a:xfrm>
            <a:off x="685800" y="4295775"/>
            <a:ext cx="66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KLF1</a:t>
            </a:r>
          </a:p>
        </p:txBody>
      </p:sp>
      <p:sp>
        <p:nvSpPr>
          <p:cNvPr id="111719" name="Text Box 1127"/>
          <p:cNvSpPr txBox="1">
            <a:spLocks noChangeArrowheads="1"/>
          </p:cNvSpPr>
          <p:nvPr/>
        </p:nvSpPr>
        <p:spPr bwMode="auto">
          <a:xfrm>
            <a:off x="1981200" y="4295775"/>
            <a:ext cx="66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KLF2</a:t>
            </a:r>
          </a:p>
        </p:txBody>
      </p:sp>
      <p:sp>
        <p:nvSpPr>
          <p:cNvPr id="111720" name="Text Box 1128"/>
          <p:cNvSpPr txBox="1">
            <a:spLocks noChangeArrowheads="1"/>
          </p:cNvSpPr>
          <p:nvPr/>
        </p:nvSpPr>
        <p:spPr bwMode="auto">
          <a:xfrm>
            <a:off x="3352800" y="4295775"/>
            <a:ext cx="66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KLF3</a:t>
            </a:r>
          </a:p>
        </p:txBody>
      </p:sp>
      <p:sp>
        <p:nvSpPr>
          <p:cNvPr id="111721" name="Text Box 1129"/>
          <p:cNvSpPr txBox="1">
            <a:spLocks noChangeArrowheads="1"/>
          </p:cNvSpPr>
          <p:nvPr/>
        </p:nvSpPr>
        <p:spPr bwMode="auto">
          <a:xfrm>
            <a:off x="685800" y="4829175"/>
            <a:ext cx="66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KLF4</a:t>
            </a:r>
          </a:p>
        </p:txBody>
      </p:sp>
      <p:sp>
        <p:nvSpPr>
          <p:cNvPr id="111722" name="Text Box 1130"/>
          <p:cNvSpPr txBox="1">
            <a:spLocks noChangeArrowheads="1"/>
          </p:cNvSpPr>
          <p:nvPr/>
        </p:nvSpPr>
        <p:spPr bwMode="auto">
          <a:xfrm>
            <a:off x="1905000" y="4829175"/>
            <a:ext cx="66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KLF5</a:t>
            </a:r>
          </a:p>
        </p:txBody>
      </p:sp>
      <p:sp>
        <p:nvSpPr>
          <p:cNvPr id="111723" name="Text Box 1131"/>
          <p:cNvSpPr txBox="1">
            <a:spLocks noChangeArrowheads="1"/>
          </p:cNvSpPr>
          <p:nvPr/>
        </p:nvSpPr>
        <p:spPr bwMode="auto">
          <a:xfrm>
            <a:off x="3276600" y="4829175"/>
            <a:ext cx="66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KLF6</a:t>
            </a:r>
          </a:p>
        </p:txBody>
      </p:sp>
      <p:grpSp>
        <p:nvGrpSpPr>
          <p:cNvPr id="111724" name="Group 1132"/>
          <p:cNvGrpSpPr>
            <a:grpSpLocks/>
          </p:cNvGrpSpPr>
          <p:nvPr/>
        </p:nvGrpSpPr>
        <p:grpSpPr bwMode="auto">
          <a:xfrm>
            <a:off x="5029200" y="4143375"/>
            <a:ext cx="1143000" cy="152400"/>
            <a:chOff x="240" y="1632"/>
            <a:chExt cx="720" cy="96"/>
          </a:xfrm>
        </p:grpSpPr>
        <p:sp>
          <p:nvSpPr>
            <p:cNvPr id="111725" name="Rectangle 1133"/>
            <p:cNvSpPr>
              <a:spLocks noChangeArrowheads="1"/>
            </p:cNvSpPr>
            <p:nvPr/>
          </p:nvSpPr>
          <p:spPr bwMode="auto">
            <a:xfrm>
              <a:off x="636" y="1632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26" name="Rectangle 1134"/>
            <p:cNvSpPr>
              <a:spLocks noChangeArrowheads="1"/>
            </p:cNvSpPr>
            <p:nvPr/>
          </p:nvSpPr>
          <p:spPr bwMode="auto">
            <a:xfrm>
              <a:off x="744" y="1632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27" name="Rectangle 1135"/>
            <p:cNvSpPr>
              <a:spLocks noChangeArrowheads="1"/>
            </p:cNvSpPr>
            <p:nvPr/>
          </p:nvSpPr>
          <p:spPr bwMode="auto">
            <a:xfrm>
              <a:off x="852" y="1632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28" name="Rectangle 1136"/>
            <p:cNvSpPr>
              <a:spLocks noChangeArrowheads="1"/>
            </p:cNvSpPr>
            <p:nvPr/>
          </p:nvSpPr>
          <p:spPr bwMode="auto">
            <a:xfrm>
              <a:off x="240" y="1632"/>
              <a:ext cx="3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729" name="Group 1137"/>
          <p:cNvGrpSpPr>
            <a:grpSpLocks/>
          </p:cNvGrpSpPr>
          <p:nvPr/>
        </p:nvGrpSpPr>
        <p:grpSpPr bwMode="auto">
          <a:xfrm>
            <a:off x="6400800" y="4143375"/>
            <a:ext cx="1143000" cy="152400"/>
            <a:chOff x="1104" y="1632"/>
            <a:chExt cx="720" cy="96"/>
          </a:xfrm>
        </p:grpSpPr>
        <p:sp>
          <p:nvSpPr>
            <p:cNvPr id="111730" name="Rectangle 1138"/>
            <p:cNvSpPr>
              <a:spLocks noChangeArrowheads="1"/>
            </p:cNvSpPr>
            <p:nvPr/>
          </p:nvSpPr>
          <p:spPr bwMode="auto">
            <a:xfrm>
              <a:off x="1500" y="1632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31" name="Rectangle 1139"/>
            <p:cNvSpPr>
              <a:spLocks noChangeArrowheads="1"/>
            </p:cNvSpPr>
            <p:nvPr/>
          </p:nvSpPr>
          <p:spPr bwMode="auto">
            <a:xfrm>
              <a:off x="1608" y="1632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32" name="Rectangle 1140"/>
            <p:cNvSpPr>
              <a:spLocks noChangeArrowheads="1"/>
            </p:cNvSpPr>
            <p:nvPr/>
          </p:nvSpPr>
          <p:spPr bwMode="auto">
            <a:xfrm>
              <a:off x="1716" y="1632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33" name="Rectangle 1141"/>
            <p:cNvSpPr>
              <a:spLocks noChangeArrowheads="1"/>
            </p:cNvSpPr>
            <p:nvPr/>
          </p:nvSpPr>
          <p:spPr bwMode="auto">
            <a:xfrm>
              <a:off x="1104" y="1632"/>
              <a:ext cx="3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734" name="Group 1142"/>
          <p:cNvGrpSpPr>
            <a:grpSpLocks/>
          </p:cNvGrpSpPr>
          <p:nvPr/>
        </p:nvGrpSpPr>
        <p:grpSpPr bwMode="auto">
          <a:xfrm>
            <a:off x="7772400" y="4143375"/>
            <a:ext cx="1143000" cy="152400"/>
            <a:chOff x="1968" y="1632"/>
            <a:chExt cx="720" cy="96"/>
          </a:xfrm>
        </p:grpSpPr>
        <p:sp>
          <p:nvSpPr>
            <p:cNvPr id="111735" name="Rectangle 1143"/>
            <p:cNvSpPr>
              <a:spLocks noChangeArrowheads="1"/>
            </p:cNvSpPr>
            <p:nvPr/>
          </p:nvSpPr>
          <p:spPr bwMode="auto">
            <a:xfrm>
              <a:off x="2364" y="1632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36" name="Rectangle 1144"/>
            <p:cNvSpPr>
              <a:spLocks noChangeArrowheads="1"/>
            </p:cNvSpPr>
            <p:nvPr/>
          </p:nvSpPr>
          <p:spPr bwMode="auto">
            <a:xfrm>
              <a:off x="2472" y="1632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37" name="Rectangle 1145"/>
            <p:cNvSpPr>
              <a:spLocks noChangeArrowheads="1"/>
            </p:cNvSpPr>
            <p:nvPr/>
          </p:nvSpPr>
          <p:spPr bwMode="auto">
            <a:xfrm>
              <a:off x="2580" y="1632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38" name="Rectangle 1146"/>
            <p:cNvSpPr>
              <a:spLocks noChangeArrowheads="1"/>
            </p:cNvSpPr>
            <p:nvPr/>
          </p:nvSpPr>
          <p:spPr bwMode="auto">
            <a:xfrm>
              <a:off x="1968" y="1632"/>
              <a:ext cx="3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739" name="Group 1147"/>
          <p:cNvGrpSpPr>
            <a:grpSpLocks/>
          </p:cNvGrpSpPr>
          <p:nvPr/>
        </p:nvGrpSpPr>
        <p:grpSpPr bwMode="auto">
          <a:xfrm>
            <a:off x="5029200" y="4676775"/>
            <a:ext cx="1143000" cy="152400"/>
            <a:chOff x="240" y="1920"/>
            <a:chExt cx="720" cy="96"/>
          </a:xfrm>
        </p:grpSpPr>
        <p:sp>
          <p:nvSpPr>
            <p:cNvPr id="111740" name="Rectangle 1148"/>
            <p:cNvSpPr>
              <a:spLocks noChangeArrowheads="1"/>
            </p:cNvSpPr>
            <p:nvPr/>
          </p:nvSpPr>
          <p:spPr bwMode="auto">
            <a:xfrm>
              <a:off x="636" y="1920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41" name="Rectangle 1149"/>
            <p:cNvSpPr>
              <a:spLocks noChangeArrowheads="1"/>
            </p:cNvSpPr>
            <p:nvPr/>
          </p:nvSpPr>
          <p:spPr bwMode="auto">
            <a:xfrm>
              <a:off x="744" y="1920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42" name="Rectangle 1150"/>
            <p:cNvSpPr>
              <a:spLocks noChangeArrowheads="1"/>
            </p:cNvSpPr>
            <p:nvPr/>
          </p:nvSpPr>
          <p:spPr bwMode="auto">
            <a:xfrm>
              <a:off x="852" y="1920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43" name="Rectangle 1151"/>
            <p:cNvSpPr>
              <a:spLocks noChangeArrowheads="1"/>
            </p:cNvSpPr>
            <p:nvPr/>
          </p:nvSpPr>
          <p:spPr bwMode="auto">
            <a:xfrm>
              <a:off x="240" y="1920"/>
              <a:ext cx="3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744" name="Group 1152"/>
          <p:cNvGrpSpPr>
            <a:grpSpLocks/>
          </p:cNvGrpSpPr>
          <p:nvPr/>
        </p:nvGrpSpPr>
        <p:grpSpPr bwMode="auto">
          <a:xfrm>
            <a:off x="6400800" y="4676775"/>
            <a:ext cx="1143000" cy="152400"/>
            <a:chOff x="1104" y="1920"/>
            <a:chExt cx="720" cy="96"/>
          </a:xfrm>
        </p:grpSpPr>
        <p:sp>
          <p:nvSpPr>
            <p:cNvPr id="111745" name="Rectangle 1153"/>
            <p:cNvSpPr>
              <a:spLocks noChangeArrowheads="1"/>
            </p:cNvSpPr>
            <p:nvPr/>
          </p:nvSpPr>
          <p:spPr bwMode="auto">
            <a:xfrm>
              <a:off x="1500" y="1920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46" name="Rectangle 1154"/>
            <p:cNvSpPr>
              <a:spLocks noChangeArrowheads="1"/>
            </p:cNvSpPr>
            <p:nvPr/>
          </p:nvSpPr>
          <p:spPr bwMode="auto">
            <a:xfrm>
              <a:off x="1608" y="1920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47" name="Rectangle 1155"/>
            <p:cNvSpPr>
              <a:spLocks noChangeArrowheads="1"/>
            </p:cNvSpPr>
            <p:nvPr/>
          </p:nvSpPr>
          <p:spPr bwMode="auto">
            <a:xfrm>
              <a:off x="1716" y="1920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48" name="Rectangle 1156"/>
            <p:cNvSpPr>
              <a:spLocks noChangeArrowheads="1"/>
            </p:cNvSpPr>
            <p:nvPr/>
          </p:nvSpPr>
          <p:spPr bwMode="auto">
            <a:xfrm>
              <a:off x="1104" y="1920"/>
              <a:ext cx="396" cy="96"/>
            </a:xfrm>
            <a:prstGeom prst="rect">
              <a:avLst/>
            </a:prstGeom>
            <a:solidFill>
              <a:srgbClr val="008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749" name="Group 1157"/>
          <p:cNvGrpSpPr>
            <a:grpSpLocks/>
          </p:cNvGrpSpPr>
          <p:nvPr/>
        </p:nvGrpSpPr>
        <p:grpSpPr bwMode="auto">
          <a:xfrm>
            <a:off x="7772400" y="4676775"/>
            <a:ext cx="1143000" cy="152400"/>
            <a:chOff x="1968" y="1920"/>
            <a:chExt cx="720" cy="96"/>
          </a:xfrm>
        </p:grpSpPr>
        <p:sp>
          <p:nvSpPr>
            <p:cNvPr id="111750" name="Rectangle 1158"/>
            <p:cNvSpPr>
              <a:spLocks noChangeArrowheads="1"/>
            </p:cNvSpPr>
            <p:nvPr/>
          </p:nvSpPr>
          <p:spPr bwMode="auto">
            <a:xfrm>
              <a:off x="2364" y="1920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51" name="Rectangle 1159"/>
            <p:cNvSpPr>
              <a:spLocks noChangeArrowheads="1"/>
            </p:cNvSpPr>
            <p:nvPr/>
          </p:nvSpPr>
          <p:spPr bwMode="auto">
            <a:xfrm>
              <a:off x="2472" y="1920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52" name="Rectangle 1160"/>
            <p:cNvSpPr>
              <a:spLocks noChangeArrowheads="1"/>
            </p:cNvSpPr>
            <p:nvPr/>
          </p:nvSpPr>
          <p:spPr bwMode="auto">
            <a:xfrm>
              <a:off x="2580" y="1920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53" name="Rectangle 1161"/>
            <p:cNvSpPr>
              <a:spLocks noChangeArrowheads="1"/>
            </p:cNvSpPr>
            <p:nvPr/>
          </p:nvSpPr>
          <p:spPr bwMode="auto">
            <a:xfrm>
              <a:off x="1968" y="1920"/>
              <a:ext cx="396" cy="9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754" name="Text Box 1162"/>
          <p:cNvSpPr txBox="1">
            <a:spLocks noChangeArrowheads="1"/>
          </p:cNvSpPr>
          <p:nvPr/>
        </p:nvSpPr>
        <p:spPr bwMode="auto">
          <a:xfrm>
            <a:off x="5334000" y="4295775"/>
            <a:ext cx="66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KLF1</a:t>
            </a:r>
          </a:p>
        </p:txBody>
      </p:sp>
      <p:sp>
        <p:nvSpPr>
          <p:cNvPr id="111755" name="Text Box 1163"/>
          <p:cNvSpPr txBox="1">
            <a:spLocks noChangeArrowheads="1"/>
          </p:cNvSpPr>
          <p:nvPr/>
        </p:nvSpPr>
        <p:spPr bwMode="auto">
          <a:xfrm>
            <a:off x="6629400" y="4295775"/>
            <a:ext cx="66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KLF2</a:t>
            </a:r>
          </a:p>
        </p:txBody>
      </p:sp>
      <p:sp>
        <p:nvSpPr>
          <p:cNvPr id="111756" name="Text Box 1164"/>
          <p:cNvSpPr txBox="1">
            <a:spLocks noChangeArrowheads="1"/>
          </p:cNvSpPr>
          <p:nvPr/>
        </p:nvSpPr>
        <p:spPr bwMode="auto">
          <a:xfrm>
            <a:off x="8001000" y="4295775"/>
            <a:ext cx="66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KLF3</a:t>
            </a:r>
          </a:p>
        </p:txBody>
      </p:sp>
      <p:sp>
        <p:nvSpPr>
          <p:cNvPr id="111757" name="Text Box 1165"/>
          <p:cNvSpPr txBox="1">
            <a:spLocks noChangeArrowheads="1"/>
          </p:cNvSpPr>
          <p:nvPr/>
        </p:nvSpPr>
        <p:spPr bwMode="auto">
          <a:xfrm>
            <a:off x="5334000" y="4829175"/>
            <a:ext cx="66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KLF4</a:t>
            </a:r>
          </a:p>
        </p:txBody>
      </p:sp>
      <p:sp>
        <p:nvSpPr>
          <p:cNvPr id="111758" name="Text Box 1166"/>
          <p:cNvSpPr txBox="1">
            <a:spLocks noChangeArrowheads="1"/>
          </p:cNvSpPr>
          <p:nvPr/>
        </p:nvSpPr>
        <p:spPr bwMode="auto">
          <a:xfrm>
            <a:off x="6553200" y="4829175"/>
            <a:ext cx="66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KLF5</a:t>
            </a:r>
          </a:p>
        </p:txBody>
      </p:sp>
      <p:sp>
        <p:nvSpPr>
          <p:cNvPr id="111759" name="Text Box 1167"/>
          <p:cNvSpPr txBox="1">
            <a:spLocks noChangeArrowheads="1"/>
          </p:cNvSpPr>
          <p:nvPr/>
        </p:nvSpPr>
        <p:spPr bwMode="auto">
          <a:xfrm>
            <a:off x="7924800" y="4829175"/>
            <a:ext cx="66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KLF6</a:t>
            </a:r>
          </a:p>
        </p:txBody>
      </p:sp>
      <p:sp>
        <p:nvSpPr>
          <p:cNvPr id="111760" name="Line 1168"/>
          <p:cNvSpPr>
            <a:spLocks noChangeShapeType="1"/>
          </p:cNvSpPr>
          <p:nvPr/>
        </p:nvSpPr>
        <p:spPr bwMode="auto">
          <a:xfrm>
            <a:off x="4572000" y="1676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761" name="Line 1169"/>
          <p:cNvSpPr>
            <a:spLocks noChangeShapeType="1"/>
          </p:cNvSpPr>
          <p:nvPr/>
        </p:nvSpPr>
        <p:spPr bwMode="auto">
          <a:xfrm flipH="1">
            <a:off x="3657600" y="22860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762" name="Line 1170"/>
          <p:cNvSpPr>
            <a:spLocks noChangeShapeType="1"/>
          </p:cNvSpPr>
          <p:nvPr/>
        </p:nvSpPr>
        <p:spPr bwMode="auto">
          <a:xfrm flipH="1">
            <a:off x="4572000" y="2286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763" name="Line 1171"/>
          <p:cNvSpPr>
            <a:spLocks noChangeShapeType="1"/>
          </p:cNvSpPr>
          <p:nvPr/>
        </p:nvSpPr>
        <p:spPr bwMode="auto">
          <a:xfrm>
            <a:off x="4572000" y="2286000"/>
            <a:ext cx="1371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764" name="Text Box 1172"/>
          <p:cNvSpPr txBox="1">
            <a:spLocks noChangeArrowheads="1"/>
          </p:cNvSpPr>
          <p:nvPr/>
        </p:nvSpPr>
        <p:spPr bwMode="auto">
          <a:xfrm>
            <a:off x="3429000" y="1981200"/>
            <a:ext cx="2635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Duplication and divergence</a:t>
            </a:r>
          </a:p>
        </p:txBody>
      </p:sp>
      <p:sp>
        <p:nvSpPr>
          <p:cNvPr id="111765" name="Rectangle 1173"/>
          <p:cNvSpPr>
            <a:spLocks noChangeArrowheads="1"/>
          </p:cNvSpPr>
          <p:nvPr/>
        </p:nvSpPr>
        <p:spPr bwMode="auto">
          <a:xfrm>
            <a:off x="2514600" y="2514600"/>
            <a:ext cx="4267200" cy="990600"/>
          </a:xfrm>
          <a:prstGeom prst="rect">
            <a:avLst/>
          </a:prstGeom>
          <a:noFill/>
          <a:ln w="9525">
            <a:solidFill>
              <a:srgbClr val="800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766" name="Rectangle 1174"/>
          <p:cNvSpPr>
            <a:spLocks noChangeArrowheads="1"/>
          </p:cNvSpPr>
          <p:nvPr/>
        </p:nvSpPr>
        <p:spPr bwMode="auto">
          <a:xfrm>
            <a:off x="228600" y="4114800"/>
            <a:ext cx="4267200" cy="990600"/>
          </a:xfrm>
          <a:prstGeom prst="rect">
            <a:avLst/>
          </a:prstGeom>
          <a:noFill/>
          <a:ln w="9525">
            <a:solidFill>
              <a:srgbClr val="800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767" name="Rectangle 1175"/>
          <p:cNvSpPr>
            <a:spLocks noChangeArrowheads="1"/>
          </p:cNvSpPr>
          <p:nvPr/>
        </p:nvSpPr>
        <p:spPr bwMode="auto">
          <a:xfrm>
            <a:off x="4876800" y="4114800"/>
            <a:ext cx="4114800" cy="990600"/>
          </a:xfrm>
          <a:prstGeom prst="rect">
            <a:avLst/>
          </a:prstGeom>
          <a:noFill/>
          <a:ln w="9525">
            <a:solidFill>
              <a:srgbClr val="800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768" name="Line 1176"/>
          <p:cNvSpPr>
            <a:spLocks noChangeShapeType="1"/>
          </p:cNvSpPr>
          <p:nvPr/>
        </p:nvSpPr>
        <p:spPr bwMode="auto">
          <a:xfrm>
            <a:off x="4648200" y="3581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769" name="Line 1177"/>
          <p:cNvSpPr>
            <a:spLocks noChangeShapeType="1"/>
          </p:cNvSpPr>
          <p:nvPr/>
        </p:nvSpPr>
        <p:spPr bwMode="auto">
          <a:xfrm flipH="1">
            <a:off x="3505200" y="3810000"/>
            <a:ext cx="1143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770" name="Line 1178"/>
          <p:cNvSpPr>
            <a:spLocks noChangeShapeType="1"/>
          </p:cNvSpPr>
          <p:nvPr/>
        </p:nvSpPr>
        <p:spPr bwMode="auto">
          <a:xfrm>
            <a:off x="4648200" y="3810000"/>
            <a:ext cx="1143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771" name="Text Box 1179"/>
          <p:cNvSpPr txBox="1">
            <a:spLocks noChangeArrowheads="1"/>
          </p:cNvSpPr>
          <p:nvPr/>
        </p:nvSpPr>
        <p:spPr bwMode="auto">
          <a:xfrm>
            <a:off x="4953000" y="3581400"/>
            <a:ext cx="1133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Speciation</a:t>
            </a:r>
          </a:p>
        </p:txBody>
      </p:sp>
      <p:sp>
        <p:nvSpPr>
          <p:cNvPr id="111772" name="Oval 1180"/>
          <p:cNvSpPr>
            <a:spLocks noChangeArrowheads="1"/>
          </p:cNvSpPr>
          <p:nvPr/>
        </p:nvSpPr>
        <p:spPr bwMode="auto">
          <a:xfrm>
            <a:off x="4572000" y="3733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773" name="Text Box 1181"/>
          <p:cNvSpPr txBox="1">
            <a:spLocks noChangeArrowheads="1"/>
          </p:cNvSpPr>
          <p:nvPr/>
        </p:nvSpPr>
        <p:spPr bwMode="auto">
          <a:xfrm>
            <a:off x="457200" y="3854450"/>
            <a:ext cx="839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Human</a:t>
            </a:r>
          </a:p>
        </p:txBody>
      </p:sp>
      <p:sp>
        <p:nvSpPr>
          <p:cNvPr id="111774" name="Text Box 1182"/>
          <p:cNvSpPr txBox="1">
            <a:spLocks noChangeArrowheads="1"/>
          </p:cNvSpPr>
          <p:nvPr/>
        </p:nvSpPr>
        <p:spPr bwMode="auto">
          <a:xfrm>
            <a:off x="7696200" y="3854450"/>
            <a:ext cx="793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Mouse</a:t>
            </a:r>
          </a:p>
        </p:txBody>
      </p:sp>
      <p:sp>
        <p:nvSpPr>
          <p:cNvPr id="111775" name="Text Box 1183"/>
          <p:cNvSpPr txBox="1">
            <a:spLocks noChangeArrowheads="1"/>
          </p:cNvSpPr>
          <p:nvPr/>
        </p:nvSpPr>
        <p:spPr bwMode="auto">
          <a:xfrm>
            <a:off x="304800" y="5410200"/>
            <a:ext cx="8610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Human KLF1 is orthologous to mouse KLF1, human KLF2 is orthologous to mouse KLF2, etc.</a:t>
            </a:r>
          </a:p>
          <a:p>
            <a:endParaRPr lang="en-US" sz="1600"/>
          </a:p>
          <a:p>
            <a:r>
              <a:rPr lang="en-US" sz="1600"/>
              <a:t>Human KLF1 is paralogous to human (or mouse) KLF6.</a:t>
            </a:r>
          </a:p>
        </p:txBody>
      </p:sp>
      <p:sp>
        <p:nvSpPr>
          <p:cNvPr id="111776" name="Text Box 1184"/>
          <p:cNvSpPr txBox="1">
            <a:spLocks noChangeArrowheads="1"/>
          </p:cNvSpPr>
          <p:nvPr/>
        </p:nvSpPr>
        <p:spPr bwMode="auto">
          <a:xfrm>
            <a:off x="1371600" y="2451100"/>
            <a:ext cx="1219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/>
              <a:t>Ancestor to</a:t>
            </a:r>
          </a:p>
          <a:p>
            <a:r>
              <a:rPr lang="en-US" sz="1600"/>
              <a:t>placental mammals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98F63-60FD-C348-9061-D1E0EB4A99E3}" type="datetime1">
              <a:rPr lang="en-US" smtClean="0"/>
              <a:t>2/6/15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03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74637"/>
            <a:ext cx="9144000" cy="709613"/>
          </a:xfrm>
        </p:spPr>
        <p:txBody>
          <a:bodyPr>
            <a:noAutofit/>
          </a:bodyPr>
          <a:lstStyle/>
          <a:p>
            <a:r>
              <a:rPr lang="en-US" sz="2800" dirty="0" smtClean="0"/>
              <a:t>Homework: Global and local alignment of protein sequences 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https://</a:t>
            </a:r>
            <a:r>
              <a:rPr lang="en-US" dirty="0" err="1"/>
              <a:t>usegalaxy.org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Step 1.1. Upload the protein sequences (in FASTA format) for </a:t>
            </a:r>
          </a:p>
          <a:p>
            <a:r>
              <a:rPr lang="en-US" dirty="0"/>
              <a:t>Human KLF1 </a:t>
            </a:r>
          </a:p>
          <a:p>
            <a:r>
              <a:rPr lang="en-US" dirty="0" smtClean="0"/>
              <a:t>Human KLF6</a:t>
            </a:r>
            <a:endParaRPr lang="en-US" dirty="0"/>
          </a:p>
          <a:p>
            <a:r>
              <a:rPr lang="en-US" dirty="0" smtClean="0"/>
              <a:t>Mouse KLF1</a:t>
            </a:r>
            <a:endParaRPr lang="en-US" dirty="0"/>
          </a:p>
          <a:p>
            <a:r>
              <a:rPr lang="en-US" dirty="0" smtClean="0"/>
              <a:t>Mouse KLF6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The sequences are in a folder “Sequences for Assignment” </a:t>
            </a:r>
            <a:r>
              <a:rPr lang="en-US" dirty="0" smtClean="0"/>
              <a:t>at </a:t>
            </a:r>
            <a:r>
              <a:rPr lang="en-US" dirty="0"/>
              <a:t>the Angel course site.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Human KLF1 and mouse </a:t>
            </a:r>
            <a:r>
              <a:rPr lang="en-US" dirty="0" smtClean="0"/>
              <a:t>KLF1 </a:t>
            </a:r>
            <a:r>
              <a:rPr lang="en-US" dirty="0"/>
              <a:t>proteins are orthologous. Human KLF1 and human KLF6 are paralogous, as are mouse </a:t>
            </a:r>
            <a:r>
              <a:rPr lang="en-US" dirty="0" smtClean="0"/>
              <a:t>KLF1 </a:t>
            </a:r>
            <a:r>
              <a:rPr lang="en-US" dirty="0"/>
              <a:t>and </a:t>
            </a:r>
            <a:r>
              <a:rPr lang="en-US" dirty="0" smtClean="0"/>
              <a:t>mouse KLF6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59C0-3EFB-6A4C-B2F9-93C897F597E8}" type="datetime1">
              <a:rPr lang="en-US" smtClean="0"/>
              <a:t>2/6/15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59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87363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Accessing sequences on Angel site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62000"/>
            <a:ext cx="4800600" cy="2743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Click on a name or file icon</a:t>
            </a:r>
          </a:p>
          <a:p>
            <a:r>
              <a:rPr lang="en-US" sz="2400" dirty="0" smtClean="0"/>
              <a:t>Sequence in </a:t>
            </a:r>
            <a:r>
              <a:rPr lang="en-US" sz="2400" dirty="0" err="1" smtClean="0"/>
              <a:t>FastA</a:t>
            </a:r>
            <a:r>
              <a:rPr lang="en-US" sz="2400" dirty="0" smtClean="0"/>
              <a:t> format appears in window</a:t>
            </a:r>
          </a:p>
          <a:p>
            <a:r>
              <a:rPr lang="en-US" sz="2400" dirty="0" smtClean="0"/>
              <a:t>Copy and paste the sequence into Galaxy, or save the sequence as a txt file on your computer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1F26-4A87-FF46-B932-6AE391207A84}" type="datetime1">
              <a:rPr lang="en-US" smtClean="0"/>
              <a:t>2/6/15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 descr="Screen Shot 2015-02-05 at 10.10.5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65"/>
          <a:stretch/>
        </p:blipFill>
        <p:spPr>
          <a:xfrm>
            <a:off x="152400" y="814917"/>
            <a:ext cx="3657600" cy="296503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2362200" y="2286000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904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87363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Accessing sequences on Angel site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62000"/>
            <a:ext cx="4800600" cy="2743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Click on a name or file icon</a:t>
            </a:r>
          </a:p>
          <a:p>
            <a:r>
              <a:rPr lang="en-US" sz="2400" dirty="0" smtClean="0"/>
              <a:t>Sequence in </a:t>
            </a:r>
            <a:r>
              <a:rPr lang="en-US" sz="2400" dirty="0" err="1" smtClean="0"/>
              <a:t>FastA</a:t>
            </a:r>
            <a:r>
              <a:rPr lang="en-US" sz="2400" dirty="0" smtClean="0"/>
              <a:t> format appears in window</a:t>
            </a:r>
          </a:p>
          <a:p>
            <a:r>
              <a:rPr lang="en-US" sz="2400" dirty="0" smtClean="0"/>
              <a:t>Copy and paste the sequence into Galaxy, or save the sequence as a txt file on your computer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FAA5-FDB8-8647-B8C1-AC5B0CFDC5C7}" type="datetime1">
              <a:rPr lang="en-US" smtClean="0"/>
              <a:t>2/6/15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 descr="Screen Shot 2015-02-05 at 10.10.5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65"/>
          <a:stretch/>
        </p:blipFill>
        <p:spPr>
          <a:xfrm>
            <a:off x="152400" y="814917"/>
            <a:ext cx="3657600" cy="296503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2362200" y="2286000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creen Shot 2015-02-05 at 10.36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8123"/>
            <a:ext cx="9144000" cy="253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4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87363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Galaxy interface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BB7B-6222-C240-ABF7-29032A8072BF}" type="datetime1">
              <a:rPr lang="en-US" smtClean="0"/>
              <a:t>2/6/15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1851" y="762000"/>
            <a:ext cx="2297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 smtClean="0"/>
              <a:t>usegalaxy.org</a:t>
            </a:r>
            <a:endParaRPr lang="en-US" dirty="0"/>
          </a:p>
        </p:txBody>
      </p:sp>
      <p:pic>
        <p:nvPicPr>
          <p:cNvPr id="7" name="Picture 6" descr="Screen Shot 2015-02-05 at 10.21.3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18"/>
          <a:stretch/>
        </p:blipFill>
        <p:spPr>
          <a:xfrm>
            <a:off x="762000" y="1155700"/>
            <a:ext cx="7717316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45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87363"/>
          </a:xfrm>
        </p:spPr>
        <p:txBody>
          <a:bodyPr>
            <a:noAutofit/>
          </a:bodyPr>
          <a:lstStyle/>
          <a:p>
            <a:r>
              <a:rPr lang="en-US" sz="3200" dirty="0" smtClean="0"/>
              <a:t>Get data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508A-8804-D247-8853-8859154E8D94}" type="datetime1">
              <a:rPr lang="en-US" smtClean="0"/>
              <a:t>2/6/15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 descr="Screen Shot 2015-02-05 at 10.22.1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78"/>
          <a:stretch/>
        </p:blipFill>
        <p:spPr>
          <a:xfrm>
            <a:off x="914400" y="762000"/>
            <a:ext cx="7634689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97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87363"/>
          </a:xfrm>
        </p:spPr>
        <p:txBody>
          <a:bodyPr>
            <a:noAutofit/>
          </a:bodyPr>
          <a:lstStyle/>
          <a:p>
            <a:r>
              <a:rPr lang="en-US" sz="3200" dirty="0" smtClean="0"/>
              <a:t>Window for uploading or pasting data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767F-ACA4-A444-8E17-8B3B9FAAEAB0}" type="datetime1">
              <a:rPr lang="en-US" smtClean="0"/>
              <a:t>2/6/15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 descr="Screen Shot 2015-02-05 at 10.22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38200"/>
            <a:ext cx="722891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58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programming for optimal </a:t>
            </a:r>
            <a:r>
              <a:rPr lang="en-US" dirty="0" err="1" smtClean="0"/>
              <a:t>alignmenTs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62D8-406D-C046-87D6-5446DF72E8B5}" type="datetime1">
              <a:rPr lang="en-US" smtClean="0"/>
              <a:t>2/6/15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2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97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Window for pasting data 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23BD-D2D3-1542-BBCD-541C5B75CD97}" type="datetime1">
              <a:rPr lang="en-US" smtClean="0"/>
              <a:t>2/6/15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 descr="Screen Shot 2015-02-05 at 10.23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14400"/>
            <a:ext cx="693922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75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63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Choose correct file type: </a:t>
            </a:r>
            <a:r>
              <a:rPr lang="en-US" dirty="0" err="1" smtClean="0"/>
              <a:t>fastA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47A6-514C-114F-B1EC-80940F69C1E9}" type="datetime1">
              <a:rPr lang="en-US" smtClean="0"/>
              <a:t>2/6/15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 descr="Screen Shot 2015-02-05 at 10.24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01700"/>
            <a:ext cx="728110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05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97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Galaxy history with uploaded sequence: edit attributes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192B-830E-744A-A6A9-C9BF37E6E3F4}" type="datetime1">
              <a:rPr lang="en-US" smtClean="0"/>
              <a:t>2/6/15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 descr="Screen Shot 2015-02-05 at 10.25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787455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6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8229600" cy="70961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Rename the file, choose genome assembly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9B4D-6208-E04D-9172-460C5F6B8ED0}" type="datetime1">
              <a:rPr lang="en-US" smtClean="0"/>
              <a:t>2/6/15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 descr="Screen Shot 2015-02-05 at 10.26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783376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02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63563"/>
          </a:xfrm>
        </p:spPr>
        <p:txBody>
          <a:bodyPr>
            <a:noAutofit/>
          </a:bodyPr>
          <a:lstStyle/>
          <a:p>
            <a:r>
              <a:rPr lang="en-US" sz="3200" dirty="0" smtClean="0"/>
              <a:t>New file name after save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5B78-8B17-2441-B341-2633D5F2F967}" type="datetime1">
              <a:rPr lang="en-US" smtClean="0"/>
              <a:t>2/6/15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 descr="Screen Shot 2015-02-05 at 10.26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785996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88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97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Search for “needle” tool (Needleman-</a:t>
            </a:r>
            <a:r>
              <a:rPr lang="en-US" sz="3200" dirty="0" err="1" smtClean="0"/>
              <a:t>Wuncsh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6C95-359C-E541-AF97-9020CC13185D}" type="datetime1">
              <a:rPr lang="en-US" smtClean="0"/>
              <a:t>2/6/15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 descr="Screen Shot 2015-02-05 at 10.31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28331"/>
            <a:ext cx="8229600" cy="57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98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sequences to align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5420-EDB2-1D41-81C4-BE5DCE33D6E7}" type="datetime1">
              <a:rPr lang="en-US" smtClean="0"/>
              <a:t>2/6/15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 descr="Screen Shot 2015-02-05 at 10.32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8229600" cy="576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94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97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Choose “Simple” output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149DF-92E4-294E-8C4C-A389D9B615F4}" type="datetime1">
              <a:rPr lang="en-US" smtClean="0"/>
              <a:t>2/6/15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 descr="Screen Shot 2015-02-05 at 10.32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8229600" cy="536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70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History item 5 has the alignment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5987-5544-EF4C-8FB9-284E49F33F37}" type="datetime1">
              <a:rPr lang="en-US" smtClean="0"/>
              <a:t>2/6/15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 descr="Screen Shot 2015-02-05 at 10.33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8229600" cy="513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176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View data by clicking on “eye”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79CD-CA8F-C942-8934-7F04A6E845C9}" type="datetime1">
              <a:rPr lang="en-US" smtClean="0"/>
              <a:t>2/6/15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 descr="Screen Shot 2015-02-05 at 10.33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825"/>
            <a:ext cx="9144000" cy="46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58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9763"/>
          </a:xfrm>
        </p:spPr>
        <p:txBody>
          <a:bodyPr>
            <a:noAutofit/>
          </a:bodyPr>
          <a:lstStyle/>
          <a:p>
            <a:r>
              <a:rPr lang="en-US" sz="2800" dirty="0" smtClean="0"/>
              <a:t>Alignment method needs to fit the problem, part 1 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4879415"/>
              </p:ext>
            </p:extLst>
          </p:nvPr>
        </p:nvGraphicFramePr>
        <p:xfrm>
          <a:off x="457200" y="990600"/>
          <a:ext cx="8229600" cy="570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Problem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Features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Method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Example</a:t>
                      </a:r>
                      <a:r>
                        <a:rPr lang="en-US" sz="1600" baseline="0" dirty="0" smtClean="0"/>
                        <a:t> of program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Pairwise alignment of proteins or genes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Moderate size (hundreds of letters), similar throughout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Dynamic programming, find optimal </a:t>
                      </a:r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global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600" dirty="0" smtClean="0"/>
                        <a:t>alignment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Needleman-</a:t>
                      </a:r>
                      <a:r>
                        <a:rPr lang="en-US" sz="1600" dirty="0" err="1" smtClean="0"/>
                        <a:t>Wunsch</a:t>
                      </a:r>
                      <a:r>
                        <a:rPr lang="en-US" sz="1600" dirty="0" smtClean="0"/>
                        <a:t> (needle</a:t>
                      </a:r>
                      <a:r>
                        <a:rPr lang="en-US" sz="1600" baseline="0" dirty="0" smtClean="0"/>
                        <a:t> in EMBOSS/Galaxy)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Moderate size (hundreds of letters), subsequences similar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Dynamic programming, find optimal </a:t>
                      </a:r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local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dirty="0" smtClean="0"/>
                        <a:t>alignment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Smith</a:t>
                      </a:r>
                      <a:r>
                        <a:rPr lang="en-US" sz="1600" baseline="0" dirty="0" smtClean="0"/>
                        <a:t>-Waterman (water in EMBOSS/Galaxy)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Find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a match between a query sequence and a database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Query sequence could be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hundreds of letters, database has &gt;100M entries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Heuristic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approach; find seeds (hits) and extend; local alignments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Blast family of programs;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FastA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(NCBI)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Find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a match between a query sequence that is part of a large genome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Query is 25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or more nucleotides, genome can be 3 billion nucleotides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Heuristic approach, find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and extend seeds, but engineered to be very fast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Blat (UCSC Genome Browser)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Align short reads to a genome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10’s to 100’s of million reads, find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best match in an assembled genome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Employ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the Burroughs-Wheeler transform for efficient alignments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Bowtie or </a:t>
                      </a:r>
                      <a:r>
                        <a:rPr lang="en-US" sz="16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bwa</a:t>
                      </a:r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, both implemented in Galaxy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D706-5889-D347-823C-D4041927280D}" type="datetime1">
              <a:rPr lang="en-US" smtClean="0"/>
              <a:t>2/6/15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78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873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Output lists program and parameters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0ADF-E7D9-C64C-9009-539692DB3D19}" type="datetime1">
              <a:rPr lang="en-US" smtClean="0"/>
              <a:t>2/6/15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 descr="Screen Shot 2015-02-05 at 10.35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2000"/>
            <a:ext cx="745004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473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1"/>
            <a:ext cx="84582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Global alignment of human KLF1 and human KLF6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ACE1-507A-C740-BA3A-5EFF4C529D11}" type="datetime1">
              <a:rPr lang="en-US" smtClean="0"/>
              <a:t>2/6/15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 descr="Screen Shot 2015-02-05 at 10.35.4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8"/>
          <a:stretch/>
        </p:blipFill>
        <p:spPr>
          <a:xfrm>
            <a:off x="873369" y="838200"/>
            <a:ext cx="758483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78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001000" cy="762000"/>
          </a:xfrm>
          <a:ln/>
        </p:spPr>
        <p:txBody>
          <a:bodyPr>
            <a:normAutofit fontScale="90000"/>
          </a:bodyPr>
          <a:lstStyle/>
          <a:p>
            <a:r>
              <a:rPr lang="en-US"/>
              <a:t>Efficient computation of optimal alignments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3820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Dynamic programming</a:t>
            </a:r>
          </a:p>
          <a:p>
            <a:r>
              <a:rPr lang="en-US" sz="2400" dirty="0" smtClean="0"/>
              <a:t>For two sequences of length </a:t>
            </a:r>
            <a:r>
              <a:rPr lang="en-US" sz="2400" i="1" dirty="0" smtClean="0"/>
              <a:t>m</a:t>
            </a:r>
            <a:r>
              <a:rPr lang="en-US" sz="2400" dirty="0" smtClean="0"/>
              <a:t> and </a:t>
            </a:r>
            <a:r>
              <a:rPr lang="en-US" sz="2400" i="1" dirty="0" smtClean="0"/>
              <a:t>n</a:t>
            </a:r>
            <a:r>
              <a:rPr lang="en-US" sz="2400" dirty="0" smtClean="0"/>
              <a:t>, respectively, determine </a:t>
            </a:r>
            <a:r>
              <a:rPr lang="en-US" sz="2400" dirty="0"/>
              <a:t>the optimal score for each cell in an </a:t>
            </a:r>
            <a:r>
              <a:rPr lang="en-US" sz="2400" i="1" dirty="0" smtClean="0"/>
              <a:t>m+1</a:t>
            </a:r>
            <a:r>
              <a:rPr lang="en-US" sz="2400" dirty="0" smtClean="0"/>
              <a:t> </a:t>
            </a:r>
            <a:r>
              <a:rPr lang="en-US" sz="2400" dirty="0"/>
              <a:t>x </a:t>
            </a:r>
            <a:r>
              <a:rPr lang="en-US" sz="2400" i="1" dirty="0" smtClean="0"/>
              <a:t>n+1</a:t>
            </a:r>
            <a:r>
              <a:rPr lang="en-US" sz="2400" dirty="0" smtClean="0"/>
              <a:t> </a:t>
            </a:r>
            <a:r>
              <a:rPr lang="en-US" sz="2400" dirty="0"/>
              <a:t>matrix, and keep track of the path to get to that score</a:t>
            </a:r>
          </a:p>
          <a:p>
            <a:pPr lvl="1"/>
            <a:r>
              <a:rPr lang="en-US" sz="2000" dirty="0"/>
              <a:t>add 1 residue to each sequence</a:t>
            </a:r>
          </a:p>
          <a:p>
            <a:pPr lvl="1"/>
            <a:r>
              <a:rPr lang="en-US" sz="2000" dirty="0"/>
              <a:t>add 1 residue to sequence 1 and a gap to sequence 2</a:t>
            </a:r>
          </a:p>
          <a:p>
            <a:pPr lvl="1"/>
            <a:r>
              <a:rPr lang="en-US" sz="2000" dirty="0"/>
              <a:t>add 1 residue to sequence 2 and a gap to sequence 1</a:t>
            </a:r>
          </a:p>
          <a:p>
            <a:r>
              <a:rPr lang="en-US" sz="2400" dirty="0"/>
              <a:t>Start with the last cell (lower right) and trace back an optimal solution.</a:t>
            </a:r>
          </a:p>
          <a:p>
            <a:r>
              <a:rPr lang="en-US" sz="2400" dirty="0"/>
              <a:t>More information:</a:t>
            </a:r>
          </a:p>
          <a:p>
            <a:pPr lvl="1"/>
            <a:r>
              <a:rPr lang="en-US" sz="2000" dirty="0"/>
              <a:t>Kun-Mao Chao and </a:t>
            </a:r>
            <a:r>
              <a:rPr lang="en-US" sz="2000" dirty="0" err="1"/>
              <a:t>Luxin</a:t>
            </a:r>
            <a:r>
              <a:rPr lang="en-US" sz="2000" dirty="0"/>
              <a:t> Zhang: </a:t>
            </a:r>
            <a:r>
              <a:rPr lang="en-US" sz="2000" b="1" dirty="0"/>
              <a:t>Sequence Comparisons, Theory and Methods</a:t>
            </a:r>
            <a:r>
              <a:rPr lang="en-US" sz="2000" dirty="0"/>
              <a:t>, Springer </a:t>
            </a:r>
            <a:r>
              <a:rPr lang="en-US" sz="2000" dirty="0" smtClean="0"/>
              <a:t>2008; Chapters 2 and 3</a:t>
            </a:r>
          </a:p>
          <a:p>
            <a:pPr lvl="1"/>
            <a:r>
              <a:rPr lang="en-US" sz="2000" dirty="0" smtClean="0"/>
              <a:t>http</a:t>
            </a:r>
            <a:r>
              <a:rPr lang="en-US" sz="2000" dirty="0"/>
              <a:t>://</a:t>
            </a:r>
            <a:r>
              <a:rPr lang="en-US" sz="2000" dirty="0" err="1"/>
              <a:t>www.ludwig.edu.au</a:t>
            </a:r>
            <a:r>
              <a:rPr lang="en-US" sz="2000" dirty="0"/>
              <a:t>/course/lectures2005/</a:t>
            </a:r>
            <a:r>
              <a:rPr lang="en-US" sz="2000" dirty="0" err="1"/>
              <a:t>Likic.pdf</a:t>
            </a:r>
            <a:endParaRPr lang="en-US" sz="2000" dirty="0"/>
          </a:p>
          <a:p>
            <a:pPr lvl="1"/>
            <a:r>
              <a:rPr lang="en-US" sz="2000" dirty="0"/>
              <a:t>Vladimir </a:t>
            </a:r>
            <a:r>
              <a:rPr lang="en-US" sz="2000" dirty="0" err="1"/>
              <a:t>Likic</a:t>
            </a:r>
            <a:r>
              <a:rPr lang="en-US" sz="2000" dirty="0"/>
              <a:t>, University of Melbourne</a:t>
            </a:r>
          </a:p>
          <a:p>
            <a:pPr lvl="1"/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DF3D-4C65-C946-A43E-9F5A6009540A}" type="datetime1">
              <a:rPr lang="en-US" smtClean="0"/>
              <a:t>2/6/15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dot matrix to alignment</a:t>
            </a:r>
            <a:endParaRPr lang="en-US" dirty="0"/>
          </a:p>
        </p:txBody>
      </p:sp>
      <p:pic>
        <p:nvPicPr>
          <p:cNvPr id="5" name="Picture 4" descr="Screen shot 2012-09-03 at 9.11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52600"/>
            <a:ext cx="4346039" cy="3149600"/>
          </a:xfrm>
          <a:prstGeom prst="rect">
            <a:avLst/>
          </a:prstGeom>
        </p:spPr>
      </p:pic>
      <p:pic>
        <p:nvPicPr>
          <p:cNvPr id="6" name="Picture 5" descr="Screen shot 2012-09-03 at 9.11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981200"/>
            <a:ext cx="4734560" cy="26073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800" y="6400800"/>
            <a:ext cx="3018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Chao </a:t>
            </a:r>
            <a:r>
              <a:rPr lang="en-US" sz="1400" dirty="0" smtClean="0">
                <a:latin typeface="+mn-lt"/>
              </a:rPr>
              <a:t>&amp; Zhang, </a:t>
            </a:r>
            <a:r>
              <a:rPr lang="en-US" sz="1400" b="1" dirty="0">
                <a:latin typeface="+mn-lt"/>
              </a:rPr>
              <a:t>Sequence Comparisons</a:t>
            </a:r>
            <a:endParaRPr lang="en-US" sz="1400" dirty="0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7DC-B8B6-B447-94BA-041E297FE6C5}" type="datetime1">
              <a:rPr lang="en-US" smtClean="0"/>
              <a:t>2/6/15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56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Alignment graphs show exploration of all possibilities</a:t>
            </a:r>
            <a:endParaRPr lang="en-US" sz="2800" dirty="0"/>
          </a:p>
        </p:txBody>
      </p:sp>
      <p:pic>
        <p:nvPicPr>
          <p:cNvPr id="3" name="Picture 2" descr="AlignmentGraphGeneral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6" y="1447800"/>
            <a:ext cx="4080354" cy="3886200"/>
          </a:xfrm>
          <a:prstGeom prst="rect">
            <a:avLst/>
          </a:prstGeom>
        </p:spPr>
      </p:pic>
      <p:pic>
        <p:nvPicPr>
          <p:cNvPr id="4" name="Picture 3" descr="Screen shot 2012-09-03 at 9.11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676400"/>
            <a:ext cx="4648200" cy="29673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6400800"/>
            <a:ext cx="3018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Chao </a:t>
            </a:r>
            <a:r>
              <a:rPr lang="en-US" sz="1400" dirty="0" smtClean="0">
                <a:latin typeface="+mn-lt"/>
              </a:rPr>
              <a:t>&amp; Zhang, </a:t>
            </a:r>
            <a:r>
              <a:rPr lang="en-US" sz="1400" b="1" dirty="0">
                <a:latin typeface="+mn-lt"/>
              </a:rPr>
              <a:t>Sequence Comparisons</a:t>
            </a:r>
            <a:endParaRPr lang="en-US" sz="1400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26CB-6A0B-F742-86DF-B60153ED540C}" type="datetime1">
              <a:rPr lang="en-US" smtClean="0"/>
              <a:t>2/6/15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35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global alignment: sequences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optimal global alignment was found between the following two sequences using affine </a:t>
            </a:r>
            <a:r>
              <a:rPr lang="en-US" sz="2400" dirty="0" smtClean="0"/>
              <a:t>gap penalties</a:t>
            </a:r>
            <a:r>
              <a:rPr lang="en-US" sz="2400" dirty="0"/>
              <a:t>:</a:t>
            </a:r>
          </a:p>
          <a:p>
            <a:pPr lvl="1"/>
            <a:r>
              <a:rPr lang="en-US" sz="2400" dirty="0">
                <a:latin typeface="Courier"/>
                <a:cs typeface="Courier"/>
              </a:rPr>
              <a:t>	</a:t>
            </a:r>
            <a:r>
              <a:rPr lang="en-US" sz="2400" dirty="0" smtClean="0">
                <a:latin typeface="Courier"/>
                <a:cs typeface="Courier"/>
              </a:rPr>
              <a:t> Sequence </a:t>
            </a:r>
            <a:r>
              <a:rPr lang="en-US" sz="2400" dirty="0">
                <a:latin typeface="Courier"/>
                <a:cs typeface="Courier"/>
              </a:rPr>
              <a:t>1, X: </a:t>
            </a:r>
            <a:r>
              <a:rPr lang="en-US" sz="2400" dirty="0" smtClean="0">
                <a:latin typeface="Courier"/>
                <a:cs typeface="Courier"/>
              </a:rPr>
              <a:t>TGTTATCGTCCTA</a:t>
            </a:r>
          </a:p>
          <a:p>
            <a:pPr lvl="1"/>
            <a:r>
              <a:rPr lang="en-US" sz="2400" dirty="0" smtClean="0">
                <a:latin typeface="Courier"/>
                <a:cs typeface="Courier"/>
              </a:rPr>
              <a:t>  Sequence </a:t>
            </a:r>
            <a:r>
              <a:rPr lang="en-US" sz="2400" dirty="0">
                <a:latin typeface="Courier"/>
                <a:cs typeface="Courier"/>
              </a:rPr>
              <a:t>2, Y: TGCTGTGCTA</a:t>
            </a:r>
          </a:p>
          <a:p>
            <a:r>
              <a:rPr lang="en-US" sz="2400" dirty="0"/>
              <a:t> </a:t>
            </a:r>
            <a:r>
              <a:rPr lang="en-US" sz="2400" dirty="0" smtClean="0"/>
              <a:t>The </a:t>
            </a:r>
            <a:r>
              <a:rPr lang="en-US" sz="2400" dirty="0"/>
              <a:t>scoring scheme used was:</a:t>
            </a:r>
          </a:p>
          <a:p>
            <a:pPr lvl="1"/>
            <a:r>
              <a:rPr lang="en-US" sz="2400" dirty="0"/>
              <a:t>	</a:t>
            </a:r>
            <a:r>
              <a:rPr lang="en-US" sz="2400" dirty="0" smtClean="0"/>
              <a:t>Match </a:t>
            </a:r>
            <a:r>
              <a:rPr lang="en-US" sz="2400" dirty="0"/>
              <a:t>= +5</a:t>
            </a:r>
          </a:p>
          <a:p>
            <a:pPr lvl="1"/>
            <a:r>
              <a:rPr lang="en-US" sz="2400" dirty="0"/>
              <a:t>	</a:t>
            </a:r>
            <a:r>
              <a:rPr lang="en-US" sz="2400" dirty="0" smtClean="0"/>
              <a:t>Mismatch </a:t>
            </a:r>
            <a:r>
              <a:rPr lang="en-US" sz="2400" dirty="0"/>
              <a:t>= -4</a:t>
            </a:r>
          </a:p>
          <a:p>
            <a:pPr lvl="1"/>
            <a:r>
              <a:rPr lang="en-US" sz="2400" dirty="0"/>
              <a:t>	Gap opening: </a:t>
            </a:r>
            <a:r>
              <a:rPr lang="en-US" sz="2400" i="1" dirty="0" smtClean="0"/>
              <a:t>q</a:t>
            </a:r>
            <a:r>
              <a:rPr lang="en-US" sz="2400" dirty="0" smtClean="0"/>
              <a:t> </a:t>
            </a:r>
            <a:r>
              <a:rPr lang="en-US" sz="2400" dirty="0"/>
              <a:t>= -10</a:t>
            </a:r>
          </a:p>
          <a:p>
            <a:pPr lvl="1"/>
            <a:r>
              <a:rPr lang="en-US" sz="2400" dirty="0"/>
              <a:t>	Gap extension: </a:t>
            </a:r>
            <a:r>
              <a:rPr lang="en-US" sz="2400" i="1" dirty="0" smtClean="0"/>
              <a:t>r</a:t>
            </a:r>
            <a:r>
              <a:rPr lang="en-US" sz="2400" dirty="0" smtClean="0"/>
              <a:t> </a:t>
            </a:r>
            <a:r>
              <a:rPr lang="en-US" sz="2400" dirty="0"/>
              <a:t>= -</a:t>
            </a:r>
            <a:r>
              <a:rPr lang="en-US" sz="2400" dirty="0" smtClean="0"/>
              <a:t>4</a:t>
            </a:r>
          </a:p>
          <a:p>
            <a:r>
              <a:rPr lang="en-US" sz="2400" dirty="0" smtClean="0"/>
              <a:t>Thanks to Colleen O’Rourke, homework for a course taught by Shaun </a:t>
            </a:r>
            <a:r>
              <a:rPr lang="en-US" sz="2400" dirty="0" err="1" smtClean="0"/>
              <a:t>Mahony</a:t>
            </a:r>
            <a:r>
              <a:rPr lang="en-US" sz="2400" dirty="0" smtClean="0"/>
              <a:t>, PSU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A843-D85D-7D4D-8E6C-6203FB67D18E}" type="datetime1">
              <a:rPr lang="en-US" smtClean="0"/>
              <a:t>2/6/15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08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63563"/>
          </a:xfrm>
        </p:spPr>
        <p:txBody>
          <a:bodyPr>
            <a:noAutofit/>
          </a:bodyPr>
          <a:lstStyle/>
          <a:p>
            <a:r>
              <a:rPr lang="en-US" sz="2400" dirty="0"/>
              <a:t>Example of global alignment: C</a:t>
            </a:r>
            <a:r>
              <a:rPr lang="en-US" sz="2400" dirty="0" smtClean="0"/>
              <a:t>omputation  of full matrix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F8E8-6859-1D46-8973-46B5E8DC4A89}" type="datetime1">
              <a:rPr lang="en-US" smtClean="0"/>
              <a:t>2/6/15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 descr="3_SeqAlign_GlobalAlignmentMatricesORourke_Matrix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" t="9074" r="6127" b="9259"/>
          <a:stretch/>
        </p:blipFill>
        <p:spPr>
          <a:xfrm>
            <a:off x="444499" y="876300"/>
            <a:ext cx="8013701" cy="5600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9200" y="6550223"/>
            <a:ext cx="1601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Colleen O’Rourke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2144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8363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of global alignment: </a:t>
            </a:r>
            <a:r>
              <a:rPr lang="en-US" dirty="0" smtClean="0"/>
              <a:t>Maximum values and trace-back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E3B9-5295-FD4B-A9F2-94D07F181A85}" type="datetime1">
              <a:rPr lang="en-US" smtClean="0"/>
              <a:t>2/6/15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10400" y="5715000"/>
            <a:ext cx="1601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Colleen O’Rourke</a:t>
            </a:r>
            <a:endParaRPr lang="en-US" sz="1400" dirty="0"/>
          </a:p>
        </p:txBody>
      </p:sp>
      <p:pic>
        <p:nvPicPr>
          <p:cNvPr id="6" name="Picture 5" descr="3_SeqAlign_GlobalAlignmentMatricesORourke_Matrix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" t="11295" r="690" b="25186"/>
          <a:stretch/>
        </p:blipFill>
        <p:spPr>
          <a:xfrm>
            <a:off x="228600" y="1371600"/>
            <a:ext cx="84709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53014"/>
      </p:ext>
    </p:extLst>
  </p:cSld>
  <p:clrMapOvr>
    <a:masterClrMapping/>
  </p:clrMapOvr>
</p:sld>
</file>

<file path=ppt/theme/theme1.xml><?xml version="1.0" encoding="utf-8"?>
<a:theme xmlns:a="http://schemas.openxmlformats.org/drawingml/2006/main" name="RossTheme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RossThemeBlue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RossThemeBlue.thmx</Template>
  <TotalTime>1693</TotalTime>
  <Words>917</Words>
  <Application>Microsoft Macintosh PowerPoint</Application>
  <PresentationFormat>On-screen Show (4:3)</PresentationFormat>
  <Paragraphs>205</Paragraphs>
  <Slides>31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RossThemeBlue</vt:lpstr>
      <vt:lpstr>1_RossThemeBlue</vt:lpstr>
      <vt:lpstr>1_Custom Design</vt:lpstr>
      <vt:lpstr>2_Custom Design</vt:lpstr>
      <vt:lpstr>Sequence alignments 2: Dynamic programming and an exercise</vt:lpstr>
      <vt:lpstr>Dynamic programming for optimal alignmenTs</vt:lpstr>
      <vt:lpstr>Alignment method needs to fit the problem, part 1 </vt:lpstr>
      <vt:lpstr>Efficient computation of optimal alignments</vt:lpstr>
      <vt:lpstr>From dot matrix to alignment</vt:lpstr>
      <vt:lpstr>Alignment graphs show exploration of all possibilities</vt:lpstr>
      <vt:lpstr>Example of global alignment: sequences</vt:lpstr>
      <vt:lpstr>Example of global alignment: Computation  of full matrix</vt:lpstr>
      <vt:lpstr>Example of global alignment: Maximum values and trace-back</vt:lpstr>
      <vt:lpstr>Local alignment graph, with trace-back</vt:lpstr>
      <vt:lpstr>Homology, orthology, paralogy </vt:lpstr>
      <vt:lpstr>Similarity and homology</vt:lpstr>
      <vt:lpstr>Examples of orthologous and paralogous genes</vt:lpstr>
      <vt:lpstr>Homework: Global and local alignment of protein sequences </vt:lpstr>
      <vt:lpstr>Accessing sequences on Angel site</vt:lpstr>
      <vt:lpstr>Accessing sequences on Angel site</vt:lpstr>
      <vt:lpstr>Galaxy interface</vt:lpstr>
      <vt:lpstr>Get data</vt:lpstr>
      <vt:lpstr>Window for uploading or pasting data</vt:lpstr>
      <vt:lpstr>Window for pasting data </vt:lpstr>
      <vt:lpstr>Choose correct file type: fastA</vt:lpstr>
      <vt:lpstr>Galaxy history with uploaded sequence: edit attributes</vt:lpstr>
      <vt:lpstr>Rename the file, choose genome assembly</vt:lpstr>
      <vt:lpstr>New file name after save</vt:lpstr>
      <vt:lpstr>Search for “needle” tool (Needleman-Wuncsh)</vt:lpstr>
      <vt:lpstr>Choose sequences to align</vt:lpstr>
      <vt:lpstr>Choose “Simple” output</vt:lpstr>
      <vt:lpstr>History item 5 has the alignment</vt:lpstr>
      <vt:lpstr>View data by clicking on “eye”</vt:lpstr>
      <vt:lpstr>Output lists program and parameters</vt:lpstr>
      <vt:lpstr>Global alignment of human KLF1 and human KLF6 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 Genomics</dc:title>
  <dc:creator>Ross Hardison</dc:creator>
  <cp:lastModifiedBy>Ross Hardison</cp:lastModifiedBy>
  <cp:revision>130</cp:revision>
  <dcterms:created xsi:type="dcterms:W3CDTF">2006-08-30T21:07:47Z</dcterms:created>
  <dcterms:modified xsi:type="dcterms:W3CDTF">2015-02-06T15:32:13Z</dcterms:modified>
</cp:coreProperties>
</file>