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</p:sldMasterIdLst>
  <p:notesMasterIdLst>
    <p:notesMasterId r:id="rId25"/>
  </p:notesMasterIdLst>
  <p:handoutMasterIdLst>
    <p:handoutMasterId r:id="rId26"/>
  </p:handoutMasterIdLst>
  <p:sldIdLst>
    <p:sldId id="652" r:id="rId9"/>
    <p:sldId id="653" r:id="rId10"/>
    <p:sldId id="654" r:id="rId11"/>
    <p:sldId id="656" r:id="rId12"/>
    <p:sldId id="657" r:id="rId13"/>
    <p:sldId id="658" r:id="rId14"/>
    <p:sldId id="655" r:id="rId15"/>
    <p:sldId id="659" r:id="rId16"/>
    <p:sldId id="660" r:id="rId17"/>
    <p:sldId id="667" r:id="rId18"/>
    <p:sldId id="661" r:id="rId19"/>
    <p:sldId id="662" r:id="rId20"/>
    <p:sldId id="663" r:id="rId21"/>
    <p:sldId id="666" r:id="rId22"/>
    <p:sldId id="664" r:id="rId23"/>
    <p:sldId id="66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95E9"/>
    <a:srgbClr val="800000"/>
    <a:srgbClr val="FFF764"/>
    <a:srgbClr val="0000FF"/>
    <a:srgbClr val="35F727"/>
    <a:srgbClr val="EC5C2F"/>
    <a:srgbClr val="BFBFFF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812" autoAdjust="0"/>
  </p:normalViewPr>
  <p:slideViewPr>
    <p:cSldViewPr snapToGrid="0">
      <p:cViewPr>
        <p:scale>
          <a:sx n="100" d="100"/>
          <a:sy n="100" d="100"/>
        </p:scale>
        <p:origin x="-872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2817A-433A-7D40-B287-0967AB82DCE6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BBC0-4CB8-684A-864D-BDD459A0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5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4076A56-74D3-DD43-A2DA-61F6F5E6B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82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CC1A3-CB6B-3442-A28D-62BE08AF6855}" type="slidenum">
              <a:rPr lang="en-US"/>
              <a:pPr/>
              <a:t>1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63EF-9385-224E-BE12-E933D5D18674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0312-FD54-7944-85EF-D0DBE126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9DD9-FA85-504C-9EA1-54EC0F06D5BB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A8F7-9F22-964D-A24A-0FDC7BCB4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F886-5781-1A46-BDB5-2186FCC762F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BE7F-770C-494B-A36A-8B0F2A7F7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D210-B11E-E047-8B9D-B1F1449FD191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DFDE-756C-2A4E-8EAE-0F1E57EA2840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34D5-43C1-074A-8174-09667B86A6A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57A7-A717-2D4C-A309-C38CA498A87F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946D-BFF9-FA4F-A2F3-6C70217C30FA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8D07-FA79-A540-8663-EDF5BB8A562E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534A-4219-234B-8C46-CF5024880A76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3F93-EA38-7D46-A594-4A62A011D995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2F2-401D-4449-A85D-EC1E185E7E53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56FA-2EF1-0946-899C-1AFEEB92D063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886C-D309-0F42-993B-A13E2267BD2E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D9AF-20CC-9848-B19C-9AE6364172E2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0B0-2AAA-5040-A1DC-6A5F5236E080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8485-610E-C448-A86D-479D152015DC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F443-9D83-C244-92BD-960F145D4198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C7E8-9E84-FB48-96FE-1B9D03E21E67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E8F4-C9DD-AA4F-8650-F90FA3DB9978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2BA-9868-B14A-8AC8-60FAACAE8B08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09AA-E010-8A4F-91EC-793705587B75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38FD-09FC-8744-B9EA-1958FF723DF3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88F-1309-8849-AC85-8090706FC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C80-AD10-4547-9D36-2CDC53264598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D3D6-CD72-654D-B3EC-31D837D36138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DB21-6D23-8C48-98FA-10BFA047BF59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274-2392-2C4D-9864-81F852DB2ACB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90C3-4656-EF4F-8461-D52BF861A36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75FA-B120-834A-936D-FBF0325E4BFB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0FB-241F-3846-8B3E-D940957AC790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A4F-C7C6-C347-9F26-DE6DF20F2C3F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E9EB-B0BF-B14A-8B28-86818F1F6D14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0E74-6D87-4D4E-A735-C2522DB0589B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9FD-E75B-944F-8A88-A0A18FB98557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CBC-20EE-9B49-BE05-9222FE16D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76E3-C772-A24B-B45C-67F4FB5A56AE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D7FA-8CE7-664C-BA8B-EE18780F171D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96BE-4DE9-AB41-8217-76D30E1B6D5F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8BF-3D48-054B-A883-6E751A4828A6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CEB4-0235-234D-BF33-35F3069800A9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07DF-4D5A-F04D-B8F2-449BC84F8801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0312-FD54-7944-85EF-D0DBE126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22-8EAF-1647-82D4-9A157D63D407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6DE7-7871-1844-824D-8F64914A9A4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88F-1309-8849-AC85-8090706FC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103A-7770-7047-9926-E25176189A34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CBC-20EE-9B49-BE05-9222FE16D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F685-78CA-4C45-A80D-045330380D73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8C8-0F82-2346-8A20-4B3126708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73EC-D31D-1B4F-8A5A-892CAC3F236E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8C8-0F82-2346-8A20-4B3126708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744D-A224-A942-9E69-5A45773FB6E3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B54D-C15A-6943-82FA-CB16AA281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DF4-47DE-7241-A38F-F8DE62EC4CE1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2DE5-F8C5-8F40-B83B-E25D1F6E4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8EF-0171-7844-8E64-3FC3FB42D427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F487-A0BB-BE45-B6E5-D6FFE672C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53E2-0C3D-A84F-B555-D54437B29E29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A8F7-9F22-964D-A24A-0FDC7BCB4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C443-A7FB-B04B-A66B-B6A6DCC3666F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BE7F-770C-494B-A36A-8B0F2A7F7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7520-E87F-BD4E-8A25-B4B1B45B3B89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8D92-D92E-B64C-94BC-4887FB2CC75E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EDA-DEFD-644D-AE83-0EC72D6A897C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969-4CCD-DA47-B4FB-5AC7270493A1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674A-3EA1-4E47-A6E2-861BA67EA417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36E3-9D2C-8C4E-AAD0-1546D89C6C97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585-412A-B847-989A-8C1F957404C3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F1BD-C8DD-CC44-94B8-176DCBD0BDB0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927-DF2C-A443-8E81-3E795BC393EE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CA-8E66-1442-AFEF-89468748644F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6FB-3EBF-684B-BA2A-494BA2601AB5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A621-0929-0F40-AEB8-D82A5F5E8189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8FBA-C4AC-6646-8C0A-01A881986AA1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7388-A583-C94D-8E11-CDEAB82988F8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4C6-08AE-AB48-A7EC-8723A5571D05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719C-7CB0-064C-8029-8EC617EAB31B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B54D-C15A-6943-82FA-CB16AA281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034F-E00B-2249-8078-B8EB090A86B1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81F3-727B-AA46-9DB4-1AD5A90A0F69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21DC-E56D-DA4F-8608-5A01A65DE3D3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E1D4-228E-F041-8B4F-75F3F5E305E6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6785-8CD7-B84D-BBB3-253863986F82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0058-5BEF-854C-8CCC-AFAF03D8F867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5768-C27B-174E-828F-1BDF4702895F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ED42-8832-2341-AA85-B3890A2DC6C3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611F-9C07-F94C-BE6F-156B2C69A046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FCFD-B920-D640-894E-D1B8938D71F1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538-4D72-614A-8B6E-981E956FF7E6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2DE5-F8C5-8F40-B83B-E25D1F6E4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186-5C49-5042-AABE-7775B946167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2D8A-0650-3447-BBC1-A303BA9C1BDB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6550-EE49-E947-B268-EFCB5413FDFF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47F0-7584-3646-9611-5B77FDAD229F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BE2C-8B26-4642-8E0B-2A1FFC5B364D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FEF-7CE8-1D4F-A2C4-05B40F992AAC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A3AE-C932-6E45-93B1-AD3BF0F4CABA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070-0FA7-B24A-BEC2-69170C3729C0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BE4-7701-B345-9379-36081CF6DF5F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AEA-B1C1-9C4A-AB02-B2DBAE2476AC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F487-A0BB-BE45-B6E5-D6FFE672C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B451-24EA-004B-BEDC-68EEC9AD116E}" type="datetime1">
              <a:rPr lang="en-US" smtClean="0"/>
              <a:t>1/28/17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EFEA-7EF3-F54E-A1D2-81E0770B2BE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83A1-B9DA-CD4F-B19A-94034A922F2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3DF5-F371-A14A-AEF6-A69A884F1F4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E990-A5C4-054F-84E1-9435A74F5005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C7F7-AAD8-D947-A607-6CED0F69B076}" type="datetime1">
              <a:rPr lang="en-US" smtClean="0"/>
              <a:t>1/28/17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EFEA-7EF3-F54E-A1D2-81E0770B2BE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83E1-45FB-2041-9743-330D7B2B650C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23A0-AFDF-4B49-A656-54150889A1F8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66EF-D0D0-5241-871D-FFE6ECE4C03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067"/>
            <a:ext cx="7772400" cy="1286933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An exercise illustrating dynamic programming for alignments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717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Hardison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Genomics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4_2B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-Mao Chao and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Luxin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Zhang: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Comparisons, Theory and Methods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Springer 2008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Bill Pearson (U. Virginia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CSH Course Computational Genomics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2973-343A-1C4B-890B-876554E47126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0312-FD54-7944-85EF-D0DBE126659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PSUmark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" y="258234"/>
            <a:ext cx="1828800" cy="6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maximal scores for first row with matches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DP_align4x5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9259" r="22440" b="68889"/>
          <a:stretch/>
        </p:blipFill>
        <p:spPr>
          <a:xfrm>
            <a:off x="584200" y="1333499"/>
            <a:ext cx="7772400" cy="3067368"/>
          </a:xfrm>
          <a:prstGeom prst="rect">
            <a:avLst/>
          </a:prstGeom>
        </p:spPr>
      </p:pic>
      <p:pic>
        <p:nvPicPr>
          <p:cNvPr id="6" name="Picture 5" descr="DP_align4x5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76481" r="57430" b="14815"/>
          <a:stretch/>
        </p:blipFill>
        <p:spPr>
          <a:xfrm>
            <a:off x="3073400" y="5194300"/>
            <a:ext cx="3200400" cy="9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7"/>
            <a:ext cx="8686800" cy="709613"/>
          </a:xfrm>
        </p:spPr>
        <p:txBody>
          <a:bodyPr>
            <a:noAutofit/>
          </a:bodyPr>
          <a:lstStyle/>
          <a:p>
            <a:r>
              <a:rPr lang="en-US" sz="3200" dirty="0" smtClean="0"/>
              <a:t>Maximal scores for first row with matches: answer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DP_align4x5_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18605" b="12962"/>
          <a:stretch/>
        </p:blipFill>
        <p:spPr>
          <a:xfrm>
            <a:off x="2189018" y="1054100"/>
            <a:ext cx="451181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0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fill out the rest of the matrix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4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full matrix with maximal scores in each node and scores along each edge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6DE7-7871-1844-824D-8F64914A9A4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88F-1309-8849-AC85-8090706FCF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3780" y="2844800"/>
            <a:ext cx="2928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Note: This was done manually, so there could be mistakes. Let me know if you find some!!</a:t>
            </a:r>
            <a:endParaRPr lang="en-US" sz="1400" dirty="0">
              <a:latin typeface="+mn-lt"/>
            </a:endParaRPr>
          </a:p>
        </p:txBody>
      </p:sp>
      <p:pic>
        <p:nvPicPr>
          <p:cNvPr id="8" name="Picture 7" descr="DP_align4x5_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16112" r="13813" b="7963"/>
          <a:stretch/>
        </p:blipFill>
        <p:spPr>
          <a:xfrm>
            <a:off x="2095500" y="1282700"/>
            <a:ext cx="40132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2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 high-scoring paths through the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DP_align4x5_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r="21155" b="25370"/>
          <a:stretch/>
        </p:blipFill>
        <p:spPr>
          <a:xfrm>
            <a:off x="1511300" y="1016000"/>
            <a:ext cx="51425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274637"/>
            <a:ext cx="8686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Trace back a path for a highest-scoring alignment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DP_align4x5_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9259" r="19564" b="15000"/>
          <a:stretch/>
        </p:blipFill>
        <p:spPr>
          <a:xfrm>
            <a:off x="2362200" y="1054100"/>
            <a:ext cx="4144982" cy="5486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98800" y="1727200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2497667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82067" y="4064001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44067" y="4826001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21200" y="3259667"/>
            <a:ext cx="8466" cy="4656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726267" y="5884333"/>
            <a:ext cx="880533" cy="62653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51000" y="5969000"/>
            <a:ext cx="1005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+4 -2 = +2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80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517"/>
            <a:ext cx="9144000" cy="832803"/>
          </a:xfrm>
        </p:spPr>
        <p:txBody>
          <a:bodyPr>
            <a:noAutofit/>
          </a:bodyPr>
          <a:lstStyle/>
          <a:p>
            <a:r>
              <a:rPr lang="en-US" sz="2800" dirty="0" smtClean="0"/>
              <a:t>A different path gives another alignment with the same </a:t>
            </a:r>
            <a:r>
              <a:rPr lang="en-US" sz="2800" dirty="0"/>
              <a:t> </a:t>
            </a:r>
            <a:r>
              <a:rPr lang="en-US" sz="2800" dirty="0" smtClean="0"/>
              <a:t>highest</a:t>
            </a:r>
            <a:r>
              <a:rPr lang="en-US" sz="2800" dirty="0"/>
              <a:t> </a:t>
            </a:r>
            <a:r>
              <a:rPr lang="en-US" sz="2800" dirty="0" smtClean="0"/>
              <a:t>score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DP_align4x5_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9259" r="19564" b="15000"/>
          <a:stretch/>
        </p:blipFill>
        <p:spPr>
          <a:xfrm>
            <a:off x="2362200" y="1054100"/>
            <a:ext cx="4144982" cy="5486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50734" y="2497667"/>
            <a:ext cx="8466" cy="4656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15734" y="1727200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6201" y="3276600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3601" y="4047066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52534" y="4834466"/>
            <a:ext cx="474133" cy="48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87333" y="5867400"/>
            <a:ext cx="880533" cy="62653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400" y="5994400"/>
            <a:ext cx="1005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+4 -2 = +2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2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Alignment method needs to fit the problem, part 1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702754"/>
              </p:ext>
            </p:extLst>
          </p:nvPr>
        </p:nvGraphicFramePr>
        <p:xfrm>
          <a:off x="457200" y="99060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Pairwise alignment of proteins or genes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 size (hundreds of letters), similar throughout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global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Needleman-</a:t>
                      </a:r>
                      <a:r>
                        <a:rPr lang="en-US" sz="1600" dirty="0" err="1" smtClean="0"/>
                        <a:t>Wunsch</a:t>
                      </a:r>
                      <a:r>
                        <a:rPr lang="en-US" sz="1600" dirty="0" smtClean="0"/>
                        <a:t> (needle</a:t>
                      </a:r>
                      <a:r>
                        <a:rPr lang="en-US" sz="1600" baseline="0" dirty="0" smtClean="0"/>
                        <a:t> in EMBOSS/Galaxy)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 size (hundreds of letters), subsequences similar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local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dirty="0" smtClean="0"/>
                        <a:t>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Smith</a:t>
                      </a:r>
                      <a:r>
                        <a:rPr lang="en-US" sz="1600" baseline="0" dirty="0" smtClean="0"/>
                        <a:t>-Waterman (water in EMBOSS/Galaxy)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and a database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sequence could be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hundreds of letters, database has &gt;100M entries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approach; find seeds (hits) and extend; local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Blast family of programs;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FastA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(NCBI)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that is part of a large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is 25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or more nucleotides, genome can be 3 billion nucleotides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 approach,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extend seeds, but engineered to be very fast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Blat (UCSC Genome Browser)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Align short reads to a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10’s to 100’s of million reads,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best match in an assembled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Employ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the Burroughs-Wheeler transform for efficient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Bowtie or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bwa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both implemented in Galaxy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D706-5889-D347-823C-D4041927280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Alignment graphs show exploration of all possibilities</a:t>
            </a:r>
            <a:endParaRPr lang="en-US" sz="2800" dirty="0"/>
          </a:p>
        </p:txBody>
      </p:sp>
      <p:pic>
        <p:nvPicPr>
          <p:cNvPr id="3" name="Picture 2" descr="AlignmentGraphGeneral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6" y="1447800"/>
            <a:ext cx="4080354" cy="3886200"/>
          </a:xfrm>
          <a:prstGeom prst="rect">
            <a:avLst/>
          </a:prstGeom>
        </p:spPr>
      </p:pic>
      <p:pic>
        <p:nvPicPr>
          <p:cNvPr id="4" name="Picture 3" descr="Screen shot 2012-09-03 at 9.1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648200" cy="2967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400800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Chao </a:t>
            </a:r>
            <a:r>
              <a:rPr lang="en-US" sz="1400" dirty="0" smtClean="0">
                <a:latin typeface="+mn-lt"/>
              </a:rPr>
              <a:t>&amp; Zhang, </a:t>
            </a:r>
            <a:r>
              <a:rPr lang="en-US" sz="1400" b="1" dirty="0">
                <a:latin typeface="+mn-lt"/>
              </a:rPr>
              <a:t>Sequence Comparisons</a:t>
            </a:r>
            <a:endParaRPr lang="en-US" sz="14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26CB-6A0B-F742-86DF-B60153ED540C}" type="datetime1">
              <a:rPr lang="en-US" smtClean="0"/>
              <a:t>1/28/17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75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Illustration of finding highest scoring edge into each node of the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DP_1step_allOptio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6" b="51667"/>
          <a:stretch/>
        </p:blipFill>
        <p:spPr>
          <a:xfrm>
            <a:off x="2265218" y="1231900"/>
            <a:ext cx="4572000" cy="4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73443"/>
          </a:xfrm>
        </p:spPr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ighest </a:t>
            </a:r>
            <a:r>
              <a:rPr lang="en-US" dirty="0"/>
              <a:t>scoring edge into each node of the </a:t>
            </a:r>
            <a:r>
              <a:rPr lang="en-US" dirty="0" smtClean="0"/>
              <a:t>matrix: the answer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DP_1step_allOptions_ans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35382" b="54444"/>
          <a:stretch/>
        </p:blipFill>
        <p:spPr>
          <a:xfrm>
            <a:off x="2108200" y="1143000"/>
            <a:ext cx="4572000" cy="4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7600"/>
            <a:ext cx="7772400" cy="2111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Manual computation of highest scoring alignments between two sequences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740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6263"/>
          </a:xfrm>
        </p:spPr>
        <p:txBody>
          <a:bodyPr>
            <a:noAutofit/>
          </a:bodyPr>
          <a:lstStyle/>
          <a:p>
            <a:r>
              <a:rPr lang="en-US" sz="3200" dirty="0" smtClean="0"/>
              <a:t>Dynamic programming grid: template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780" y="1325880"/>
            <a:ext cx="304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In folder for Lesson 4, course Angel site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6" name="Picture 5" descr="DynamicProgramming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81" y="469900"/>
            <a:ext cx="494607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6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" y="254317"/>
            <a:ext cx="8686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Sequences, scoring matrix, and programming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6DE7-7871-1844-824D-8F64914A9A4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88F-1309-8849-AC85-8090706FCFA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DP_align4x5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221" r="17168" b="13889"/>
          <a:stretch/>
        </p:blipFill>
        <p:spPr>
          <a:xfrm>
            <a:off x="2425700" y="977900"/>
            <a:ext cx="37973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8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Initial scores along outer edges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DP_align4x5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9259" r="22440" b="14815"/>
          <a:stretch/>
        </p:blipFill>
        <p:spPr>
          <a:xfrm>
            <a:off x="2374900" y="1016000"/>
            <a:ext cx="37973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8024"/>
      </p:ext>
    </p:extLst>
  </p:cSld>
  <p:clrMapOvr>
    <a:masterClrMapping/>
  </p:clrMapOvr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459</Words>
  <Application>Microsoft Macintosh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RossThemeBlue</vt:lpstr>
      <vt:lpstr>1_RossThemeBlue</vt:lpstr>
      <vt:lpstr>1_Custom Design</vt:lpstr>
      <vt:lpstr>2_Custom Design</vt:lpstr>
      <vt:lpstr>2_RossThemeBlue</vt:lpstr>
      <vt:lpstr>3_RossThemeBlue</vt:lpstr>
      <vt:lpstr>3_Custom Design</vt:lpstr>
      <vt:lpstr>4_Custom Design</vt:lpstr>
      <vt:lpstr>An exercise illustrating dynamic programming for alignments</vt:lpstr>
      <vt:lpstr>Alignment method needs to fit the problem, part 1 </vt:lpstr>
      <vt:lpstr>Alignment graphs show exploration of all possibilities</vt:lpstr>
      <vt:lpstr>Illustration of finding highest scoring edge into each node of the matrix</vt:lpstr>
      <vt:lpstr>Highest scoring edge into each node of the matrix: the answer</vt:lpstr>
      <vt:lpstr>Manual computation of highest scoring alignments between two sequences</vt:lpstr>
      <vt:lpstr>Dynamic programming grid: template</vt:lpstr>
      <vt:lpstr>Sequences, scoring matrix, and programming grid</vt:lpstr>
      <vt:lpstr>Initial scores along outer edges</vt:lpstr>
      <vt:lpstr>Find maximal scores for first row with matches</vt:lpstr>
      <vt:lpstr>Maximal scores for first row with matches: answer</vt:lpstr>
      <vt:lpstr>Now fill out the rest of the matrix </vt:lpstr>
      <vt:lpstr>The full matrix with maximal scores in each node and scores along each edge</vt:lpstr>
      <vt:lpstr>Highlight high-scoring paths through the matrix</vt:lpstr>
      <vt:lpstr>Trace back a path for a highest-scoring alignment</vt:lpstr>
      <vt:lpstr>A different path gives another alignment with the same  highest score</vt:lpstr>
    </vt:vector>
  </TitlesOfParts>
  <Company>Stephan Schuster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Ross Hardison</cp:lastModifiedBy>
  <cp:revision>66</cp:revision>
  <dcterms:modified xsi:type="dcterms:W3CDTF">2017-01-28T20:21:16Z</dcterms:modified>
</cp:coreProperties>
</file>