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 id="2147483674" r:id="rId2"/>
    <p:sldMasterId id="2147483686" r:id="rId3"/>
    <p:sldMasterId id="2147483698" r:id="rId4"/>
  </p:sldMasterIdLst>
  <p:notesMasterIdLst>
    <p:notesMasterId r:id="rId25"/>
  </p:notesMasterIdLst>
  <p:handoutMasterIdLst>
    <p:handoutMasterId r:id="rId26"/>
  </p:handoutMasterIdLst>
  <p:sldIdLst>
    <p:sldId id="257" r:id="rId5"/>
    <p:sldId id="316" r:id="rId6"/>
    <p:sldId id="268" r:id="rId7"/>
    <p:sldId id="328" r:id="rId8"/>
    <p:sldId id="329" r:id="rId9"/>
    <p:sldId id="335" r:id="rId10"/>
    <p:sldId id="270" r:id="rId11"/>
    <p:sldId id="271" r:id="rId12"/>
    <p:sldId id="272" r:id="rId13"/>
    <p:sldId id="273" r:id="rId14"/>
    <p:sldId id="274" r:id="rId15"/>
    <p:sldId id="317" r:id="rId16"/>
    <p:sldId id="275" r:id="rId17"/>
    <p:sldId id="336" r:id="rId18"/>
    <p:sldId id="318" r:id="rId19"/>
    <p:sldId id="276" r:id="rId20"/>
    <p:sldId id="334" r:id="rId21"/>
    <p:sldId id="337" r:id="rId22"/>
    <p:sldId id="339" r:id="rId23"/>
    <p:sldId id="323"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800040"/>
    <a:srgbClr val="66CCFF"/>
    <a:srgbClr val="008040"/>
    <a:srgbClr val="00FF00"/>
    <a:srgbClr val="333333"/>
    <a:srgbClr val="8000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9819" autoAdjust="0"/>
  </p:normalViewPr>
  <p:slideViewPr>
    <p:cSldViewPr>
      <p:cViewPr>
        <p:scale>
          <a:sx n="150" d="100"/>
          <a:sy n="150" d="100"/>
        </p:scale>
        <p:origin x="-616" y="-1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693820-E7F3-2740-B1AA-D7E898873E16}" type="datetimeFigureOut">
              <a:rPr lang="en-US" smtClean="0"/>
              <a:t>2/6/15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2C4FFC-968F-D246-B532-B9E06CE3035F}" type="slidenum">
              <a:rPr lang="en-US" smtClean="0"/>
              <a:t>‹#›</a:t>
            </a:fld>
            <a:endParaRPr lang="en-US"/>
          </a:p>
        </p:txBody>
      </p:sp>
    </p:spTree>
    <p:extLst>
      <p:ext uri="{BB962C8B-B14F-4D97-AF65-F5344CB8AC3E}">
        <p14:creationId xmlns:p14="http://schemas.microsoft.com/office/powerpoint/2010/main" val="28446199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891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1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D4FB7296-0971-CF4B-A0A9-2E1639E17B9F}" type="slidenum">
              <a:rPr lang="en-US"/>
              <a:pPr/>
              <a:t>‹#›</a:t>
            </a:fld>
            <a:endParaRPr lang="en-US"/>
          </a:p>
        </p:txBody>
      </p:sp>
    </p:spTree>
    <p:extLst>
      <p:ext uri="{BB962C8B-B14F-4D97-AF65-F5344CB8AC3E}">
        <p14:creationId xmlns:p14="http://schemas.microsoft.com/office/powerpoint/2010/main" val="270259232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FEF13D-C514-E243-9946-3CD150CCF915}" type="slidenum">
              <a:rPr lang="en-US"/>
              <a:pPr/>
              <a:t>1</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7CEC0-E342-5E4F-9BA8-03B6A9232A2B}" type="slidenum">
              <a:rPr lang="en-US"/>
              <a:pPr/>
              <a:t>13</a:t>
            </a:fld>
            <a:endParaRPr lang="en-US"/>
          </a:p>
        </p:txBody>
      </p:sp>
      <p:sp>
        <p:nvSpPr>
          <p:cNvPr id="6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7737A3-7AD8-624D-8D7A-68F29738C031}" type="slidenum">
              <a:rPr lang="en-US"/>
              <a:pPr/>
              <a:t>15</a:t>
            </a:fld>
            <a:endParaRPr lang="en-US"/>
          </a:p>
        </p:txBody>
      </p:sp>
      <p:sp>
        <p:nvSpPr>
          <p:cNvPr id="1372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B8AFD4-6897-4545-BE06-A7B562976799}" type="slidenum">
              <a:rPr lang="en-US"/>
              <a:pPr/>
              <a:t>16</a:t>
            </a:fld>
            <a:endParaRPr lang="en-US"/>
          </a:p>
        </p:txBody>
      </p:sp>
      <p:sp>
        <p:nvSpPr>
          <p:cNvPr id="686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1400736" y="914977"/>
            <a:ext cx="4055129" cy="3134591"/>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2058" tIns="41029" rIns="82058" bIns="41029" anchor="ctr"/>
          <a:lstStyle/>
          <a:p>
            <a:endParaRPr lang="en-US"/>
          </a:p>
        </p:txBody>
      </p:sp>
      <p:sp>
        <p:nvSpPr>
          <p:cNvPr id="4098" name="Text Box 2"/>
          <p:cNvSpPr txBox="1">
            <a:spLocks noGrp="1" noChangeArrowheads="1"/>
          </p:cNvSpPr>
          <p:nvPr>
            <p:ph type="body"/>
          </p:nvPr>
        </p:nvSpPr>
        <p:spPr bwMode="auto">
          <a:xfrm>
            <a:off x="1046350" y="4352637"/>
            <a:ext cx="4770904" cy="347806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marL="85725" indent="-85725">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9pPr>
          </a:lstStyle>
          <a:p>
            <a:pPr eaLnBrk="1">
              <a:lnSpc>
                <a:spcPct val="93000"/>
              </a:lnSpc>
              <a:spcBef>
                <a:spcPct val="0"/>
              </a:spcBef>
              <a:buSzPct val="45000"/>
              <a:buFont typeface="Wingdings" charset="0"/>
              <a:buNone/>
            </a:pPr>
            <a:r>
              <a:rPr lang="en-GB">
                <a:latin typeface="Arial" charset="0"/>
                <a:cs typeface="msgothic" charset="0"/>
              </a:rPr>
              <a:t>Constructing suffix array and BWT string for X=googol$. String X is circulated to generate seven strings, which are then lexicographically sorted. After sorting, the positions of the first symbols form the suffix array (6, 3, 0, 5, 2, 4, 1) and the concatenation of the last symbols of the circulated strings gives the BWT string lo$oogg.</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49D907-4159-2644-96CD-9CB5DFF0B4A1}" type="slidenum">
              <a:rPr lang="en-US"/>
              <a:pPr/>
              <a:t>20</a:t>
            </a:fld>
            <a:endParaRPr lang="en-US"/>
          </a:p>
        </p:txBody>
      </p:sp>
      <p:sp>
        <p:nvSpPr>
          <p:cNvPr id="147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E06467-C764-A547-942C-62FEC722D7DD}" type="slidenum">
              <a:rPr lang="en-US"/>
              <a:pPr/>
              <a:t>2</a:t>
            </a:fld>
            <a:endParaRPr lang="en-US"/>
          </a:p>
        </p:txBody>
      </p:sp>
      <p:sp>
        <p:nvSpPr>
          <p:cNvPr id="1290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207879-546B-944A-9199-42CE12870889}" type="slidenum">
              <a:rPr lang="en-US"/>
              <a:pPr/>
              <a:t>3</a:t>
            </a:fld>
            <a:endParaRPr lang="en-US"/>
          </a:p>
        </p:txBody>
      </p:sp>
      <p:sp>
        <p:nvSpPr>
          <p:cNvPr id="604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1AC67D-7935-1A4D-A9DF-EC8EC703640A}" type="slidenum">
              <a:rPr lang="en-US"/>
              <a:pPr/>
              <a:t>7</a:t>
            </a:fld>
            <a:endParaRPr lang="en-US"/>
          </a:p>
        </p:txBody>
      </p:sp>
      <p:sp>
        <p:nvSpPr>
          <p:cNvPr id="624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D0B3E6-D419-2D4B-A63F-FDCCA48084AE}" type="slidenum">
              <a:rPr lang="en-US"/>
              <a:pPr/>
              <a:t>8</a:t>
            </a:fld>
            <a:endParaRPr lang="en-US"/>
          </a:p>
        </p:txBody>
      </p:sp>
      <p:sp>
        <p:nvSpPr>
          <p:cNvPr id="634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1DD50D-8E19-024F-9318-25D4536C45A0}" type="slidenum">
              <a:rPr lang="en-US"/>
              <a:pPr/>
              <a:t>9</a:t>
            </a:fld>
            <a:endParaRPr lang="en-US"/>
          </a:p>
        </p:txBody>
      </p:sp>
      <p:sp>
        <p:nvSpPr>
          <p:cNvPr id="645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A91FA4-2B12-A947-AB54-21F71F0C0177}" type="slidenum">
              <a:rPr lang="en-US"/>
              <a:pPr/>
              <a:t>10</a:t>
            </a:fld>
            <a:endParaRPr lang="en-US"/>
          </a:p>
        </p:txBody>
      </p:sp>
      <p:sp>
        <p:nvSpPr>
          <p:cNvPr id="655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A7355A-C7E2-C540-A077-CFD842CF0005}" type="slidenum">
              <a:rPr lang="en-US"/>
              <a:pPr/>
              <a:t>11</a:t>
            </a:fld>
            <a:endParaRPr lang="en-US"/>
          </a:p>
        </p:txBody>
      </p:sp>
      <p:sp>
        <p:nvSpPr>
          <p:cNvPr id="665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2FE38C-F6F8-E449-9AED-82DFDD51A9B8}" type="slidenum">
              <a:rPr lang="en-US"/>
              <a:pPr/>
              <a:t>12</a:t>
            </a:fld>
            <a:endParaRPr lang="en-US"/>
          </a:p>
        </p:txBody>
      </p:sp>
      <p:sp>
        <p:nvSpPr>
          <p:cNvPr id="131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2F3A66-3C21-3543-B6B0-C5114D6FAD3C}"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302812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24C7D-77FE-7045-92B1-1C5210CC3684}"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52044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4DB8D-0DB4-1341-81F2-C7AE4F8EBAC2}"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59789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0D0CA0-1099-0745-B997-3BE7D9497264}"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2250085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F2CEC1-4534-304D-9527-CAA5E2241925}"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292223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23580B-C179-BC44-9231-7DC83B025682}"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1000817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703F18-3689-ED45-8CCC-279DD585D44C}"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1737785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50B291-F6A6-F648-867F-C637C61DE6D0}" type="datetime1">
              <a:rPr lang="en-US" smtClean="0"/>
              <a:t>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3092881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B0F9DF-EC8C-B14A-A59E-64F69FC40C53}" type="datetime1">
              <a:rPr lang="en-US" smtClean="0"/>
              <a:t>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66770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6C97BF-6AA6-714E-8140-174E36019AEC}" type="datetime1">
              <a:rPr lang="en-US" smtClean="0"/>
              <a:t>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4077014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C13416-CF54-E143-A407-2BCF6436D205}"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758314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28EEF3-B0C8-C341-BB21-0146BDB10956}"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620914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FF751-486C-7244-9BA9-0EBD800117DF}"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31066904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EC19A-85A0-DA43-936E-00CF59C73609}"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26637380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9D78E6-9E59-8348-A063-C2CC0BA8C364}"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6D509-14B5-3442-B04E-AB2C23F2BD36}" type="slidenum">
              <a:rPr lang="en-US" smtClean="0"/>
              <a:t>‹#›</a:t>
            </a:fld>
            <a:endParaRPr lang="en-US"/>
          </a:p>
        </p:txBody>
      </p:sp>
    </p:spTree>
    <p:extLst>
      <p:ext uri="{BB962C8B-B14F-4D97-AF65-F5344CB8AC3E}">
        <p14:creationId xmlns:p14="http://schemas.microsoft.com/office/powerpoint/2010/main" val="2530727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8088D9-B375-2D4F-816D-801109A0C8CF}"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3028120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DD1AF3-A167-AD44-9CA4-F215744CBA07}"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6209144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2C83E8-B38E-1E47-AB7C-84E1EE623A9D}"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6122507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420AA6-609D-F248-B4C8-9E0AD43C830A}"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559792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D45995-F36C-544F-AAE9-8EA0D21E47D2}" type="datetime1">
              <a:rPr lang="en-US" smtClean="0"/>
              <a:t>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32882168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28F26A-3D71-5B44-9262-C268A417907F}" type="datetime1">
              <a:rPr lang="en-US" smtClean="0"/>
              <a:t>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7110845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047468-9E52-2045-9325-12BB1BE1C344}" type="datetime1">
              <a:rPr lang="en-US" smtClean="0"/>
              <a:t>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4206672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F8F4A7-4840-D240-8129-6DAAE159D67C}"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6122507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FFA264-A855-7540-AF6C-3733906B2C0F}"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0976017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99D85-5E63-5443-99A0-E2C41A05EAB4}"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9550925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B9ED20-FB93-9D47-B297-8E02BCCE459D}"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520446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37DB5D-D682-4748-86FE-D6D963B932E9}"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597897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BBE9B5-529A-A143-A611-ED95A3A6EEF3}"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3028120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6E6BAA-EFB1-0449-8104-3C357F8B4FF1}"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6209144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2D9C98-A7C7-D145-A6AF-1D6AB22CD48D}"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6122507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45E130-59D1-1A4F-B54D-DB3E258E3262}"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559792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4ED24D-6482-734E-B874-408D4BD04C10}" type="datetime1">
              <a:rPr lang="en-US" smtClean="0"/>
              <a:t>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32882168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00A0FE-D7AE-D34B-AD97-A27CED788995}" type="datetime1">
              <a:rPr lang="en-US" smtClean="0"/>
              <a:t>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711084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23D3B0-7A66-D342-9267-A2A0CBBEC06A}"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55979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7A3C4-9457-3448-A82B-7EAE1B9C97FF}" type="datetime1">
              <a:rPr lang="en-US" smtClean="0"/>
              <a:t>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42066723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C8C15D-A8CF-1649-89B8-F829E5AE1C92}"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0976017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149D51-8E12-004A-8D0A-30C22453EB2C}"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9550925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9FC5EE-F3C8-BE4B-8BBD-030F8CDBE0A9}"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520446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A1143-8E59-7943-82C5-8504B35833C4}" type="datetime1">
              <a:rPr lang="en-US" smtClean="0"/>
              <a:t>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59789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1B57D5-A403-DA4B-B9E8-5813E24D4AAD}" type="datetime1">
              <a:rPr lang="en-US" smtClean="0"/>
              <a:t>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3288216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AAADB9-C3AB-3A45-9775-59A92BC09FB7}" type="datetime1">
              <a:rPr lang="en-US" smtClean="0"/>
              <a:t>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71108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FC0E4-515E-EB4A-AE35-DE2A42D3C2C3}" type="datetime1">
              <a:rPr lang="en-US" smtClean="0"/>
              <a:t>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420667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F4106-8268-8841-B7DE-B003587B3AD1}"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109760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FBE039-922A-E741-9A19-1FFB8054FD92}" type="datetime1">
              <a:rPr lang="en-US" smtClean="0"/>
              <a:t>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525D1-94EC-AA45-A259-B3226F473042}" type="slidenum">
              <a:rPr lang="en-US" smtClean="0"/>
              <a:t>‹#›</a:t>
            </a:fld>
            <a:endParaRPr lang="en-US"/>
          </a:p>
        </p:txBody>
      </p:sp>
    </p:spTree>
    <p:extLst>
      <p:ext uri="{BB962C8B-B14F-4D97-AF65-F5344CB8AC3E}">
        <p14:creationId xmlns:p14="http://schemas.microsoft.com/office/powerpoint/2010/main" val="9550925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709613"/>
          </a:xfrm>
          <a:prstGeom prst="rect">
            <a:avLst/>
          </a:prstGeom>
          <a:solidFill>
            <a:schemeClr val="accent5">
              <a:lumMod val="20000"/>
              <a:lumOff val="80000"/>
            </a:schemeClr>
          </a:solidFill>
          <a:ln w="12700" cmpd="sng">
            <a:solidFill>
              <a:schemeClr val="tx2"/>
            </a:solidFill>
          </a:ln>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090083"/>
            <a:ext cx="8229600" cy="5185834"/>
          </a:xfrm>
          <a:prstGeom prst="rect">
            <a:avLst/>
          </a:prstGeom>
          <a:no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05BAB-867C-C74C-8BEC-878F5A786776}" type="datetime1">
              <a:rPr lang="en-US" smtClean="0"/>
              <a:t>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525D1-94EC-AA45-A259-B3226F473042}" type="slidenum">
              <a:rPr lang="en-US" smtClean="0"/>
              <a:t>‹#›</a:t>
            </a:fld>
            <a:endParaRPr lang="en-US"/>
          </a:p>
        </p:txBody>
      </p:sp>
    </p:spTree>
    <p:extLst>
      <p:ext uri="{BB962C8B-B14F-4D97-AF65-F5344CB8AC3E}">
        <p14:creationId xmlns:p14="http://schemas.microsoft.com/office/powerpoint/2010/main" val="31767958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72CD4-B730-5143-8F16-362B6CA54DD5}" type="datetime1">
              <a:rPr lang="en-US" smtClean="0"/>
              <a:t>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6D509-14B5-3442-B04E-AB2C23F2BD36}" type="slidenum">
              <a:rPr lang="en-US" smtClean="0"/>
              <a:t>‹#›</a:t>
            </a:fld>
            <a:endParaRPr lang="en-US"/>
          </a:p>
        </p:txBody>
      </p:sp>
    </p:spTree>
    <p:extLst>
      <p:ext uri="{BB962C8B-B14F-4D97-AF65-F5344CB8AC3E}">
        <p14:creationId xmlns:p14="http://schemas.microsoft.com/office/powerpoint/2010/main" val="413779838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709613"/>
          </a:xfrm>
          <a:prstGeom prst="rect">
            <a:avLst/>
          </a:prstGeom>
          <a:solidFill>
            <a:schemeClr val="accent5">
              <a:lumMod val="20000"/>
              <a:lumOff val="80000"/>
            </a:schemeClr>
          </a:solidFill>
          <a:ln w="12700" cmpd="sng">
            <a:solidFill>
              <a:schemeClr val="tx2"/>
            </a:solidFill>
          </a:ln>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090083"/>
            <a:ext cx="8229600" cy="5185834"/>
          </a:xfrm>
          <a:prstGeom prst="rect">
            <a:avLst/>
          </a:prstGeom>
          <a:no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2E4C3-34C8-4547-BE35-20AA7C03B8FC}" type="datetime1">
              <a:rPr lang="en-US" smtClean="0"/>
              <a:t>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525D1-94EC-AA45-A259-B3226F473042}" type="slidenum">
              <a:rPr lang="en-US" smtClean="0"/>
              <a:t>‹#›</a:t>
            </a:fld>
            <a:endParaRPr lang="en-US"/>
          </a:p>
        </p:txBody>
      </p:sp>
    </p:spTree>
    <p:extLst>
      <p:ext uri="{BB962C8B-B14F-4D97-AF65-F5344CB8AC3E}">
        <p14:creationId xmlns:p14="http://schemas.microsoft.com/office/powerpoint/2010/main" val="317679584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709613"/>
          </a:xfrm>
          <a:prstGeom prst="rect">
            <a:avLst/>
          </a:prstGeom>
          <a:solidFill>
            <a:schemeClr val="accent5">
              <a:lumMod val="20000"/>
              <a:lumOff val="80000"/>
            </a:schemeClr>
          </a:solidFill>
          <a:ln w="12700" cmpd="sng">
            <a:solidFill>
              <a:schemeClr val="tx2"/>
            </a:solidFill>
          </a:ln>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090083"/>
            <a:ext cx="8229600" cy="5185834"/>
          </a:xfrm>
          <a:prstGeom prst="rect">
            <a:avLst/>
          </a:prstGeom>
          <a:no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71860-5FFC-4C45-A82B-190EF59812BB}" type="datetime1">
              <a:rPr lang="en-US" smtClean="0"/>
              <a:t>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525D1-94EC-AA45-A259-B3226F473042}" type="slidenum">
              <a:rPr lang="en-US" smtClean="0"/>
              <a:t>‹#›</a:t>
            </a:fld>
            <a:endParaRPr lang="en-US"/>
          </a:p>
        </p:txBody>
      </p:sp>
    </p:spTree>
    <p:extLst>
      <p:ext uri="{BB962C8B-B14F-4D97-AF65-F5344CB8AC3E}">
        <p14:creationId xmlns:p14="http://schemas.microsoft.com/office/powerpoint/2010/main" val="31767958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 Id="rId3"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jpeg"/><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676400"/>
            <a:ext cx="7772400" cy="1219200"/>
          </a:xfrm>
          <a:ln/>
        </p:spPr>
        <p:txBody>
          <a:bodyPr/>
          <a:lstStyle/>
          <a:p>
            <a:r>
              <a:rPr lang="en-US" dirty="0" smtClean="0"/>
              <a:t>Sequence </a:t>
            </a:r>
            <a:r>
              <a:rPr lang="en-US" dirty="0"/>
              <a:t>a</a:t>
            </a:r>
            <a:r>
              <a:rPr lang="en-US" dirty="0" smtClean="0"/>
              <a:t>lignments: Scoring schemes and basic approaches</a:t>
            </a:r>
            <a:endParaRPr lang="en-US" dirty="0"/>
          </a:p>
        </p:txBody>
      </p:sp>
      <p:sp>
        <p:nvSpPr>
          <p:cNvPr id="4099" name="Rectangle 3"/>
          <p:cNvSpPr>
            <a:spLocks noGrp="1" noChangeArrowheads="1"/>
          </p:cNvSpPr>
          <p:nvPr>
            <p:ph type="subTitle" idx="1"/>
          </p:nvPr>
        </p:nvSpPr>
        <p:spPr>
          <a:xfrm>
            <a:off x="1371600" y="3429000"/>
            <a:ext cx="6400800" cy="2362200"/>
          </a:xfrm>
        </p:spPr>
        <p:txBody>
          <a:bodyPr>
            <a:normAutofit/>
          </a:bodyPr>
          <a:lstStyle/>
          <a:p>
            <a:r>
              <a:rPr lang="en-US" sz="1800" dirty="0" smtClean="0"/>
              <a:t>Hardison</a:t>
            </a:r>
          </a:p>
          <a:p>
            <a:r>
              <a:rPr lang="en-US" sz="1800" dirty="0" smtClean="0"/>
              <a:t>Genomics 4_1</a:t>
            </a:r>
            <a:endParaRPr lang="en-US" sz="2000" dirty="0"/>
          </a:p>
          <a:p>
            <a:r>
              <a:rPr lang="en-US" sz="1400" dirty="0"/>
              <a:t>Sources: Webb Miller (Penn State</a:t>
            </a:r>
            <a:r>
              <a:rPr lang="en-US" sz="1400" dirty="0" smtClean="0"/>
              <a:t>)</a:t>
            </a:r>
          </a:p>
          <a:p>
            <a:r>
              <a:rPr lang="en-US" sz="1400" dirty="0" smtClean="0"/>
              <a:t>Kun-Mao Chao and </a:t>
            </a:r>
            <a:r>
              <a:rPr lang="en-US" sz="1400" dirty="0" err="1" smtClean="0"/>
              <a:t>Luxin</a:t>
            </a:r>
            <a:r>
              <a:rPr lang="en-US" sz="1400" dirty="0" smtClean="0"/>
              <a:t> Zhang: </a:t>
            </a:r>
            <a:r>
              <a:rPr lang="en-US" sz="1400" b="1" dirty="0" smtClean="0"/>
              <a:t>Sequence Comparisons, Theory </a:t>
            </a:r>
            <a:r>
              <a:rPr lang="en-US" sz="1400" b="1" dirty="0"/>
              <a:t>and Methods</a:t>
            </a:r>
            <a:r>
              <a:rPr lang="en-US" sz="1400" dirty="0"/>
              <a:t>, Springer 2008</a:t>
            </a:r>
          </a:p>
          <a:p>
            <a:r>
              <a:rPr lang="en-US" sz="1400" dirty="0"/>
              <a:t>Bill Pearson (U. Virginia)</a:t>
            </a:r>
          </a:p>
          <a:p>
            <a:r>
              <a:rPr lang="en-US" sz="1400" dirty="0"/>
              <a:t>Vladimir </a:t>
            </a:r>
            <a:r>
              <a:rPr lang="en-US" sz="1400" dirty="0" err="1"/>
              <a:t>Lukic</a:t>
            </a:r>
            <a:r>
              <a:rPr lang="en-US" sz="1400" dirty="0"/>
              <a:t> (U. Melbourne</a:t>
            </a:r>
            <a:r>
              <a:rPr lang="en-US" sz="1400" dirty="0" smtClean="0"/>
              <a:t>)</a:t>
            </a:r>
            <a:endParaRPr lang="en-US" sz="1400" dirty="0"/>
          </a:p>
          <a:p>
            <a:r>
              <a:rPr lang="en-US" sz="1400" dirty="0"/>
              <a:t>Colleen O’Rourke and Shaun </a:t>
            </a:r>
            <a:r>
              <a:rPr lang="en-US" sz="1400" dirty="0" err="1"/>
              <a:t>Mahony</a:t>
            </a:r>
            <a:r>
              <a:rPr lang="en-US" sz="1400" dirty="0"/>
              <a:t> (Penn State)</a:t>
            </a:r>
          </a:p>
          <a:p>
            <a:endParaRPr lang="en-US" sz="2000" dirty="0"/>
          </a:p>
        </p:txBody>
      </p:sp>
      <p:pic>
        <p:nvPicPr>
          <p:cNvPr id="4101" name="Picture 5" descr="PSU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74638"/>
            <a:ext cx="1295400" cy="792162"/>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D8FD2562-22DC-1346-AC30-9D2B113A067A}"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ln/>
        </p:spPr>
        <p:txBody>
          <a:bodyPr/>
          <a:lstStyle/>
          <a:p>
            <a:r>
              <a:rPr lang="en-US"/>
              <a:t>Substitution score matrix for amino acids</a:t>
            </a: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74800"/>
            <a:ext cx="8153400" cy="414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484" name="Text Box 4"/>
          <p:cNvSpPr txBox="1">
            <a:spLocks noChangeArrowheads="1"/>
          </p:cNvSpPr>
          <p:nvPr/>
        </p:nvSpPr>
        <p:spPr bwMode="auto">
          <a:xfrm>
            <a:off x="2819400" y="6019800"/>
            <a:ext cx="2352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latin typeface="Helvetica" charset="0"/>
              </a:rPr>
              <a:t>PAM 250 Matrix</a:t>
            </a:r>
          </a:p>
        </p:txBody>
      </p:sp>
      <p:sp>
        <p:nvSpPr>
          <p:cNvPr id="5" name="TextBox 4"/>
          <p:cNvSpPr txBox="1"/>
          <p:nvPr/>
        </p:nvSpPr>
        <p:spPr>
          <a:xfrm>
            <a:off x="7391400" y="6477000"/>
            <a:ext cx="864339" cy="307777"/>
          </a:xfrm>
          <a:prstGeom prst="rect">
            <a:avLst/>
          </a:prstGeom>
          <a:noFill/>
        </p:spPr>
        <p:txBody>
          <a:bodyPr wrap="none" rtlCol="0">
            <a:spAutoFit/>
          </a:bodyPr>
          <a:lstStyle/>
          <a:p>
            <a:r>
              <a:rPr lang="en-US" sz="1400" dirty="0" smtClean="0">
                <a:latin typeface="+mn-lt"/>
              </a:rPr>
              <a:t>W. Miller</a:t>
            </a:r>
            <a:endParaRPr lang="en-US" sz="1400" dirty="0">
              <a:latin typeface="+mn-lt"/>
            </a:endParaRPr>
          </a:p>
        </p:txBody>
      </p:sp>
      <p:sp>
        <p:nvSpPr>
          <p:cNvPr id="2" name="Date Placeholder 1"/>
          <p:cNvSpPr>
            <a:spLocks noGrp="1"/>
          </p:cNvSpPr>
          <p:nvPr>
            <p:ph type="dt" sz="half" idx="10"/>
          </p:nvPr>
        </p:nvSpPr>
        <p:spPr/>
        <p:txBody>
          <a:bodyPr/>
          <a:lstStyle/>
          <a:p>
            <a:fld id="{E3FA58C8-E252-1B4D-A1BD-27A66AFE299E}"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ln/>
        </p:spPr>
        <p:txBody>
          <a:bodyPr/>
          <a:lstStyle/>
          <a:p>
            <a:r>
              <a:rPr lang="en-US"/>
              <a:t>Dealing with gaps in alignments</a:t>
            </a:r>
          </a:p>
        </p:txBody>
      </p:sp>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74676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 name="TextBox 3"/>
          <p:cNvSpPr txBox="1"/>
          <p:nvPr/>
        </p:nvSpPr>
        <p:spPr>
          <a:xfrm>
            <a:off x="7391400" y="6477000"/>
            <a:ext cx="864339" cy="307777"/>
          </a:xfrm>
          <a:prstGeom prst="rect">
            <a:avLst/>
          </a:prstGeom>
          <a:noFill/>
        </p:spPr>
        <p:txBody>
          <a:bodyPr wrap="none" rtlCol="0">
            <a:spAutoFit/>
          </a:bodyPr>
          <a:lstStyle/>
          <a:p>
            <a:r>
              <a:rPr lang="en-US" sz="1400" dirty="0" smtClean="0">
                <a:latin typeface="+mn-lt"/>
              </a:rPr>
              <a:t>W. Miller</a:t>
            </a:r>
            <a:endParaRPr lang="en-US" sz="1400" dirty="0">
              <a:latin typeface="+mn-lt"/>
            </a:endParaRPr>
          </a:p>
        </p:txBody>
      </p:sp>
      <p:sp>
        <p:nvSpPr>
          <p:cNvPr id="2" name="Date Placeholder 1"/>
          <p:cNvSpPr>
            <a:spLocks noGrp="1"/>
          </p:cNvSpPr>
          <p:nvPr>
            <p:ph type="dt" sz="half" idx="10"/>
          </p:nvPr>
        </p:nvSpPr>
        <p:spPr/>
        <p:txBody>
          <a:bodyPr/>
          <a:lstStyle/>
          <a:p>
            <a:fld id="{3E4120A1-37E5-8A43-B7FA-40B4AC753599}"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ln/>
        </p:spPr>
        <p:txBody>
          <a:bodyPr/>
          <a:lstStyle/>
          <a:p>
            <a:r>
              <a:rPr lang="en-US"/>
              <a:t>Gap open penalty</a:t>
            </a:r>
          </a:p>
        </p:txBody>
      </p:sp>
      <p:pic>
        <p:nvPicPr>
          <p:cNvPr id="130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600200"/>
            <a:ext cx="670560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 name="TextBox 3"/>
          <p:cNvSpPr txBox="1"/>
          <p:nvPr/>
        </p:nvSpPr>
        <p:spPr>
          <a:xfrm>
            <a:off x="7315200" y="6477000"/>
            <a:ext cx="864339" cy="307777"/>
          </a:xfrm>
          <a:prstGeom prst="rect">
            <a:avLst/>
          </a:prstGeom>
          <a:noFill/>
        </p:spPr>
        <p:txBody>
          <a:bodyPr wrap="none" rtlCol="0">
            <a:spAutoFit/>
          </a:bodyPr>
          <a:lstStyle/>
          <a:p>
            <a:r>
              <a:rPr lang="en-US" sz="1400" dirty="0" smtClean="0">
                <a:latin typeface="+mn-lt"/>
              </a:rPr>
              <a:t>W. Miller</a:t>
            </a:r>
            <a:endParaRPr lang="en-US" sz="1400" dirty="0">
              <a:latin typeface="+mn-lt"/>
            </a:endParaRPr>
          </a:p>
        </p:txBody>
      </p:sp>
      <p:sp>
        <p:nvSpPr>
          <p:cNvPr id="2" name="Date Placeholder 1"/>
          <p:cNvSpPr>
            <a:spLocks noGrp="1"/>
          </p:cNvSpPr>
          <p:nvPr>
            <p:ph type="dt" sz="half" idx="10"/>
          </p:nvPr>
        </p:nvSpPr>
        <p:spPr/>
        <p:txBody>
          <a:bodyPr/>
          <a:lstStyle/>
          <a:p>
            <a:fld id="{31E35B3E-7886-AB40-AA29-5A4FA50215F3}"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ln/>
        </p:spPr>
        <p:txBody>
          <a:bodyPr/>
          <a:lstStyle/>
          <a:p>
            <a:r>
              <a:rPr lang="en-US"/>
              <a:t>Affine gap penalties</a:t>
            </a:r>
          </a:p>
        </p:txBody>
      </p:sp>
      <p:sp>
        <p:nvSpPr>
          <p:cNvPr id="22531" name="Rectangle 3"/>
          <p:cNvSpPr>
            <a:spLocks noGrp="1" noChangeArrowheads="1"/>
          </p:cNvSpPr>
          <p:nvPr>
            <p:ph idx="1"/>
          </p:nvPr>
        </p:nvSpPr>
        <p:spPr>
          <a:xfrm>
            <a:off x="381000" y="1752600"/>
            <a:ext cx="8382000" cy="4953000"/>
          </a:xfrm>
        </p:spPr>
        <p:txBody>
          <a:bodyPr/>
          <a:lstStyle/>
          <a:p>
            <a:r>
              <a:rPr lang="en-US" sz="2400"/>
              <a:t>Penalize gap opening more than gap extension</a:t>
            </a:r>
          </a:p>
          <a:p>
            <a:r>
              <a:rPr lang="en-US" sz="2400"/>
              <a:t>Penalty = </a:t>
            </a:r>
            <a:r>
              <a:rPr lang="en-US" sz="2400" i="1"/>
              <a:t>q</a:t>
            </a:r>
            <a:r>
              <a:rPr lang="en-US" sz="2400"/>
              <a:t> + </a:t>
            </a:r>
            <a:r>
              <a:rPr lang="en-US" sz="2400" i="1"/>
              <a:t>rk</a:t>
            </a:r>
          </a:p>
          <a:p>
            <a:r>
              <a:rPr lang="en-US" sz="2400" i="1"/>
              <a:t>q</a:t>
            </a:r>
            <a:r>
              <a:rPr lang="en-US" sz="2400"/>
              <a:t> is gap open penalty</a:t>
            </a:r>
          </a:p>
          <a:p>
            <a:r>
              <a:rPr lang="en-US" sz="2400" i="1"/>
              <a:t>r</a:t>
            </a:r>
            <a:r>
              <a:rPr lang="en-US" sz="2400"/>
              <a:t> is gap extension penalty</a:t>
            </a:r>
          </a:p>
          <a:p>
            <a:r>
              <a:rPr lang="en-US" sz="2400" i="1"/>
              <a:t>k</a:t>
            </a:r>
            <a:r>
              <a:rPr lang="en-US" sz="2400"/>
              <a:t> is the length of the gap</a:t>
            </a:r>
          </a:p>
        </p:txBody>
      </p:sp>
      <p:sp>
        <p:nvSpPr>
          <p:cNvPr id="4" name="TextBox 3"/>
          <p:cNvSpPr txBox="1"/>
          <p:nvPr/>
        </p:nvSpPr>
        <p:spPr>
          <a:xfrm>
            <a:off x="7391400" y="6477000"/>
            <a:ext cx="864339" cy="307777"/>
          </a:xfrm>
          <a:prstGeom prst="rect">
            <a:avLst/>
          </a:prstGeom>
          <a:noFill/>
        </p:spPr>
        <p:txBody>
          <a:bodyPr wrap="none" rtlCol="0">
            <a:spAutoFit/>
          </a:bodyPr>
          <a:lstStyle/>
          <a:p>
            <a:r>
              <a:rPr lang="en-US" sz="1400" dirty="0" smtClean="0">
                <a:latin typeface="+mn-lt"/>
              </a:rPr>
              <a:t>W. Miller</a:t>
            </a:r>
            <a:endParaRPr lang="en-US" sz="1400" dirty="0">
              <a:latin typeface="+mn-lt"/>
            </a:endParaRPr>
          </a:p>
        </p:txBody>
      </p:sp>
      <p:sp>
        <p:nvSpPr>
          <p:cNvPr id="2" name="Date Placeholder 1"/>
          <p:cNvSpPr>
            <a:spLocks noGrp="1"/>
          </p:cNvSpPr>
          <p:nvPr>
            <p:ph type="dt" sz="half" idx="10"/>
          </p:nvPr>
        </p:nvSpPr>
        <p:spPr/>
        <p:txBody>
          <a:bodyPr/>
          <a:lstStyle/>
          <a:p>
            <a:fld id="{F74D77C7-EA57-C648-AB0D-8FC0B8D22985}"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Basic approaches to alignments</a:t>
            </a:r>
            <a:endParaRPr lang="en-US" dirty="0"/>
          </a:p>
        </p:txBody>
      </p:sp>
      <p:sp>
        <p:nvSpPr>
          <p:cNvPr id="5" name="Text Placeholder 4"/>
          <p:cNvSpPr>
            <a:spLocks noGrp="1"/>
          </p:cNvSpPr>
          <p:nvPr>
            <p:ph type="body" idx="1"/>
          </p:nvPr>
        </p:nvSpPr>
        <p:spPr/>
        <p:txBody>
          <a:bodyPr/>
          <a:lstStyle/>
          <a:p>
            <a:r>
              <a:rPr lang="en-US" dirty="0" smtClean="0"/>
              <a:t>Pairwise alignments</a:t>
            </a:r>
            <a:endParaRPr lang="en-US" dirty="0"/>
          </a:p>
        </p:txBody>
      </p:sp>
      <p:sp>
        <p:nvSpPr>
          <p:cNvPr id="2" name="Date Placeholder 1"/>
          <p:cNvSpPr>
            <a:spLocks noGrp="1"/>
          </p:cNvSpPr>
          <p:nvPr>
            <p:ph type="dt" sz="half" idx="10"/>
          </p:nvPr>
        </p:nvSpPr>
        <p:spPr/>
        <p:txBody>
          <a:bodyPr/>
          <a:lstStyle/>
          <a:p>
            <a:fld id="{791385EE-E849-1C4C-89C0-A099EE952DA9}"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14</a:t>
            </a:fld>
            <a:endParaRPr lang="en-US"/>
          </a:p>
        </p:txBody>
      </p:sp>
    </p:spTree>
    <p:extLst>
      <p:ext uri="{BB962C8B-B14F-4D97-AF65-F5344CB8AC3E}">
        <p14:creationId xmlns:p14="http://schemas.microsoft.com/office/powerpoint/2010/main" val="3773641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1026"/>
          <p:cNvSpPr>
            <a:spLocks noGrp="1" noChangeArrowheads="1"/>
          </p:cNvSpPr>
          <p:nvPr>
            <p:ph type="title"/>
          </p:nvPr>
        </p:nvSpPr>
        <p:spPr>
          <a:ln/>
        </p:spPr>
        <p:txBody>
          <a:bodyPr/>
          <a:lstStyle/>
          <a:p>
            <a:r>
              <a:rPr lang="en-US"/>
              <a:t>Brute force alignments?</a:t>
            </a:r>
          </a:p>
        </p:txBody>
      </p:sp>
      <p:sp>
        <p:nvSpPr>
          <p:cNvPr id="132099" name="Rectangle 1027"/>
          <p:cNvSpPr>
            <a:spLocks noGrp="1" noChangeArrowheads="1"/>
          </p:cNvSpPr>
          <p:nvPr>
            <p:ph idx="1"/>
          </p:nvPr>
        </p:nvSpPr>
        <p:spPr/>
        <p:txBody>
          <a:bodyPr/>
          <a:lstStyle/>
          <a:p>
            <a:r>
              <a:rPr lang="en-US" sz="2400"/>
              <a:t>You could find optimal alignments by computing scores for all possible alignments</a:t>
            </a:r>
          </a:p>
          <a:p>
            <a:r>
              <a:rPr lang="en-US" sz="2400"/>
              <a:t>Effectively impossible for even moderately long sequences</a:t>
            </a:r>
          </a:p>
          <a:p>
            <a:endParaRPr lang="en-US" sz="2400"/>
          </a:p>
          <a:p>
            <a:endParaRPr lang="en-US" sz="2400"/>
          </a:p>
          <a:p>
            <a:endParaRPr lang="en-US" sz="2400"/>
          </a:p>
          <a:p>
            <a:endParaRPr lang="en-US" sz="2400"/>
          </a:p>
          <a:p>
            <a:endParaRPr lang="en-US" sz="2400"/>
          </a:p>
          <a:p>
            <a:endParaRPr lang="en-US" sz="2400"/>
          </a:p>
          <a:p>
            <a:endParaRPr lang="en-US" sz="2400"/>
          </a:p>
          <a:p>
            <a:r>
              <a:rPr lang="en-US" sz="1600"/>
              <a:t>http://www.ludwig.edu.au/course/lectures2005/Likic.pdf</a:t>
            </a:r>
            <a:endParaRPr lang="en-US" sz="2400"/>
          </a:p>
        </p:txBody>
      </p:sp>
      <p:pic>
        <p:nvPicPr>
          <p:cNvPr id="132100" name="Picture 1028" descr="Screen shot 2010-09-19 a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124200"/>
            <a:ext cx="7467600" cy="281781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543800" y="6477000"/>
            <a:ext cx="740983" cy="307777"/>
          </a:xfrm>
          <a:prstGeom prst="rect">
            <a:avLst/>
          </a:prstGeom>
          <a:noFill/>
        </p:spPr>
        <p:txBody>
          <a:bodyPr wrap="none" rtlCol="0">
            <a:spAutoFit/>
          </a:bodyPr>
          <a:lstStyle/>
          <a:p>
            <a:r>
              <a:rPr lang="en-US" sz="1400" dirty="0" smtClean="0">
                <a:latin typeface="+mn-lt"/>
              </a:rPr>
              <a:t>V. </a:t>
            </a:r>
            <a:r>
              <a:rPr lang="en-US" sz="1400" dirty="0" err="1" smtClean="0">
                <a:latin typeface="+mn-lt"/>
              </a:rPr>
              <a:t>Lukic</a:t>
            </a:r>
            <a:endParaRPr lang="en-US" sz="1400" dirty="0">
              <a:latin typeface="+mn-lt"/>
            </a:endParaRPr>
          </a:p>
        </p:txBody>
      </p:sp>
      <p:sp>
        <p:nvSpPr>
          <p:cNvPr id="2" name="Date Placeholder 1"/>
          <p:cNvSpPr>
            <a:spLocks noGrp="1"/>
          </p:cNvSpPr>
          <p:nvPr>
            <p:ph type="dt" sz="half" idx="10"/>
          </p:nvPr>
        </p:nvSpPr>
        <p:spPr/>
        <p:txBody>
          <a:bodyPr/>
          <a:lstStyle/>
          <a:p>
            <a:fld id="{49D2FC75-D26D-7348-8398-9E1158A1F795}"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15</a:t>
            </a:fld>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ln/>
        </p:spPr>
        <p:txBody>
          <a:bodyPr/>
          <a:lstStyle/>
          <a:p>
            <a:r>
              <a:rPr lang="en-US"/>
              <a:t>Optimal alignments</a:t>
            </a:r>
          </a:p>
        </p:txBody>
      </p:sp>
      <p:sp>
        <p:nvSpPr>
          <p:cNvPr id="23555" name="Rectangle 3"/>
          <p:cNvSpPr>
            <a:spLocks noGrp="1" noChangeArrowheads="1"/>
          </p:cNvSpPr>
          <p:nvPr>
            <p:ph idx="1"/>
          </p:nvPr>
        </p:nvSpPr>
        <p:spPr>
          <a:xfrm>
            <a:off x="381000" y="1295400"/>
            <a:ext cx="8382000" cy="5105400"/>
          </a:xfrm>
        </p:spPr>
        <p:txBody>
          <a:bodyPr/>
          <a:lstStyle/>
          <a:p>
            <a:r>
              <a:rPr lang="en-US" sz="2400" dirty="0"/>
              <a:t>Given a scoring rule, for any 2 sequences we can compute the highest scoring alignment, using </a:t>
            </a:r>
            <a:r>
              <a:rPr lang="en-US" sz="2400" b="1" dirty="0">
                <a:solidFill>
                  <a:srgbClr val="0000FF"/>
                </a:solidFill>
              </a:rPr>
              <a:t>dynamic </a:t>
            </a:r>
            <a:r>
              <a:rPr lang="en-US" sz="2400" b="1" dirty="0" smtClean="0">
                <a:solidFill>
                  <a:srgbClr val="0000FF"/>
                </a:solidFill>
              </a:rPr>
              <a:t>programming</a:t>
            </a:r>
          </a:p>
          <a:p>
            <a:pPr lvl="1"/>
            <a:r>
              <a:rPr lang="en-US" sz="2000" dirty="0" smtClean="0"/>
              <a:t>“programming” in the sense of finding an optimal plan of action; “dynamic” in that choices may depend on current state</a:t>
            </a:r>
            <a:endParaRPr lang="en-US" sz="2000" dirty="0"/>
          </a:p>
          <a:p>
            <a:pPr lvl="1"/>
            <a:r>
              <a:rPr lang="en-US" sz="2000" dirty="0"/>
              <a:t>Breaks a problem into smaller </a:t>
            </a:r>
            <a:r>
              <a:rPr lang="en-US" sz="2000" dirty="0" err="1"/>
              <a:t>subproblems</a:t>
            </a:r>
            <a:endParaRPr lang="en-US" sz="2000" dirty="0"/>
          </a:p>
          <a:p>
            <a:pPr lvl="1"/>
            <a:r>
              <a:rPr lang="en-US" sz="2000" dirty="0"/>
              <a:t>Find an optimal solution to </a:t>
            </a:r>
            <a:r>
              <a:rPr lang="en-US" sz="2000" dirty="0" err="1"/>
              <a:t>subproblems</a:t>
            </a:r>
            <a:endParaRPr lang="en-US" sz="2000" dirty="0"/>
          </a:p>
          <a:p>
            <a:pPr lvl="1"/>
            <a:r>
              <a:rPr lang="en-US" sz="2000" dirty="0"/>
              <a:t>Use solutions to </a:t>
            </a:r>
            <a:r>
              <a:rPr lang="en-US" sz="2000" dirty="0" err="1"/>
              <a:t>subproblems</a:t>
            </a:r>
            <a:r>
              <a:rPr lang="en-US" sz="2000" dirty="0"/>
              <a:t> to find solution to original problem</a:t>
            </a:r>
          </a:p>
          <a:p>
            <a:r>
              <a:rPr lang="en-US" sz="2400" dirty="0">
                <a:solidFill>
                  <a:srgbClr val="0000FF"/>
                </a:solidFill>
              </a:rPr>
              <a:t>Global alignments: Needleman and </a:t>
            </a:r>
            <a:r>
              <a:rPr lang="en-US" sz="2400" dirty="0" err="1">
                <a:solidFill>
                  <a:srgbClr val="0000FF"/>
                </a:solidFill>
              </a:rPr>
              <a:t>Wunsch</a:t>
            </a:r>
            <a:r>
              <a:rPr lang="en-US" sz="2400" dirty="0"/>
              <a:t>, 1970</a:t>
            </a:r>
          </a:p>
          <a:p>
            <a:pPr lvl="1"/>
            <a:r>
              <a:rPr lang="en-US" sz="2000" dirty="0"/>
              <a:t>Program </a:t>
            </a:r>
            <a:r>
              <a:rPr lang="ja-JP" altLang="en-US" sz="2000" dirty="0">
                <a:latin typeface="Arial"/>
              </a:rPr>
              <a:t>“</a:t>
            </a:r>
            <a:r>
              <a:rPr lang="en-US" sz="2000" dirty="0"/>
              <a:t>needle</a:t>
            </a:r>
            <a:r>
              <a:rPr lang="ja-JP" altLang="en-US" sz="2000" dirty="0">
                <a:latin typeface="Arial"/>
              </a:rPr>
              <a:t>”</a:t>
            </a:r>
            <a:r>
              <a:rPr lang="en-US" sz="2000" dirty="0"/>
              <a:t> under EMBOSS in Galaxy</a:t>
            </a:r>
          </a:p>
          <a:p>
            <a:r>
              <a:rPr lang="en-US" sz="2400" dirty="0">
                <a:solidFill>
                  <a:srgbClr val="0000FF"/>
                </a:solidFill>
              </a:rPr>
              <a:t>Local alignments: Smith and Waterman</a:t>
            </a:r>
            <a:r>
              <a:rPr lang="en-US" sz="2400" dirty="0"/>
              <a:t>, 1981</a:t>
            </a:r>
          </a:p>
          <a:p>
            <a:pPr lvl="1"/>
            <a:r>
              <a:rPr lang="en-US" sz="2000" dirty="0"/>
              <a:t>Program </a:t>
            </a:r>
            <a:r>
              <a:rPr lang="ja-JP" altLang="en-US" sz="2000" dirty="0">
                <a:latin typeface="Arial"/>
              </a:rPr>
              <a:t>“</a:t>
            </a:r>
            <a:r>
              <a:rPr lang="en-US" sz="2000" dirty="0"/>
              <a:t>water</a:t>
            </a:r>
            <a:r>
              <a:rPr lang="ja-JP" altLang="en-US" sz="2000" dirty="0">
                <a:latin typeface="Arial"/>
              </a:rPr>
              <a:t>”</a:t>
            </a:r>
            <a:r>
              <a:rPr lang="en-US" sz="2000" dirty="0"/>
              <a:t> under EMBOSS in Galaxy</a:t>
            </a:r>
          </a:p>
          <a:p>
            <a:r>
              <a:rPr lang="en-US" sz="2400" dirty="0"/>
              <a:t>Require time proportional to the lengths of the 2 sequences: </a:t>
            </a:r>
            <a:r>
              <a:rPr lang="en-US" sz="2400" i="1" dirty="0"/>
              <a:t>O</a:t>
            </a:r>
            <a:r>
              <a:rPr lang="en-US" sz="2400" dirty="0"/>
              <a:t>(</a:t>
            </a:r>
            <a:r>
              <a:rPr lang="en-US" sz="2400" i="1" dirty="0"/>
              <a:t>nm</a:t>
            </a:r>
            <a:r>
              <a:rPr lang="en-US" sz="2400" dirty="0"/>
              <a:t>), where </a:t>
            </a:r>
            <a:r>
              <a:rPr lang="en-US" sz="2400" i="1" dirty="0"/>
              <a:t>n</a:t>
            </a:r>
            <a:r>
              <a:rPr lang="en-US" sz="2400" dirty="0"/>
              <a:t> and </a:t>
            </a:r>
            <a:r>
              <a:rPr lang="en-US" sz="2400" i="1" dirty="0"/>
              <a:t>m</a:t>
            </a:r>
            <a:r>
              <a:rPr lang="en-US" sz="2400" dirty="0"/>
              <a:t> are the sequence lengths</a:t>
            </a:r>
          </a:p>
        </p:txBody>
      </p:sp>
      <p:sp>
        <p:nvSpPr>
          <p:cNvPr id="2" name="Date Placeholder 1"/>
          <p:cNvSpPr>
            <a:spLocks noGrp="1"/>
          </p:cNvSpPr>
          <p:nvPr>
            <p:ph type="dt" sz="half" idx="10"/>
          </p:nvPr>
        </p:nvSpPr>
        <p:spPr/>
        <p:txBody>
          <a:bodyPr/>
          <a:lstStyle/>
          <a:p>
            <a:fld id="{5AEA2E35-E963-D041-9A71-7E0F860A2E6E}"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16</a:t>
            </a:fld>
            <a:endParaRPr 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Optimal global and local alignments</a:t>
            </a:r>
            <a:endParaRPr lang="en-US" dirty="0"/>
          </a:p>
        </p:txBody>
      </p:sp>
      <p:pic>
        <p:nvPicPr>
          <p:cNvPr id="5" name="Picture 4" descr="Screen shot 2012-09-03 at 9.13.07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800" y="1629003"/>
            <a:ext cx="4696460" cy="2942997"/>
          </a:xfrm>
          <a:prstGeom prst="rect">
            <a:avLst/>
          </a:prstGeom>
        </p:spPr>
      </p:pic>
      <p:pic>
        <p:nvPicPr>
          <p:cNvPr id="6" name="Picture 5" descr="Screen shot 2012-09-03 at 9.12.2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00200"/>
            <a:ext cx="4647534" cy="3048000"/>
          </a:xfrm>
          <a:prstGeom prst="rect">
            <a:avLst/>
          </a:prstGeom>
        </p:spPr>
      </p:pic>
      <p:sp>
        <p:nvSpPr>
          <p:cNvPr id="7" name="TextBox 6"/>
          <p:cNvSpPr txBox="1"/>
          <p:nvPr/>
        </p:nvSpPr>
        <p:spPr>
          <a:xfrm>
            <a:off x="1752600" y="6400800"/>
            <a:ext cx="3018775" cy="307777"/>
          </a:xfrm>
          <a:prstGeom prst="rect">
            <a:avLst/>
          </a:prstGeom>
          <a:noFill/>
        </p:spPr>
        <p:txBody>
          <a:bodyPr wrap="none" rtlCol="0">
            <a:spAutoFit/>
          </a:bodyPr>
          <a:lstStyle/>
          <a:p>
            <a:r>
              <a:rPr lang="en-US" sz="1400" dirty="0">
                <a:latin typeface="+mn-lt"/>
              </a:rPr>
              <a:t>Chao </a:t>
            </a:r>
            <a:r>
              <a:rPr lang="en-US" sz="1400" dirty="0" smtClean="0">
                <a:latin typeface="+mn-lt"/>
              </a:rPr>
              <a:t>&amp; Zhang, </a:t>
            </a:r>
            <a:r>
              <a:rPr lang="en-US" sz="1400" b="1" dirty="0">
                <a:latin typeface="+mn-lt"/>
              </a:rPr>
              <a:t>Sequence Comparisons</a:t>
            </a:r>
            <a:endParaRPr lang="en-US" sz="1400" dirty="0">
              <a:latin typeface="+mn-lt"/>
            </a:endParaRPr>
          </a:p>
        </p:txBody>
      </p:sp>
      <p:sp>
        <p:nvSpPr>
          <p:cNvPr id="2" name="Date Placeholder 1"/>
          <p:cNvSpPr>
            <a:spLocks noGrp="1"/>
          </p:cNvSpPr>
          <p:nvPr>
            <p:ph type="dt" sz="half" idx="10"/>
          </p:nvPr>
        </p:nvSpPr>
        <p:spPr/>
        <p:txBody>
          <a:bodyPr/>
          <a:lstStyle/>
          <a:p>
            <a:fld id="{2882D9B5-1608-2C4B-842F-2B89756D8FBA}"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17</a:t>
            </a:fld>
            <a:endParaRPr lang="en-US"/>
          </a:p>
        </p:txBody>
      </p:sp>
    </p:spTree>
    <p:extLst>
      <p:ext uri="{BB962C8B-B14F-4D97-AF65-F5344CB8AC3E}">
        <p14:creationId xmlns:p14="http://schemas.microsoft.com/office/powerpoint/2010/main" val="389587209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020763"/>
          </a:xfrm>
        </p:spPr>
        <p:txBody>
          <a:bodyPr>
            <a:normAutofit fontScale="90000"/>
          </a:bodyPr>
          <a:lstStyle/>
          <a:p>
            <a:r>
              <a:rPr lang="en-US" dirty="0" smtClean="0"/>
              <a:t>Heuristics for efficient computation of high quality, close to optimal alignments</a:t>
            </a:r>
            <a:endParaRPr lang="en-US" dirty="0"/>
          </a:p>
        </p:txBody>
      </p:sp>
      <p:sp>
        <p:nvSpPr>
          <p:cNvPr id="7" name="Content Placeholder 6"/>
          <p:cNvSpPr>
            <a:spLocks noGrp="1"/>
          </p:cNvSpPr>
          <p:nvPr>
            <p:ph idx="1"/>
          </p:nvPr>
        </p:nvSpPr>
        <p:spPr>
          <a:xfrm>
            <a:off x="457200" y="1623483"/>
            <a:ext cx="3886200" cy="2338917"/>
          </a:xfrm>
        </p:spPr>
        <p:txBody>
          <a:bodyPr>
            <a:normAutofit lnSpcReduction="10000"/>
          </a:bodyPr>
          <a:lstStyle/>
          <a:p>
            <a:r>
              <a:rPr lang="en-US" sz="2000" dirty="0"/>
              <a:t>Find initial </a:t>
            </a:r>
            <a:r>
              <a:rPr lang="en-US" sz="2000" i="1" dirty="0"/>
              <a:t>seeds</a:t>
            </a:r>
            <a:r>
              <a:rPr lang="en-US" sz="2000" dirty="0"/>
              <a:t> or </a:t>
            </a:r>
            <a:r>
              <a:rPr lang="en-US" sz="2000" i="1" dirty="0"/>
              <a:t>hits</a:t>
            </a:r>
            <a:r>
              <a:rPr lang="en-US" sz="2000" dirty="0"/>
              <a:t>, and extend these judiciously</a:t>
            </a:r>
          </a:p>
          <a:p>
            <a:r>
              <a:rPr lang="en-US" sz="2000" dirty="0"/>
              <a:t>Do not consider every possible alignment</a:t>
            </a:r>
          </a:p>
          <a:p>
            <a:r>
              <a:rPr lang="en-US" sz="2000" dirty="0"/>
              <a:t>Greater efficiency is good for database searches, etc</a:t>
            </a:r>
            <a:r>
              <a:rPr lang="en-US" sz="2000" dirty="0" smtClean="0"/>
              <a:t>.</a:t>
            </a:r>
          </a:p>
          <a:p>
            <a:r>
              <a:rPr lang="en-US" sz="2000" dirty="0" smtClean="0"/>
              <a:t>Blast, </a:t>
            </a:r>
            <a:r>
              <a:rPr lang="en-US" sz="2000" dirty="0" err="1" smtClean="0"/>
              <a:t>FastA</a:t>
            </a:r>
            <a:r>
              <a:rPr lang="en-US" sz="2000" dirty="0" smtClean="0"/>
              <a:t>; Blat</a:t>
            </a:r>
            <a:endParaRPr lang="en-US" sz="2000" dirty="0"/>
          </a:p>
          <a:p>
            <a:endParaRPr lang="en-US" sz="2000" dirty="0"/>
          </a:p>
        </p:txBody>
      </p:sp>
      <p:pic>
        <p:nvPicPr>
          <p:cNvPr id="3" name="Picture 3"/>
          <p:cNvPicPr>
            <a:picLocks noChangeAspect="1" noChangeArrowheads="1"/>
          </p:cNvPicPr>
          <p:nvPr/>
        </p:nvPicPr>
        <p:blipFill>
          <a:blip r:embed="rId2">
            <a:lum bright="-6000" contrast="-12000"/>
            <a:extLst>
              <a:ext uri="{28A0092B-C50C-407E-A947-70E740481C1C}">
                <a14:useLocalDpi xmlns:a14="http://schemas.microsoft.com/office/drawing/2010/main" val="0"/>
              </a:ext>
            </a:extLst>
          </a:blip>
          <a:srcRect l="53773" b="26976"/>
          <a:stretch>
            <a:fillRect/>
          </a:stretch>
        </p:blipFill>
        <p:spPr bwMode="auto">
          <a:xfrm>
            <a:off x="4495800" y="1447800"/>
            <a:ext cx="37338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4" name="Picture 4"/>
          <p:cNvPicPr>
            <a:picLocks noChangeAspect="1" noChangeArrowheads="1"/>
          </p:cNvPicPr>
          <p:nvPr/>
        </p:nvPicPr>
        <p:blipFill>
          <a:blip r:embed="rId2">
            <a:lum bright="-6000" contrast="-12000"/>
            <a:extLst>
              <a:ext uri="{28A0092B-C50C-407E-A947-70E740481C1C}">
                <a14:useLocalDpi xmlns:a14="http://schemas.microsoft.com/office/drawing/2010/main" val="0"/>
              </a:ext>
            </a:extLst>
          </a:blip>
          <a:srcRect l="22641" t="73024" r="16982"/>
          <a:stretch>
            <a:fillRect/>
          </a:stretch>
        </p:blipFill>
        <p:spPr bwMode="auto">
          <a:xfrm>
            <a:off x="1219200" y="4648200"/>
            <a:ext cx="64008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 name="TextBox 4"/>
          <p:cNvSpPr txBox="1"/>
          <p:nvPr/>
        </p:nvSpPr>
        <p:spPr>
          <a:xfrm>
            <a:off x="6096000" y="6248400"/>
            <a:ext cx="1749197" cy="307777"/>
          </a:xfrm>
          <a:prstGeom prst="rect">
            <a:avLst/>
          </a:prstGeom>
          <a:noFill/>
        </p:spPr>
        <p:txBody>
          <a:bodyPr wrap="none" rtlCol="0">
            <a:spAutoFit/>
          </a:bodyPr>
          <a:lstStyle/>
          <a:p>
            <a:r>
              <a:rPr lang="en-US" sz="1400" dirty="0" err="1" smtClean="0">
                <a:latin typeface="+mn-lt"/>
              </a:rPr>
              <a:t>Altschul</a:t>
            </a:r>
            <a:r>
              <a:rPr lang="en-US" sz="1400" dirty="0" smtClean="0">
                <a:latin typeface="+mn-lt"/>
              </a:rPr>
              <a:t> et al. BLAST2 </a:t>
            </a:r>
            <a:endParaRPr lang="en-US" sz="1400" dirty="0">
              <a:latin typeface="+mn-lt"/>
            </a:endParaRPr>
          </a:p>
        </p:txBody>
      </p:sp>
      <p:sp>
        <p:nvSpPr>
          <p:cNvPr id="6" name="Date Placeholder 5"/>
          <p:cNvSpPr>
            <a:spLocks noGrp="1"/>
          </p:cNvSpPr>
          <p:nvPr>
            <p:ph type="dt" sz="half" idx="10"/>
          </p:nvPr>
        </p:nvSpPr>
        <p:spPr/>
        <p:txBody>
          <a:bodyPr/>
          <a:lstStyle/>
          <a:p>
            <a:fld id="{ABE6DE42-CF01-5047-993D-3ED18841B1B6}" type="datetime1">
              <a:rPr lang="en-US" smtClean="0"/>
              <a:t>2/6/15</a:t>
            </a:fld>
            <a:endParaRPr lang="en-US"/>
          </a:p>
        </p:txBody>
      </p:sp>
      <p:sp>
        <p:nvSpPr>
          <p:cNvPr id="8" name="Slide Number Placeholder 7"/>
          <p:cNvSpPr>
            <a:spLocks noGrp="1"/>
          </p:cNvSpPr>
          <p:nvPr>
            <p:ph type="sldNum" sz="quarter" idx="12"/>
          </p:nvPr>
        </p:nvSpPr>
        <p:spPr/>
        <p:txBody>
          <a:bodyPr/>
          <a:lstStyle/>
          <a:p>
            <a:fld id="{D85525D1-94EC-AA45-A259-B3226F473042}" type="slidenum">
              <a:rPr lang="en-US" smtClean="0"/>
              <a:t>18</a:t>
            </a:fld>
            <a:endParaRPr lang="en-US"/>
          </a:p>
        </p:txBody>
      </p:sp>
    </p:spTree>
    <p:extLst>
      <p:ext uri="{BB962C8B-B14F-4D97-AF65-F5344CB8AC3E}">
        <p14:creationId xmlns:p14="http://schemas.microsoft.com/office/powerpoint/2010/main" val="185664646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381000" y="1261636"/>
            <a:ext cx="7315200" cy="414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5pPr>
            <a:lvl6pPr marL="15367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6pPr>
            <a:lvl7pPr marL="19939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7pPr>
            <a:lvl8pPr marL="24511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8pPr>
            <a:lvl9pPr marL="29083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9pPr>
          </a:lstStyle>
          <a:p>
            <a:pPr algn="ctr"/>
            <a:r>
              <a:rPr lang="en-GB" sz="1500" b="1" dirty="0">
                <a:latin typeface="Arial" charset="0"/>
              </a:rPr>
              <a:t>Constructing suffix array and BWT string for X=googol$.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520" y="6283380"/>
            <a:ext cx="2534400" cy="50549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755469"/>
            <a:ext cx="5105401" cy="385726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3076" name="Text Box 4"/>
          <p:cNvSpPr txBox="1">
            <a:spLocks noChangeArrowheads="1"/>
          </p:cNvSpPr>
          <p:nvPr/>
        </p:nvSpPr>
        <p:spPr bwMode="auto">
          <a:xfrm>
            <a:off x="1334881" y="5972308"/>
            <a:ext cx="3918240" cy="2318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1pPr>
            <a:lvl2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2pPr>
            <a:lvl3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3pPr>
            <a:lvl4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4pPr>
            <a:lvl5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5pPr>
            <a:lvl6pPr marL="15367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6pPr>
            <a:lvl7pPr marL="19939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7pPr>
            <a:lvl8pPr marL="24511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8pPr>
            <a:lvl9pPr marL="29083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9pPr>
          </a:lstStyle>
          <a:p>
            <a:r>
              <a:rPr lang="en-GB" sz="1100" b="1" dirty="0">
                <a:latin typeface="Arial" charset="0"/>
              </a:rPr>
              <a:t>Li H , Durbin R Bioinformatics 2009;25:1754-1760</a:t>
            </a:r>
          </a:p>
        </p:txBody>
      </p:sp>
      <p:sp>
        <p:nvSpPr>
          <p:cNvPr id="2" name="Title 1"/>
          <p:cNvSpPr>
            <a:spLocks noGrp="1"/>
          </p:cNvSpPr>
          <p:nvPr>
            <p:ph type="title"/>
          </p:nvPr>
        </p:nvSpPr>
        <p:spPr>
          <a:xfrm>
            <a:off x="457200" y="152400"/>
            <a:ext cx="8229600" cy="838200"/>
          </a:xfrm>
        </p:spPr>
        <p:txBody>
          <a:bodyPr>
            <a:noAutofit/>
          </a:bodyPr>
          <a:lstStyle/>
          <a:p>
            <a:r>
              <a:rPr lang="en-US" sz="2800" dirty="0" smtClean="0"/>
              <a:t>Burrows-Wheeler transform allows very efficient mapping of 100’s of millions of reads</a:t>
            </a:r>
            <a:endParaRPr lang="en-US" sz="2800" dirty="0"/>
          </a:p>
        </p:txBody>
      </p:sp>
      <p:sp>
        <p:nvSpPr>
          <p:cNvPr id="3" name="Date Placeholder 2"/>
          <p:cNvSpPr>
            <a:spLocks noGrp="1"/>
          </p:cNvSpPr>
          <p:nvPr>
            <p:ph type="dt" sz="half" idx="10"/>
          </p:nvPr>
        </p:nvSpPr>
        <p:spPr>
          <a:xfrm>
            <a:off x="304800" y="6248400"/>
            <a:ext cx="2133600" cy="365125"/>
          </a:xfrm>
        </p:spPr>
        <p:txBody>
          <a:bodyPr/>
          <a:lstStyle/>
          <a:p>
            <a:fld id="{FCF28778-33DA-FA4C-9220-85381D617CD3}" type="datetime1">
              <a:rPr lang="en-US" smtClean="0"/>
              <a:t>2/6/15</a:t>
            </a:fld>
            <a:endParaRPr lang="en-US" dirty="0"/>
          </a:p>
        </p:txBody>
      </p:sp>
      <p:sp>
        <p:nvSpPr>
          <p:cNvPr id="4" name="Slide Number Placeholder 3"/>
          <p:cNvSpPr>
            <a:spLocks noGrp="1"/>
          </p:cNvSpPr>
          <p:nvPr>
            <p:ph type="sldNum" sz="quarter" idx="12"/>
          </p:nvPr>
        </p:nvSpPr>
        <p:spPr/>
        <p:txBody>
          <a:bodyPr/>
          <a:lstStyle/>
          <a:p>
            <a:fld id="{D85525D1-94EC-AA45-A259-B3226F473042}" type="slidenum">
              <a:rPr lang="en-US" smtClean="0"/>
              <a:t>19</a:t>
            </a:fld>
            <a:endParaRPr lang="en-US"/>
          </a:p>
        </p:txBody>
      </p:sp>
    </p:spTree>
    <p:extLst>
      <p:ext uri="{BB962C8B-B14F-4D97-AF65-F5344CB8AC3E}">
        <p14:creationId xmlns:p14="http://schemas.microsoft.com/office/powerpoint/2010/main" val="334672514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533400" y="381000"/>
            <a:ext cx="8229600" cy="762000"/>
          </a:xfrm>
          <a:ln/>
        </p:spPr>
        <p:txBody>
          <a:bodyPr/>
          <a:lstStyle/>
          <a:p>
            <a:r>
              <a:rPr lang="en-US"/>
              <a:t>Examples of use of alignments in genomics</a:t>
            </a:r>
          </a:p>
        </p:txBody>
      </p:sp>
      <p:sp>
        <p:nvSpPr>
          <p:cNvPr id="128003" name="Rectangle 3"/>
          <p:cNvSpPr>
            <a:spLocks noGrp="1" noChangeArrowheads="1"/>
          </p:cNvSpPr>
          <p:nvPr>
            <p:ph idx="1"/>
          </p:nvPr>
        </p:nvSpPr>
        <p:spPr>
          <a:xfrm>
            <a:off x="457200" y="1371600"/>
            <a:ext cx="8229600" cy="5185834"/>
          </a:xfrm>
        </p:spPr>
        <p:txBody>
          <a:bodyPr/>
          <a:lstStyle/>
          <a:p>
            <a:r>
              <a:rPr lang="en-US" sz="2400" dirty="0"/>
              <a:t>Genome </a:t>
            </a:r>
            <a:r>
              <a:rPr lang="en-US" sz="2400" dirty="0" smtClean="0"/>
              <a:t>assembly; transcript assembly</a:t>
            </a:r>
            <a:endParaRPr lang="en-US" sz="2400" dirty="0"/>
          </a:p>
          <a:p>
            <a:r>
              <a:rPr lang="en-US" sz="2400" dirty="0"/>
              <a:t>Searching for related proteins or genes (blast)</a:t>
            </a:r>
          </a:p>
          <a:p>
            <a:r>
              <a:rPr lang="en-US" sz="2400" dirty="0"/>
              <a:t>Comparisons within and between species</a:t>
            </a:r>
          </a:p>
          <a:p>
            <a:pPr lvl="1"/>
            <a:r>
              <a:rPr lang="en-US" sz="2000" dirty="0"/>
              <a:t>Finding sequence variants within species</a:t>
            </a:r>
          </a:p>
          <a:p>
            <a:pPr lvl="1"/>
            <a:r>
              <a:rPr lang="en-US" sz="2000" dirty="0"/>
              <a:t>Infer functional sequences (constraint and adaptation)</a:t>
            </a:r>
          </a:p>
          <a:p>
            <a:r>
              <a:rPr lang="en-US" sz="2400" dirty="0"/>
              <a:t>Mapping function-associated sequences back to a reference genome</a:t>
            </a:r>
          </a:p>
          <a:p>
            <a:pPr lvl="1"/>
            <a:r>
              <a:rPr lang="en-US" sz="2000" dirty="0"/>
              <a:t>Locations of transcription factor occupancy</a:t>
            </a:r>
          </a:p>
          <a:p>
            <a:pPr lvl="1"/>
            <a:r>
              <a:rPr lang="en-US" sz="2000" dirty="0"/>
              <a:t>Mapping transcribed regions</a:t>
            </a:r>
          </a:p>
          <a:p>
            <a:pPr lvl="1"/>
            <a:r>
              <a:rPr lang="en-US" sz="2000" dirty="0"/>
              <a:t>Sequence census: count number of short sequencing reads that map to the same location</a:t>
            </a:r>
          </a:p>
        </p:txBody>
      </p:sp>
      <p:sp>
        <p:nvSpPr>
          <p:cNvPr id="2" name="Date Placeholder 1"/>
          <p:cNvSpPr>
            <a:spLocks noGrp="1"/>
          </p:cNvSpPr>
          <p:nvPr>
            <p:ph type="dt" sz="half" idx="10"/>
          </p:nvPr>
        </p:nvSpPr>
        <p:spPr/>
        <p:txBody>
          <a:bodyPr/>
          <a:lstStyle/>
          <a:p>
            <a:fld id="{C67C73DB-CDB2-0047-9565-AF0BA3B22E76}"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2</a:t>
            </a:fld>
            <a:endParaRPr lang="en-US"/>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685800" y="228600"/>
            <a:ext cx="7772400" cy="479425"/>
          </a:xfrm>
          <a:ln/>
        </p:spPr>
        <p:txBody>
          <a:bodyPr/>
          <a:lstStyle/>
          <a:p>
            <a:r>
              <a:rPr lang="en-US" sz="2400" dirty="0"/>
              <a:t>Summary on </a:t>
            </a:r>
            <a:r>
              <a:rPr lang="en-US" sz="2400" dirty="0" smtClean="0"/>
              <a:t>alignment basics</a:t>
            </a:r>
            <a:endParaRPr lang="en-US" sz="2400" dirty="0"/>
          </a:p>
        </p:txBody>
      </p:sp>
      <p:sp>
        <p:nvSpPr>
          <p:cNvPr id="142339" name="Rectangle 3"/>
          <p:cNvSpPr>
            <a:spLocks noGrp="1" noChangeArrowheads="1"/>
          </p:cNvSpPr>
          <p:nvPr>
            <p:ph idx="1"/>
          </p:nvPr>
        </p:nvSpPr>
        <p:spPr>
          <a:xfrm>
            <a:off x="381000" y="990600"/>
            <a:ext cx="8382000" cy="5638800"/>
          </a:xfrm>
        </p:spPr>
        <p:txBody>
          <a:bodyPr>
            <a:noAutofit/>
          </a:bodyPr>
          <a:lstStyle/>
          <a:p>
            <a:r>
              <a:rPr lang="en-US" sz="2000" dirty="0" smtClean="0"/>
              <a:t>Choose the best alignment strategy for the problem you are studying</a:t>
            </a:r>
            <a:endParaRPr lang="en-US" sz="2000" dirty="0"/>
          </a:p>
          <a:p>
            <a:pPr lvl="1"/>
            <a:r>
              <a:rPr lang="en-US" sz="1800" dirty="0" smtClean="0"/>
              <a:t>Global: all characters (nucleotides or amino acids) in one sequence are aligned with a character (or gap) in the other sequence. Use this if the entirety of one sequence is similar to the entirety of the second sequence.</a:t>
            </a:r>
            <a:endParaRPr lang="en-US" sz="1800" dirty="0"/>
          </a:p>
          <a:p>
            <a:pPr lvl="1"/>
            <a:r>
              <a:rPr lang="en-US" sz="1800" dirty="0" smtClean="0"/>
              <a:t>Local</a:t>
            </a:r>
            <a:r>
              <a:rPr lang="en-US" sz="1800" dirty="0"/>
              <a:t>: </a:t>
            </a:r>
            <a:r>
              <a:rPr lang="en-US" sz="1800" dirty="0" smtClean="0"/>
              <a:t>only high-scoring runs of characters are retained. Use this if sub-sequences are similar.</a:t>
            </a:r>
            <a:endParaRPr lang="en-US" sz="1800" dirty="0"/>
          </a:p>
          <a:p>
            <a:r>
              <a:rPr lang="en-US" sz="2000" dirty="0" smtClean="0"/>
              <a:t>Scoring schemes</a:t>
            </a:r>
          </a:p>
          <a:p>
            <a:pPr lvl="1"/>
            <a:r>
              <a:rPr lang="en-US" sz="1800" dirty="0" smtClean="0"/>
              <a:t>Objective assessment of quality of alignments</a:t>
            </a:r>
          </a:p>
          <a:p>
            <a:pPr lvl="1"/>
            <a:r>
              <a:rPr lang="en-US" sz="1800" dirty="0" smtClean="0"/>
              <a:t>Range from simple to complex</a:t>
            </a:r>
          </a:p>
          <a:p>
            <a:pPr lvl="1"/>
            <a:r>
              <a:rPr lang="en-US" sz="1800" dirty="0" smtClean="0"/>
              <a:t>Commonly used scoring matrices are learned from existing high-quality alignments</a:t>
            </a:r>
          </a:p>
          <a:p>
            <a:pPr lvl="1"/>
            <a:r>
              <a:rPr lang="en-US" sz="1800" dirty="0" smtClean="0"/>
              <a:t>Affine gap penalties are more realistic than penalizing each gap in a run of gaps</a:t>
            </a:r>
          </a:p>
          <a:p>
            <a:r>
              <a:rPr lang="en-US" sz="2000" dirty="0" smtClean="0"/>
              <a:t>Multiple methods have been developed to obtain close to optimal alignments of two sequences, even for </a:t>
            </a:r>
            <a:r>
              <a:rPr lang="en-US" sz="2000" i="1" dirty="0" smtClean="0"/>
              <a:t>very</a:t>
            </a:r>
            <a:r>
              <a:rPr lang="en-US" sz="2000" dirty="0" smtClean="0"/>
              <a:t> long sequences and large databases.</a:t>
            </a:r>
            <a:endParaRPr lang="en-US" sz="2000" dirty="0"/>
          </a:p>
          <a:p>
            <a:endParaRPr lang="en-US" sz="2000" dirty="0"/>
          </a:p>
        </p:txBody>
      </p:sp>
      <p:sp>
        <p:nvSpPr>
          <p:cNvPr id="2" name="Date Placeholder 1"/>
          <p:cNvSpPr>
            <a:spLocks noGrp="1"/>
          </p:cNvSpPr>
          <p:nvPr>
            <p:ph type="dt" sz="half" idx="10"/>
          </p:nvPr>
        </p:nvSpPr>
        <p:spPr/>
        <p:txBody>
          <a:bodyPr/>
          <a:lstStyle/>
          <a:p>
            <a:fld id="{972A2A57-4F60-6B4B-9F03-C72F703C904A}"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20</a:t>
            </a:fld>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ln/>
        </p:spPr>
        <p:txBody>
          <a:bodyPr/>
          <a:lstStyle/>
          <a:p>
            <a:r>
              <a:rPr lang="en-US"/>
              <a:t>Definition of alignments</a:t>
            </a:r>
          </a:p>
        </p:txBody>
      </p:sp>
      <p:sp>
        <p:nvSpPr>
          <p:cNvPr id="15363" name="Rectangle 3"/>
          <p:cNvSpPr>
            <a:spLocks noGrp="1" noChangeArrowheads="1"/>
          </p:cNvSpPr>
          <p:nvPr>
            <p:ph idx="1"/>
          </p:nvPr>
        </p:nvSpPr>
        <p:spPr>
          <a:xfrm>
            <a:off x="381000" y="1219200"/>
            <a:ext cx="8382000" cy="5486400"/>
          </a:xfrm>
        </p:spPr>
        <p:txBody>
          <a:bodyPr/>
          <a:lstStyle/>
          <a:p>
            <a:r>
              <a:rPr lang="en-US" sz="2000" dirty="0"/>
              <a:t>Alignment</a:t>
            </a:r>
            <a:endParaRPr lang="en-US" sz="1800" dirty="0"/>
          </a:p>
          <a:p>
            <a:pPr lvl="1"/>
            <a:r>
              <a:rPr lang="en-US" sz="1800" dirty="0"/>
              <a:t>A mapping of one sequence onto at least one other sequence to bring out similarities. </a:t>
            </a:r>
          </a:p>
          <a:p>
            <a:pPr lvl="1"/>
            <a:r>
              <a:rPr lang="en-US" sz="1800" dirty="0"/>
              <a:t>An alignment column can contain </a:t>
            </a:r>
            <a:r>
              <a:rPr lang="en-US" sz="1800" b="1" dirty="0">
                <a:solidFill>
                  <a:srgbClr val="FF0000"/>
                </a:solidFill>
              </a:rPr>
              <a:t>matches</a:t>
            </a:r>
            <a:r>
              <a:rPr lang="en-US" sz="1800" dirty="0"/>
              <a:t>, </a:t>
            </a:r>
            <a:r>
              <a:rPr lang="en-US" sz="1800" b="1" dirty="0">
                <a:solidFill>
                  <a:srgbClr val="FF0000"/>
                </a:solidFill>
              </a:rPr>
              <a:t>mismatches</a:t>
            </a:r>
            <a:r>
              <a:rPr lang="en-US" sz="1800" dirty="0"/>
              <a:t> or </a:t>
            </a:r>
            <a:r>
              <a:rPr lang="en-US" sz="1800" b="1" dirty="0">
                <a:solidFill>
                  <a:srgbClr val="FF0000"/>
                </a:solidFill>
              </a:rPr>
              <a:t>gaps</a:t>
            </a:r>
            <a:r>
              <a:rPr lang="en-US" sz="1800" dirty="0"/>
              <a:t>.</a:t>
            </a:r>
          </a:p>
          <a:p>
            <a:r>
              <a:rPr lang="en-US" sz="2000" b="1" dirty="0">
                <a:solidFill>
                  <a:srgbClr val="0000FF"/>
                </a:solidFill>
              </a:rPr>
              <a:t>Global</a:t>
            </a:r>
            <a:r>
              <a:rPr lang="en-US" sz="2000" dirty="0"/>
              <a:t> alignment</a:t>
            </a:r>
            <a:endParaRPr lang="en-US" sz="1800" dirty="0"/>
          </a:p>
          <a:p>
            <a:pPr lvl="1"/>
            <a:r>
              <a:rPr lang="en-US" sz="1800" dirty="0"/>
              <a:t>The mapping extends throughout the sequences.</a:t>
            </a:r>
          </a:p>
          <a:p>
            <a:pPr lvl="1"/>
            <a:r>
              <a:rPr lang="en-US" sz="1800" dirty="0"/>
              <a:t>Appropriate when the sequences are homologous throughout their lengths.</a:t>
            </a:r>
          </a:p>
          <a:p>
            <a:r>
              <a:rPr lang="en-US" sz="2000" b="1" dirty="0">
                <a:solidFill>
                  <a:srgbClr val="0000FF"/>
                </a:solidFill>
              </a:rPr>
              <a:t>Local</a:t>
            </a:r>
            <a:r>
              <a:rPr lang="en-US" sz="2000" dirty="0"/>
              <a:t> alignment</a:t>
            </a:r>
            <a:endParaRPr lang="en-US" sz="1800" dirty="0"/>
          </a:p>
          <a:p>
            <a:pPr lvl="1"/>
            <a:r>
              <a:rPr lang="en-US" sz="1800" dirty="0"/>
              <a:t>The mapping is limited to the regions </a:t>
            </a:r>
            <a:r>
              <a:rPr lang="en-US" sz="1800" dirty="0" smtClean="0"/>
              <a:t>(subsequences) of </a:t>
            </a:r>
            <a:r>
              <a:rPr lang="en-US" sz="1800" dirty="0"/>
              <a:t>highest similarity.</a:t>
            </a:r>
          </a:p>
          <a:p>
            <a:pPr lvl="1"/>
            <a:r>
              <a:rPr lang="en-US" sz="1800" dirty="0" smtClean="0"/>
              <a:t>Examples</a:t>
            </a:r>
          </a:p>
          <a:p>
            <a:pPr lvl="2"/>
            <a:r>
              <a:rPr lang="en-US" sz="1800" dirty="0" smtClean="0"/>
              <a:t>Database searches</a:t>
            </a:r>
          </a:p>
          <a:p>
            <a:pPr lvl="2"/>
            <a:r>
              <a:rPr lang="en-US" sz="1800" dirty="0" smtClean="0"/>
              <a:t>Finding </a:t>
            </a:r>
            <a:r>
              <a:rPr lang="en-US" sz="1800" dirty="0"/>
              <a:t>exons in genomic DNA when mRNA is </a:t>
            </a:r>
            <a:r>
              <a:rPr lang="en-US" sz="1800" dirty="0" smtClean="0"/>
              <a:t>known</a:t>
            </a:r>
          </a:p>
          <a:p>
            <a:pPr lvl="2"/>
            <a:r>
              <a:rPr lang="en-US" sz="1800" dirty="0"/>
              <a:t>G</a:t>
            </a:r>
            <a:r>
              <a:rPr lang="en-US" sz="1800" dirty="0" smtClean="0"/>
              <a:t>enomic </a:t>
            </a:r>
            <a:r>
              <a:rPr lang="en-US" sz="1800" dirty="0"/>
              <a:t>sequence comparisons when rearrangements are present.</a:t>
            </a:r>
          </a:p>
          <a:p>
            <a:pPr lvl="1"/>
            <a:endParaRPr lang="en-US" sz="1800" dirty="0"/>
          </a:p>
        </p:txBody>
      </p:sp>
      <p:sp>
        <p:nvSpPr>
          <p:cNvPr id="2" name="Date Placeholder 1"/>
          <p:cNvSpPr>
            <a:spLocks noGrp="1"/>
          </p:cNvSpPr>
          <p:nvPr>
            <p:ph type="dt" sz="half" idx="10"/>
          </p:nvPr>
        </p:nvSpPr>
        <p:spPr/>
        <p:txBody>
          <a:bodyPr/>
          <a:lstStyle/>
          <a:p>
            <a:fld id="{E70A5499-DAD1-ED43-AB07-12891AF97C30}"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3</a:t>
            </a:fld>
            <a:endParaRPr 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39763"/>
          </a:xfrm>
        </p:spPr>
        <p:txBody>
          <a:bodyPr>
            <a:noAutofit/>
          </a:bodyPr>
          <a:lstStyle/>
          <a:p>
            <a:r>
              <a:rPr lang="en-US" sz="2800" dirty="0" smtClean="0"/>
              <a:t>Alignment method needs to fit the problem, part 1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73125617"/>
              </p:ext>
            </p:extLst>
          </p:nvPr>
        </p:nvGraphicFramePr>
        <p:xfrm>
          <a:off x="457200" y="990600"/>
          <a:ext cx="8229600" cy="57048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sz="1600" dirty="0" smtClean="0"/>
                        <a:t>Problem</a:t>
                      </a:r>
                      <a:endParaRPr lang="en-US" sz="1600" dirty="0"/>
                    </a:p>
                  </a:txBody>
                  <a:tcPr/>
                </a:tc>
                <a:tc>
                  <a:txBody>
                    <a:bodyPr/>
                    <a:lstStyle/>
                    <a:p>
                      <a:r>
                        <a:rPr lang="en-US" sz="1600" dirty="0" smtClean="0"/>
                        <a:t>Features</a:t>
                      </a:r>
                      <a:endParaRPr lang="en-US" sz="1600" dirty="0"/>
                    </a:p>
                  </a:txBody>
                  <a:tcPr/>
                </a:tc>
                <a:tc>
                  <a:txBody>
                    <a:bodyPr/>
                    <a:lstStyle/>
                    <a:p>
                      <a:r>
                        <a:rPr lang="en-US" sz="1600" dirty="0" smtClean="0"/>
                        <a:t>Method</a:t>
                      </a:r>
                      <a:endParaRPr lang="en-US" sz="1600" dirty="0"/>
                    </a:p>
                  </a:txBody>
                  <a:tcPr/>
                </a:tc>
                <a:tc>
                  <a:txBody>
                    <a:bodyPr/>
                    <a:lstStyle/>
                    <a:p>
                      <a:r>
                        <a:rPr lang="en-US" sz="1600" dirty="0" smtClean="0"/>
                        <a:t>Example</a:t>
                      </a:r>
                      <a:r>
                        <a:rPr lang="en-US" sz="1600" baseline="0" dirty="0" smtClean="0"/>
                        <a:t> of program</a:t>
                      </a:r>
                      <a:endParaRPr lang="en-US" sz="1600" dirty="0"/>
                    </a:p>
                  </a:txBody>
                  <a:tcPr/>
                </a:tc>
              </a:tr>
              <a:tr h="370840">
                <a:tc>
                  <a:txBody>
                    <a:bodyPr/>
                    <a:lstStyle/>
                    <a:p>
                      <a:r>
                        <a:rPr lang="en-US" sz="1600" dirty="0" smtClean="0"/>
                        <a:t>Pairwise alignment of proteins or genes</a:t>
                      </a:r>
                      <a:endParaRPr lang="en-US" sz="1600" dirty="0"/>
                    </a:p>
                  </a:txBody>
                  <a:tcPr/>
                </a:tc>
                <a:tc>
                  <a:txBody>
                    <a:bodyPr/>
                    <a:lstStyle/>
                    <a:p>
                      <a:r>
                        <a:rPr lang="en-US" sz="1600" dirty="0" smtClean="0"/>
                        <a:t>Moderate size (hundreds of letters), similar throughout</a:t>
                      </a:r>
                      <a:endParaRPr lang="en-US" sz="1600" dirty="0"/>
                    </a:p>
                  </a:txBody>
                  <a:tcPr/>
                </a:tc>
                <a:tc>
                  <a:txBody>
                    <a:bodyPr/>
                    <a:lstStyle/>
                    <a:p>
                      <a:r>
                        <a:rPr lang="en-US" sz="1600" dirty="0" smtClean="0"/>
                        <a:t>Dynamic programming, find optimal </a:t>
                      </a:r>
                      <a:r>
                        <a:rPr lang="en-US" sz="1600" b="1" dirty="0" smtClean="0">
                          <a:solidFill>
                            <a:srgbClr val="0000FF"/>
                          </a:solidFill>
                        </a:rPr>
                        <a:t>global</a:t>
                      </a:r>
                      <a:r>
                        <a:rPr lang="en-US" sz="1600" dirty="0" smtClean="0">
                          <a:solidFill>
                            <a:srgbClr val="0000FF"/>
                          </a:solidFill>
                        </a:rPr>
                        <a:t> </a:t>
                      </a:r>
                      <a:r>
                        <a:rPr lang="en-US" sz="1600" dirty="0" smtClean="0"/>
                        <a:t>alignment</a:t>
                      </a:r>
                      <a:endParaRPr lang="en-US" sz="1600" dirty="0"/>
                    </a:p>
                  </a:txBody>
                  <a:tcPr/>
                </a:tc>
                <a:tc>
                  <a:txBody>
                    <a:bodyPr/>
                    <a:lstStyle/>
                    <a:p>
                      <a:r>
                        <a:rPr lang="en-US" sz="1600" dirty="0" smtClean="0"/>
                        <a:t>Needleman-</a:t>
                      </a:r>
                      <a:r>
                        <a:rPr lang="en-US" sz="1600" dirty="0" err="1" smtClean="0"/>
                        <a:t>Wunsch</a:t>
                      </a:r>
                      <a:r>
                        <a:rPr lang="en-US" sz="1600" dirty="0" smtClean="0"/>
                        <a:t> (needle</a:t>
                      </a:r>
                      <a:r>
                        <a:rPr lang="en-US" sz="1600" baseline="0" dirty="0" smtClean="0"/>
                        <a:t> in EMBOSS/Galaxy)</a:t>
                      </a:r>
                      <a:endParaRPr lang="en-US" sz="1600" dirty="0"/>
                    </a:p>
                  </a:txBody>
                  <a:tcPr/>
                </a:tc>
              </a:tr>
              <a:tr h="370840">
                <a:tc>
                  <a:txBody>
                    <a:bodyPr/>
                    <a:lstStyle/>
                    <a:p>
                      <a:endParaRPr lang="en-US" sz="1600" dirty="0"/>
                    </a:p>
                  </a:txBody>
                  <a:tcPr/>
                </a:tc>
                <a:tc>
                  <a:txBody>
                    <a:bodyPr/>
                    <a:lstStyle/>
                    <a:p>
                      <a:r>
                        <a:rPr lang="en-US" sz="1600" dirty="0" smtClean="0"/>
                        <a:t>Moderate size (hundreds of letters), subsequences similar</a:t>
                      </a:r>
                      <a:endParaRPr lang="en-US" sz="1600" dirty="0"/>
                    </a:p>
                  </a:txBody>
                  <a:tcPr/>
                </a:tc>
                <a:tc>
                  <a:txBody>
                    <a:bodyPr/>
                    <a:lstStyle/>
                    <a:p>
                      <a:r>
                        <a:rPr lang="en-US" sz="1600" dirty="0" smtClean="0"/>
                        <a:t>Dynamic programming, find optimal </a:t>
                      </a:r>
                      <a:r>
                        <a:rPr lang="en-US" sz="1600" b="1" dirty="0" smtClean="0">
                          <a:solidFill>
                            <a:srgbClr val="0000FF"/>
                          </a:solidFill>
                        </a:rPr>
                        <a:t>local</a:t>
                      </a:r>
                      <a:r>
                        <a:rPr lang="en-US" sz="1600" b="1" dirty="0" smtClean="0"/>
                        <a:t> </a:t>
                      </a:r>
                      <a:r>
                        <a:rPr lang="en-US" sz="1600" dirty="0" smtClean="0"/>
                        <a:t>alignment</a:t>
                      </a:r>
                      <a:endParaRPr lang="en-US" sz="1600" dirty="0"/>
                    </a:p>
                  </a:txBody>
                  <a:tcPr/>
                </a:tc>
                <a:tc>
                  <a:txBody>
                    <a:bodyPr/>
                    <a:lstStyle/>
                    <a:p>
                      <a:r>
                        <a:rPr lang="en-US" sz="1600" dirty="0" smtClean="0"/>
                        <a:t>Smith</a:t>
                      </a:r>
                      <a:r>
                        <a:rPr lang="en-US" sz="1600" baseline="0" dirty="0" smtClean="0"/>
                        <a:t>-Waterman (water in EMBOSS/Galaxy)</a:t>
                      </a:r>
                      <a:endParaRPr lang="en-US" sz="1600" dirty="0"/>
                    </a:p>
                  </a:txBody>
                  <a:tcPr/>
                </a:tc>
              </a:tr>
              <a:tr h="370840">
                <a:tc>
                  <a:txBody>
                    <a:bodyPr/>
                    <a:lstStyle/>
                    <a:p>
                      <a:r>
                        <a:rPr lang="en-US" sz="1600" dirty="0" smtClean="0"/>
                        <a:t>Find</a:t>
                      </a:r>
                      <a:r>
                        <a:rPr lang="en-US" sz="1600" baseline="0" dirty="0" smtClean="0"/>
                        <a:t> a match between a query sequence and a database</a:t>
                      </a:r>
                      <a:endParaRPr lang="en-US" sz="1600" dirty="0"/>
                    </a:p>
                  </a:txBody>
                  <a:tcPr/>
                </a:tc>
                <a:tc>
                  <a:txBody>
                    <a:bodyPr/>
                    <a:lstStyle/>
                    <a:p>
                      <a:r>
                        <a:rPr lang="en-US" sz="1600" dirty="0" smtClean="0"/>
                        <a:t>Query sequence could be</a:t>
                      </a:r>
                      <a:r>
                        <a:rPr lang="en-US" sz="1600" baseline="0" dirty="0" smtClean="0"/>
                        <a:t> hundreds of letters, database has &gt;100M entries</a:t>
                      </a:r>
                      <a:endParaRPr lang="en-US" sz="1600" dirty="0"/>
                    </a:p>
                  </a:txBody>
                  <a:tcPr/>
                </a:tc>
                <a:tc>
                  <a:txBody>
                    <a:bodyPr/>
                    <a:lstStyle/>
                    <a:p>
                      <a:r>
                        <a:rPr lang="en-US" sz="1600" dirty="0" smtClean="0"/>
                        <a:t>Heuristic</a:t>
                      </a:r>
                      <a:r>
                        <a:rPr lang="en-US" sz="1600" baseline="0" dirty="0" smtClean="0"/>
                        <a:t> approach; find seeds (hits) and extend; local alignments</a:t>
                      </a:r>
                      <a:endParaRPr lang="en-US" sz="1600" dirty="0"/>
                    </a:p>
                  </a:txBody>
                  <a:tcPr/>
                </a:tc>
                <a:tc>
                  <a:txBody>
                    <a:bodyPr/>
                    <a:lstStyle/>
                    <a:p>
                      <a:r>
                        <a:rPr lang="en-US" sz="1600" dirty="0" smtClean="0"/>
                        <a:t>Blast family of programs;</a:t>
                      </a:r>
                      <a:r>
                        <a:rPr lang="en-US" sz="1600" baseline="0" dirty="0" smtClean="0"/>
                        <a:t> </a:t>
                      </a:r>
                      <a:r>
                        <a:rPr lang="en-US" sz="1600" baseline="0" dirty="0" err="1" smtClean="0"/>
                        <a:t>FastA</a:t>
                      </a:r>
                      <a:r>
                        <a:rPr lang="en-US" sz="1600" baseline="0" dirty="0" smtClean="0"/>
                        <a:t> (NCBI)</a:t>
                      </a:r>
                      <a:endParaRPr lang="en-US" sz="1600" dirty="0"/>
                    </a:p>
                  </a:txBody>
                  <a:tcPr/>
                </a:tc>
              </a:tr>
              <a:tr h="370840">
                <a:tc>
                  <a:txBody>
                    <a:bodyPr/>
                    <a:lstStyle/>
                    <a:p>
                      <a:r>
                        <a:rPr lang="en-US" sz="1600" dirty="0" smtClean="0"/>
                        <a:t>Find</a:t>
                      </a:r>
                      <a:r>
                        <a:rPr lang="en-US" sz="1600" baseline="0" dirty="0" smtClean="0"/>
                        <a:t> a match between a query sequence that is part of a large genome</a:t>
                      </a:r>
                      <a:endParaRPr lang="en-US" sz="1600" dirty="0"/>
                    </a:p>
                  </a:txBody>
                  <a:tcPr/>
                </a:tc>
                <a:tc>
                  <a:txBody>
                    <a:bodyPr/>
                    <a:lstStyle/>
                    <a:p>
                      <a:r>
                        <a:rPr lang="en-US" sz="1600" dirty="0" smtClean="0"/>
                        <a:t>Query is 25</a:t>
                      </a:r>
                      <a:r>
                        <a:rPr lang="en-US" sz="1600" baseline="0" dirty="0" smtClean="0"/>
                        <a:t> or more nucleotides, genome can be 3 billion nucleotides</a:t>
                      </a:r>
                      <a:endParaRPr lang="en-US" sz="1600" dirty="0"/>
                    </a:p>
                  </a:txBody>
                  <a:tcPr/>
                </a:tc>
                <a:tc>
                  <a:txBody>
                    <a:bodyPr/>
                    <a:lstStyle/>
                    <a:p>
                      <a:r>
                        <a:rPr lang="en-US" sz="1600" dirty="0" smtClean="0"/>
                        <a:t>Heuristic approach, find</a:t>
                      </a:r>
                      <a:r>
                        <a:rPr lang="en-US" sz="1600" baseline="0" dirty="0" smtClean="0"/>
                        <a:t> and extend seeds, but engineered to be very fast</a:t>
                      </a:r>
                      <a:endParaRPr lang="en-US" sz="1600" dirty="0"/>
                    </a:p>
                  </a:txBody>
                  <a:tcPr/>
                </a:tc>
                <a:tc>
                  <a:txBody>
                    <a:bodyPr/>
                    <a:lstStyle/>
                    <a:p>
                      <a:r>
                        <a:rPr lang="en-US" sz="1600" dirty="0" smtClean="0"/>
                        <a:t>Blat (UCSC Genome Browser)</a:t>
                      </a:r>
                      <a:endParaRPr lang="en-US" sz="1600" dirty="0"/>
                    </a:p>
                  </a:txBody>
                  <a:tcPr/>
                </a:tc>
              </a:tr>
              <a:tr h="370840">
                <a:tc>
                  <a:txBody>
                    <a:bodyPr/>
                    <a:lstStyle/>
                    <a:p>
                      <a:r>
                        <a:rPr lang="en-US" sz="1600" dirty="0" smtClean="0"/>
                        <a:t>Align short reads to a genome</a:t>
                      </a:r>
                      <a:endParaRPr lang="en-US" sz="1600" dirty="0"/>
                    </a:p>
                  </a:txBody>
                  <a:tcPr/>
                </a:tc>
                <a:tc>
                  <a:txBody>
                    <a:bodyPr/>
                    <a:lstStyle/>
                    <a:p>
                      <a:r>
                        <a:rPr lang="en-US" sz="1600" dirty="0" smtClean="0"/>
                        <a:t>10’s to 100’s of million reads, find</a:t>
                      </a:r>
                      <a:r>
                        <a:rPr lang="en-US" sz="1600" baseline="0" dirty="0" smtClean="0"/>
                        <a:t> best match in an assembled genome</a:t>
                      </a:r>
                      <a:endParaRPr lang="en-US" sz="1600" dirty="0"/>
                    </a:p>
                  </a:txBody>
                  <a:tcPr/>
                </a:tc>
                <a:tc>
                  <a:txBody>
                    <a:bodyPr/>
                    <a:lstStyle/>
                    <a:p>
                      <a:r>
                        <a:rPr lang="en-US" sz="1600" dirty="0" smtClean="0"/>
                        <a:t>Employ</a:t>
                      </a:r>
                      <a:r>
                        <a:rPr lang="en-US" sz="1600" baseline="0" dirty="0" smtClean="0"/>
                        <a:t> the Burroughs-Wheeler transform for efficient alignments</a:t>
                      </a:r>
                      <a:endParaRPr lang="en-US" sz="1600" dirty="0"/>
                    </a:p>
                  </a:txBody>
                  <a:tcPr/>
                </a:tc>
                <a:tc>
                  <a:txBody>
                    <a:bodyPr/>
                    <a:lstStyle/>
                    <a:p>
                      <a:r>
                        <a:rPr lang="en-US" sz="1600" dirty="0" smtClean="0"/>
                        <a:t>Bowtie or </a:t>
                      </a:r>
                      <a:r>
                        <a:rPr lang="en-US" sz="1600" dirty="0" err="1" smtClean="0"/>
                        <a:t>bwa</a:t>
                      </a:r>
                      <a:r>
                        <a:rPr lang="en-US" sz="1600" dirty="0" smtClean="0"/>
                        <a:t>, both implemented in Galaxy</a:t>
                      </a:r>
                      <a:endParaRPr lang="en-US" sz="1600" dirty="0"/>
                    </a:p>
                  </a:txBody>
                  <a:tcPr/>
                </a:tc>
              </a:tr>
            </a:tbl>
          </a:graphicData>
        </a:graphic>
      </p:graphicFrame>
      <p:sp>
        <p:nvSpPr>
          <p:cNvPr id="3" name="Date Placeholder 2"/>
          <p:cNvSpPr>
            <a:spLocks noGrp="1"/>
          </p:cNvSpPr>
          <p:nvPr>
            <p:ph type="dt" sz="half" idx="10"/>
          </p:nvPr>
        </p:nvSpPr>
        <p:spPr/>
        <p:txBody>
          <a:bodyPr/>
          <a:lstStyle/>
          <a:p>
            <a:fld id="{6CB91721-3515-BF49-9A43-AA4ECAA3B8C4}" type="datetime1">
              <a:rPr lang="en-US" smtClean="0"/>
              <a:t>2/6/15</a:t>
            </a:fld>
            <a:endParaRPr lang="en-US"/>
          </a:p>
        </p:txBody>
      </p:sp>
      <p:sp>
        <p:nvSpPr>
          <p:cNvPr id="5" name="Slide Number Placeholder 4"/>
          <p:cNvSpPr>
            <a:spLocks noGrp="1"/>
          </p:cNvSpPr>
          <p:nvPr>
            <p:ph type="sldNum" sz="quarter" idx="12"/>
          </p:nvPr>
        </p:nvSpPr>
        <p:spPr/>
        <p:txBody>
          <a:bodyPr/>
          <a:lstStyle/>
          <a:p>
            <a:fld id="{D85525D1-94EC-AA45-A259-B3226F473042}" type="slidenum">
              <a:rPr lang="en-US" smtClean="0"/>
              <a:t>4</a:t>
            </a:fld>
            <a:endParaRPr lang="en-US"/>
          </a:p>
        </p:txBody>
      </p:sp>
    </p:spTree>
    <p:extLst>
      <p:ext uri="{BB962C8B-B14F-4D97-AF65-F5344CB8AC3E}">
        <p14:creationId xmlns:p14="http://schemas.microsoft.com/office/powerpoint/2010/main" val="4020294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39763"/>
          </a:xfrm>
        </p:spPr>
        <p:txBody>
          <a:bodyPr>
            <a:normAutofit/>
          </a:bodyPr>
          <a:lstStyle/>
          <a:p>
            <a:r>
              <a:rPr lang="en-US" sz="2800" dirty="0"/>
              <a:t>Alignment method needs to fit the problem, </a:t>
            </a:r>
            <a:r>
              <a:rPr lang="en-US" sz="2800" dirty="0" smtClean="0"/>
              <a:t>part 2</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3510312"/>
              </p:ext>
            </p:extLst>
          </p:nvPr>
        </p:nvGraphicFramePr>
        <p:xfrm>
          <a:off x="457200" y="1295400"/>
          <a:ext cx="8229600" cy="46380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sz="1600" dirty="0" smtClean="0"/>
                        <a:t>Problem</a:t>
                      </a:r>
                      <a:endParaRPr lang="en-US" sz="1600" dirty="0"/>
                    </a:p>
                  </a:txBody>
                  <a:tcPr/>
                </a:tc>
                <a:tc>
                  <a:txBody>
                    <a:bodyPr/>
                    <a:lstStyle/>
                    <a:p>
                      <a:r>
                        <a:rPr lang="en-US" sz="1600" dirty="0" smtClean="0"/>
                        <a:t>Features</a:t>
                      </a:r>
                      <a:endParaRPr lang="en-US" sz="1600" dirty="0"/>
                    </a:p>
                  </a:txBody>
                  <a:tcPr/>
                </a:tc>
                <a:tc>
                  <a:txBody>
                    <a:bodyPr/>
                    <a:lstStyle/>
                    <a:p>
                      <a:r>
                        <a:rPr lang="en-US" sz="1600" dirty="0" smtClean="0"/>
                        <a:t>Method</a:t>
                      </a:r>
                      <a:endParaRPr lang="en-US" sz="1600" dirty="0"/>
                    </a:p>
                  </a:txBody>
                  <a:tcPr/>
                </a:tc>
                <a:tc>
                  <a:txBody>
                    <a:bodyPr/>
                    <a:lstStyle/>
                    <a:p>
                      <a:r>
                        <a:rPr lang="en-US" sz="1600" dirty="0" smtClean="0"/>
                        <a:t>Example</a:t>
                      </a:r>
                      <a:r>
                        <a:rPr lang="en-US" sz="1600" baseline="0" dirty="0" smtClean="0"/>
                        <a:t> of program</a:t>
                      </a:r>
                      <a:endParaRPr lang="en-US" sz="1600" dirty="0"/>
                    </a:p>
                  </a:txBody>
                  <a:tcPr/>
                </a:tc>
              </a:tr>
              <a:tr h="370840">
                <a:tc>
                  <a:txBody>
                    <a:bodyPr/>
                    <a:lstStyle/>
                    <a:p>
                      <a:r>
                        <a:rPr lang="en-US" sz="1600" dirty="0" smtClean="0"/>
                        <a:t>Whole genome alignment</a:t>
                      </a:r>
                      <a:endParaRPr lang="en-US" sz="1600" dirty="0"/>
                    </a:p>
                  </a:txBody>
                  <a:tcPr/>
                </a:tc>
                <a:tc>
                  <a:txBody>
                    <a:bodyPr/>
                    <a:lstStyle/>
                    <a:p>
                      <a:r>
                        <a:rPr lang="en-US" sz="1600" dirty="0" smtClean="0"/>
                        <a:t>Each sequence can be very long, multiple rearrangements</a:t>
                      </a:r>
                      <a:r>
                        <a:rPr lang="en-US" sz="1600" baseline="0" dirty="0" smtClean="0"/>
                        <a:t> between them</a:t>
                      </a:r>
                      <a:endParaRPr lang="en-US" sz="1600" dirty="0"/>
                    </a:p>
                  </a:txBody>
                  <a:tcPr/>
                </a:tc>
                <a:tc>
                  <a:txBody>
                    <a:bodyPr/>
                    <a:lstStyle/>
                    <a:p>
                      <a:r>
                        <a:rPr lang="en-US" sz="1600" dirty="0" smtClean="0"/>
                        <a:t>Compute enormous</a:t>
                      </a:r>
                      <a:r>
                        <a:rPr lang="en-US" sz="1600" baseline="0" dirty="0" smtClean="0"/>
                        <a:t> number of local alignments, then chain them together</a:t>
                      </a:r>
                      <a:endParaRPr lang="en-US" sz="1600" dirty="0"/>
                    </a:p>
                  </a:txBody>
                  <a:tcPr/>
                </a:tc>
                <a:tc>
                  <a:txBody>
                    <a:bodyPr/>
                    <a:lstStyle/>
                    <a:p>
                      <a:r>
                        <a:rPr lang="en-US" sz="1600" dirty="0" err="1" smtClean="0"/>
                        <a:t>multiZ</a:t>
                      </a:r>
                      <a:r>
                        <a:rPr lang="en-US" sz="1600" dirty="0" smtClean="0"/>
                        <a:t>, TBA: use the </a:t>
                      </a:r>
                      <a:r>
                        <a:rPr lang="en-US" sz="1600" dirty="0" err="1" smtClean="0"/>
                        <a:t>precomputed</a:t>
                      </a:r>
                      <a:r>
                        <a:rPr lang="en-US" sz="1600" dirty="0" smtClean="0"/>
                        <a:t> alignments at UCSC Browser</a:t>
                      </a:r>
                      <a:endParaRPr lang="en-US" sz="1600" dirty="0"/>
                    </a:p>
                  </a:txBody>
                  <a:tcPr/>
                </a:tc>
              </a:tr>
              <a:tr h="370840">
                <a:tc>
                  <a:txBody>
                    <a:bodyPr/>
                    <a:lstStyle/>
                    <a:p>
                      <a:endParaRPr lang="en-US" sz="1600" dirty="0"/>
                    </a:p>
                  </a:txBody>
                  <a:tcPr/>
                </a:tc>
                <a:tc>
                  <a:txBody>
                    <a:bodyPr/>
                    <a:lstStyle/>
                    <a:p>
                      <a:endParaRPr lang="en-US" sz="1600" dirty="0"/>
                    </a:p>
                  </a:txBody>
                  <a:tcPr/>
                </a:tc>
                <a:tc>
                  <a:txBody>
                    <a:bodyPr/>
                    <a:lstStyle/>
                    <a:p>
                      <a:r>
                        <a:rPr lang="en-US" sz="1600" dirty="0" smtClean="0"/>
                        <a:t>Break genomes into regions of conserved </a:t>
                      </a:r>
                      <a:r>
                        <a:rPr lang="en-US" sz="1600" dirty="0" err="1" smtClean="0"/>
                        <a:t>synteny</a:t>
                      </a:r>
                      <a:r>
                        <a:rPr lang="en-US" sz="1600" dirty="0" smtClean="0"/>
                        <a:t>, run global aligner</a:t>
                      </a:r>
                      <a:endParaRPr lang="en-US" sz="1600" dirty="0"/>
                    </a:p>
                  </a:txBody>
                  <a:tcPr/>
                </a:tc>
                <a:tc>
                  <a:txBody>
                    <a:bodyPr/>
                    <a:lstStyle/>
                    <a:p>
                      <a:r>
                        <a:rPr lang="en-US" sz="1600" dirty="0" smtClean="0"/>
                        <a:t>Lagan, EPO (from</a:t>
                      </a:r>
                      <a:r>
                        <a:rPr lang="en-US" sz="1600" baseline="0" dirty="0" smtClean="0"/>
                        <a:t> EBI): use </a:t>
                      </a:r>
                      <a:r>
                        <a:rPr lang="en-US" sz="1600" baseline="0" dirty="0" err="1" smtClean="0"/>
                        <a:t>precomputed</a:t>
                      </a:r>
                      <a:r>
                        <a:rPr lang="en-US" sz="1600" baseline="0" dirty="0" smtClean="0"/>
                        <a:t> alignments at </a:t>
                      </a:r>
                      <a:r>
                        <a:rPr lang="en-US" sz="1600" baseline="0" dirty="0" err="1" smtClean="0"/>
                        <a:t>Ensembl</a:t>
                      </a:r>
                      <a:endParaRPr lang="en-US" sz="1600" dirty="0"/>
                    </a:p>
                  </a:txBody>
                  <a:tcPr/>
                </a:tc>
              </a:tr>
              <a:tr h="370840">
                <a:tc>
                  <a:txBody>
                    <a:bodyPr/>
                    <a:lstStyle/>
                    <a:p>
                      <a:r>
                        <a:rPr lang="en-US" sz="1600" dirty="0" smtClean="0"/>
                        <a:t>Multiple alignment</a:t>
                      </a:r>
                      <a:endParaRPr lang="en-US" sz="1600" dirty="0"/>
                    </a:p>
                  </a:txBody>
                  <a:tcPr/>
                </a:tc>
                <a:tc>
                  <a:txBody>
                    <a:bodyPr/>
                    <a:lstStyle/>
                    <a:p>
                      <a:r>
                        <a:rPr lang="en-US" sz="1600" dirty="0" smtClean="0"/>
                        <a:t>“Handful” of sequences</a:t>
                      </a:r>
                      <a:r>
                        <a:rPr lang="en-US" sz="1600" baseline="0" dirty="0" smtClean="0"/>
                        <a:t> that are similar throughout</a:t>
                      </a:r>
                      <a:endParaRPr lang="en-US" sz="1600" dirty="0"/>
                    </a:p>
                  </a:txBody>
                  <a:tcPr/>
                </a:tc>
                <a:tc>
                  <a:txBody>
                    <a:bodyPr/>
                    <a:lstStyle/>
                    <a:p>
                      <a:r>
                        <a:rPr lang="en-US" sz="1600" dirty="0" smtClean="0"/>
                        <a:t>Progressive</a:t>
                      </a:r>
                      <a:r>
                        <a:rPr lang="en-US" sz="1600" baseline="0" dirty="0" smtClean="0"/>
                        <a:t>, global alignments</a:t>
                      </a:r>
                      <a:endParaRPr lang="en-US" sz="1600" dirty="0"/>
                    </a:p>
                  </a:txBody>
                  <a:tcPr/>
                </a:tc>
                <a:tc>
                  <a:txBody>
                    <a:bodyPr/>
                    <a:lstStyle/>
                    <a:p>
                      <a:r>
                        <a:rPr lang="en-US" sz="1600" dirty="0" err="1" smtClean="0"/>
                        <a:t>ClustalW</a:t>
                      </a:r>
                      <a:r>
                        <a:rPr lang="en-US" sz="1600" baseline="0" dirty="0" smtClean="0"/>
                        <a:t> (one implementation is at EBI)</a:t>
                      </a:r>
                      <a:endParaRPr lang="en-US" sz="1600" dirty="0"/>
                    </a:p>
                  </a:txBody>
                  <a:tcPr/>
                </a:tc>
              </a:tr>
              <a:tr h="370840">
                <a:tc>
                  <a:txBody>
                    <a:bodyPr/>
                    <a:lstStyle/>
                    <a:p>
                      <a:r>
                        <a:rPr lang="en-US" sz="1600" i="1" dirty="0" smtClean="0"/>
                        <a:t>De</a:t>
                      </a:r>
                      <a:r>
                        <a:rPr lang="en-US" sz="1600" i="1" baseline="0" dirty="0" smtClean="0"/>
                        <a:t> novo</a:t>
                      </a:r>
                      <a:r>
                        <a:rPr lang="en-US" sz="1600" i="0" baseline="0" dirty="0" smtClean="0"/>
                        <a:t> assembly of genomes and transcriptomes</a:t>
                      </a:r>
                      <a:endParaRPr lang="en-US" sz="1600" dirty="0"/>
                    </a:p>
                  </a:txBody>
                  <a:tcPr/>
                </a:tc>
                <a:tc>
                  <a:txBody>
                    <a:bodyPr/>
                    <a:lstStyle/>
                    <a:p>
                      <a:r>
                        <a:rPr lang="en-US" sz="1600" dirty="0" smtClean="0"/>
                        <a:t>From 10’s of millions of short</a:t>
                      </a:r>
                      <a:r>
                        <a:rPr lang="en-US" sz="1600" baseline="0" dirty="0" smtClean="0"/>
                        <a:t> sequence reads, assemble genome or transcripts; </a:t>
                      </a:r>
                      <a:r>
                        <a:rPr lang="en-US" sz="1600" i="1" baseline="0" dirty="0" smtClean="0"/>
                        <a:t>no reference genome</a:t>
                      </a:r>
                      <a:endParaRPr lang="en-US" sz="1600" i="1" dirty="0"/>
                    </a:p>
                  </a:txBody>
                  <a:tcPr/>
                </a:tc>
                <a:tc>
                  <a:txBody>
                    <a:bodyPr/>
                    <a:lstStyle/>
                    <a:p>
                      <a:r>
                        <a:rPr lang="en-US" sz="1600" dirty="0" smtClean="0"/>
                        <a:t>Use De </a:t>
                      </a:r>
                      <a:r>
                        <a:rPr lang="en-US" sz="1600" dirty="0" err="1" smtClean="0"/>
                        <a:t>Bruijn</a:t>
                      </a:r>
                      <a:r>
                        <a:rPr lang="en-US" sz="1600" baseline="0" dirty="0" smtClean="0"/>
                        <a:t> graphs as foundation, other methods to refine assembly</a:t>
                      </a:r>
                      <a:endParaRPr lang="en-US" sz="1600" dirty="0"/>
                    </a:p>
                  </a:txBody>
                  <a:tcPr/>
                </a:tc>
                <a:tc>
                  <a:txBody>
                    <a:bodyPr/>
                    <a:lstStyle/>
                    <a:p>
                      <a:r>
                        <a:rPr lang="en-US" sz="1600" dirty="0" smtClean="0"/>
                        <a:t>Genome: Velvet…Transcriptome: Trinity</a:t>
                      </a:r>
                      <a:r>
                        <a:rPr lang="en-US" sz="1600" baseline="0" dirty="0" smtClean="0"/>
                        <a:t> suite of programs, from the Broad Institute</a:t>
                      </a:r>
                      <a:endParaRPr lang="en-US" sz="1600" dirty="0"/>
                    </a:p>
                  </a:txBody>
                  <a:tcPr/>
                </a:tc>
              </a:tr>
            </a:tbl>
          </a:graphicData>
        </a:graphic>
      </p:graphicFrame>
      <p:sp>
        <p:nvSpPr>
          <p:cNvPr id="3" name="Date Placeholder 2"/>
          <p:cNvSpPr>
            <a:spLocks noGrp="1"/>
          </p:cNvSpPr>
          <p:nvPr>
            <p:ph type="dt" sz="half" idx="10"/>
          </p:nvPr>
        </p:nvSpPr>
        <p:spPr/>
        <p:txBody>
          <a:bodyPr/>
          <a:lstStyle/>
          <a:p>
            <a:fld id="{A25D49D5-E229-7C4E-8293-FC769619FF71}" type="datetime1">
              <a:rPr lang="en-US" smtClean="0"/>
              <a:t>2/6/15</a:t>
            </a:fld>
            <a:endParaRPr lang="en-US"/>
          </a:p>
        </p:txBody>
      </p:sp>
      <p:sp>
        <p:nvSpPr>
          <p:cNvPr id="5" name="Slide Number Placeholder 4"/>
          <p:cNvSpPr>
            <a:spLocks noGrp="1"/>
          </p:cNvSpPr>
          <p:nvPr>
            <p:ph type="sldNum" sz="quarter" idx="12"/>
          </p:nvPr>
        </p:nvSpPr>
        <p:spPr/>
        <p:txBody>
          <a:bodyPr/>
          <a:lstStyle/>
          <a:p>
            <a:fld id="{D85525D1-94EC-AA45-A259-B3226F473042}" type="slidenum">
              <a:rPr lang="en-US" smtClean="0"/>
              <a:t>5</a:t>
            </a:fld>
            <a:endParaRPr lang="en-US"/>
          </a:p>
        </p:txBody>
      </p:sp>
    </p:spTree>
    <p:extLst>
      <p:ext uri="{BB962C8B-B14F-4D97-AF65-F5344CB8AC3E}">
        <p14:creationId xmlns:p14="http://schemas.microsoft.com/office/powerpoint/2010/main" val="3963247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Substitution scores and gap penalties</a:t>
            </a:r>
            <a:endParaRPr lang="en-US" dirty="0"/>
          </a:p>
        </p:txBody>
      </p:sp>
      <p:sp>
        <p:nvSpPr>
          <p:cNvPr id="5" name="Text Placeholder 4"/>
          <p:cNvSpPr>
            <a:spLocks noGrp="1"/>
          </p:cNvSpPr>
          <p:nvPr>
            <p:ph type="body" idx="1"/>
          </p:nvPr>
        </p:nvSpPr>
        <p:spPr/>
        <p:txBody>
          <a:bodyPr/>
          <a:lstStyle/>
          <a:p>
            <a:r>
              <a:rPr lang="en-US" dirty="0" smtClean="0"/>
              <a:t>Pairwise alignments</a:t>
            </a:r>
            <a:endParaRPr lang="en-US" dirty="0"/>
          </a:p>
        </p:txBody>
      </p:sp>
      <p:sp>
        <p:nvSpPr>
          <p:cNvPr id="2" name="Date Placeholder 1"/>
          <p:cNvSpPr>
            <a:spLocks noGrp="1"/>
          </p:cNvSpPr>
          <p:nvPr>
            <p:ph type="dt" sz="half" idx="10"/>
          </p:nvPr>
        </p:nvSpPr>
        <p:spPr/>
        <p:txBody>
          <a:bodyPr/>
          <a:lstStyle/>
          <a:p>
            <a:fld id="{9B4AC92A-4375-4749-AE48-10111C75F34B}"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6</a:t>
            </a:fld>
            <a:endParaRPr lang="en-US"/>
          </a:p>
        </p:txBody>
      </p:sp>
    </p:spTree>
    <p:extLst>
      <p:ext uri="{BB962C8B-B14F-4D97-AF65-F5344CB8AC3E}">
        <p14:creationId xmlns:p14="http://schemas.microsoft.com/office/powerpoint/2010/main" val="38890101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ln/>
        </p:spPr>
        <p:txBody>
          <a:bodyPr/>
          <a:lstStyle/>
          <a:p>
            <a:r>
              <a:rPr lang="en-US"/>
              <a:t>Making a local alignment</a:t>
            </a:r>
          </a:p>
        </p:txBody>
      </p:sp>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038" y="1612900"/>
            <a:ext cx="8039100" cy="440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TextBox 1"/>
          <p:cNvSpPr txBox="1"/>
          <p:nvPr/>
        </p:nvSpPr>
        <p:spPr>
          <a:xfrm>
            <a:off x="7467600" y="6477000"/>
            <a:ext cx="864339" cy="307777"/>
          </a:xfrm>
          <a:prstGeom prst="rect">
            <a:avLst/>
          </a:prstGeom>
          <a:noFill/>
        </p:spPr>
        <p:txBody>
          <a:bodyPr wrap="none" rtlCol="0">
            <a:spAutoFit/>
          </a:bodyPr>
          <a:lstStyle/>
          <a:p>
            <a:r>
              <a:rPr lang="en-US" sz="1400" dirty="0" smtClean="0">
                <a:latin typeface="+mn-lt"/>
              </a:rPr>
              <a:t>W. Miller</a:t>
            </a:r>
            <a:endParaRPr lang="en-US" sz="1400" dirty="0">
              <a:latin typeface="+mn-lt"/>
            </a:endParaRPr>
          </a:p>
        </p:txBody>
      </p:sp>
      <p:sp>
        <p:nvSpPr>
          <p:cNvPr id="3" name="Date Placeholder 2"/>
          <p:cNvSpPr>
            <a:spLocks noGrp="1"/>
          </p:cNvSpPr>
          <p:nvPr>
            <p:ph type="dt" sz="half" idx="10"/>
          </p:nvPr>
        </p:nvSpPr>
        <p:spPr/>
        <p:txBody>
          <a:bodyPr/>
          <a:lstStyle/>
          <a:p>
            <a:fld id="{003200CF-35D0-4F41-85A2-BB9038D2FFE3}" type="datetime1">
              <a:rPr lang="en-US" smtClean="0"/>
              <a:t>2/6/15</a:t>
            </a:fld>
            <a:endParaRPr lang="en-US"/>
          </a:p>
        </p:txBody>
      </p:sp>
      <p:sp>
        <p:nvSpPr>
          <p:cNvPr id="4" name="Slide Number Placeholder 3"/>
          <p:cNvSpPr>
            <a:spLocks noGrp="1"/>
          </p:cNvSpPr>
          <p:nvPr>
            <p:ph type="sldNum" sz="quarter" idx="12"/>
          </p:nvPr>
        </p:nvSpPr>
        <p:spPr/>
        <p:txBody>
          <a:bodyPr/>
          <a:lstStyle/>
          <a:p>
            <a:fld id="{D85525D1-94EC-AA45-A259-B3226F473042}" type="slidenum">
              <a:rPr lang="en-US" smtClean="0"/>
              <a:t>7</a:t>
            </a:fld>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ln/>
        </p:spPr>
        <p:txBody>
          <a:bodyPr/>
          <a:lstStyle/>
          <a:p>
            <a:r>
              <a:rPr lang="en-US"/>
              <a:t>Alignment scores</a:t>
            </a:r>
          </a:p>
        </p:txBody>
      </p:sp>
      <p:sp>
        <p:nvSpPr>
          <p:cNvPr id="18435" name="Rectangle 3"/>
          <p:cNvSpPr>
            <a:spLocks noGrp="1" noChangeArrowheads="1"/>
          </p:cNvSpPr>
          <p:nvPr>
            <p:ph idx="1"/>
          </p:nvPr>
        </p:nvSpPr>
        <p:spPr>
          <a:xfrm>
            <a:off x="381000" y="1295400"/>
            <a:ext cx="8382000" cy="3733800"/>
          </a:xfrm>
        </p:spPr>
        <p:txBody>
          <a:bodyPr/>
          <a:lstStyle/>
          <a:p>
            <a:r>
              <a:rPr lang="en-US" sz="2400"/>
              <a:t>To distinguish between </a:t>
            </a:r>
            <a:r>
              <a:rPr lang="ja-JP" altLang="en-US" sz="2400">
                <a:latin typeface="Arial"/>
              </a:rPr>
              <a:t>“</a:t>
            </a:r>
            <a:r>
              <a:rPr lang="en-US" sz="2400"/>
              <a:t>good</a:t>
            </a:r>
            <a:r>
              <a:rPr lang="ja-JP" altLang="en-US" sz="2400">
                <a:latin typeface="Arial"/>
              </a:rPr>
              <a:t>”</a:t>
            </a:r>
            <a:r>
              <a:rPr lang="en-US" sz="2400"/>
              <a:t> and </a:t>
            </a:r>
            <a:r>
              <a:rPr lang="ja-JP" altLang="en-US" sz="2400">
                <a:latin typeface="Arial"/>
              </a:rPr>
              <a:t>“</a:t>
            </a:r>
            <a:r>
              <a:rPr lang="en-US" sz="2400"/>
              <a:t>bad</a:t>
            </a:r>
            <a:r>
              <a:rPr lang="ja-JP" altLang="en-US" sz="2400">
                <a:latin typeface="Arial"/>
              </a:rPr>
              <a:t>”</a:t>
            </a:r>
            <a:r>
              <a:rPr lang="en-US" sz="2400"/>
              <a:t> alignments, we need a rule that assigns a numerical score to any alignment. The higher the score, the better the alignment.</a:t>
            </a:r>
          </a:p>
          <a:p>
            <a:r>
              <a:rPr lang="en-US" sz="2400"/>
              <a:t>Simple rule: </a:t>
            </a:r>
          </a:p>
          <a:p>
            <a:pPr lvl="1"/>
            <a:r>
              <a:rPr lang="en-US" sz="2000"/>
              <a:t>Match scores +1</a:t>
            </a:r>
          </a:p>
          <a:p>
            <a:pPr lvl="1"/>
            <a:r>
              <a:rPr lang="en-US" sz="2000"/>
              <a:t>Mismatch or gap scores -1</a:t>
            </a:r>
          </a:p>
          <a:p>
            <a:pPr lvl="1"/>
            <a:r>
              <a:rPr lang="en-US" sz="2000"/>
              <a:t>Following alignment scores +2</a:t>
            </a:r>
          </a:p>
        </p:txBody>
      </p:sp>
      <p:pic>
        <p:nvPicPr>
          <p:cNvPr id="184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2800" y="4724400"/>
            <a:ext cx="38608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 name="TextBox 4"/>
          <p:cNvSpPr txBox="1"/>
          <p:nvPr/>
        </p:nvSpPr>
        <p:spPr>
          <a:xfrm>
            <a:off x="7391400" y="6477000"/>
            <a:ext cx="864339" cy="307777"/>
          </a:xfrm>
          <a:prstGeom prst="rect">
            <a:avLst/>
          </a:prstGeom>
          <a:noFill/>
        </p:spPr>
        <p:txBody>
          <a:bodyPr wrap="none" rtlCol="0">
            <a:spAutoFit/>
          </a:bodyPr>
          <a:lstStyle/>
          <a:p>
            <a:r>
              <a:rPr lang="en-US" sz="1400" dirty="0" smtClean="0">
                <a:latin typeface="+mn-lt"/>
              </a:rPr>
              <a:t>W. Miller</a:t>
            </a:r>
            <a:endParaRPr lang="en-US" sz="1400" dirty="0">
              <a:latin typeface="+mn-lt"/>
            </a:endParaRPr>
          </a:p>
        </p:txBody>
      </p:sp>
      <p:sp>
        <p:nvSpPr>
          <p:cNvPr id="2" name="Date Placeholder 1"/>
          <p:cNvSpPr>
            <a:spLocks noGrp="1"/>
          </p:cNvSpPr>
          <p:nvPr>
            <p:ph type="dt" sz="half" idx="10"/>
          </p:nvPr>
        </p:nvSpPr>
        <p:spPr/>
        <p:txBody>
          <a:bodyPr/>
          <a:lstStyle/>
          <a:p>
            <a:fld id="{B7EBCEF9-C6D6-B645-8AC6-BBAD69E92DC9}" type="datetime1">
              <a:rPr lang="en-US" smtClean="0"/>
              <a:t>2/6/15</a:t>
            </a:fld>
            <a:endParaRPr lang="en-US"/>
          </a:p>
        </p:txBody>
      </p:sp>
      <p:sp>
        <p:nvSpPr>
          <p:cNvPr id="3" name="Slide Number Placeholder 2"/>
          <p:cNvSpPr>
            <a:spLocks noGrp="1"/>
          </p:cNvSpPr>
          <p:nvPr>
            <p:ph type="sldNum" sz="quarter" idx="12"/>
          </p:nvPr>
        </p:nvSpPr>
        <p:spPr/>
        <p:txBody>
          <a:bodyPr/>
          <a:lstStyle/>
          <a:p>
            <a:fld id="{D85525D1-94EC-AA45-A259-B3226F473042}" type="slidenum">
              <a:rPr lang="en-US" smtClean="0"/>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ln/>
        </p:spPr>
        <p:txBody>
          <a:bodyPr/>
          <a:lstStyle/>
          <a:p>
            <a:r>
              <a:rPr lang="en-US"/>
              <a:t>Substitution score matrix</a:t>
            </a:r>
          </a:p>
        </p:txBody>
      </p:sp>
      <p:pic>
        <p:nvPicPr>
          <p:cNvPr id="1945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3943"/>
          <a:stretch/>
        </p:blipFill>
        <p:spPr bwMode="auto">
          <a:xfrm>
            <a:off x="381000" y="2057400"/>
            <a:ext cx="8432800" cy="3825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TextBox 1"/>
          <p:cNvSpPr txBox="1"/>
          <p:nvPr/>
        </p:nvSpPr>
        <p:spPr>
          <a:xfrm>
            <a:off x="762000" y="1295400"/>
            <a:ext cx="6122189" cy="461665"/>
          </a:xfrm>
          <a:prstGeom prst="rect">
            <a:avLst/>
          </a:prstGeom>
          <a:noFill/>
        </p:spPr>
        <p:txBody>
          <a:bodyPr wrap="none" rtlCol="0">
            <a:spAutoFit/>
          </a:bodyPr>
          <a:lstStyle/>
          <a:p>
            <a:r>
              <a:rPr lang="en-US" sz="2400" dirty="0" smtClean="0">
                <a:latin typeface="+mn-lt"/>
              </a:rPr>
              <a:t>More flexibility with a </a:t>
            </a:r>
            <a:r>
              <a:rPr lang="en-US" sz="2400" i="1" dirty="0" smtClean="0">
                <a:latin typeface="+mn-lt"/>
              </a:rPr>
              <a:t>substitution-score matrix</a:t>
            </a:r>
            <a:endParaRPr lang="en-US" sz="2400" dirty="0">
              <a:latin typeface="+mn-lt"/>
            </a:endParaRPr>
          </a:p>
        </p:txBody>
      </p:sp>
      <p:sp>
        <p:nvSpPr>
          <p:cNvPr id="5" name="TextBox 4"/>
          <p:cNvSpPr txBox="1"/>
          <p:nvPr/>
        </p:nvSpPr>
        <p:spPr>
          <a:xfrm>
            <a:off x="7467600" y="6477000"/>
            <a:ext cx="864339" cy="307777"/>
          </a:xfrm>
          <a:prstGeom prst="rect">
            <a:avLst/>
          </a:prstGeom>
          <a:noFill/>
        </p:spPr>
        <p:txBody>
          <a:bodyPr wrap="none" rtlCol="0">
            <a:spAutoFit/>
          </a:bodyPr>
          <a:lstStyle/>
          <a:p>
            <a:r>
              <a:rPr lang="en-US" sz="1400" dirty="0" smtClean="0">
                <a:latin typeface="+mn-lt"/>
              </a:rPr>
              <a:t>W. Miller</a:t>
            </a:r>
            <a:endParaRPr lang="en-US" sz="1400" dirty="0">
              <a:latin typeface="+mn-lt"/>
            </a:endParaRPr>
          </a:p>
        </p:txBody>
      </p:sp>
      <p:sp>
        <p:nvSpPr>
          <p:cNvPr id="3" name="Date Placeholder 2"/>
          <p:cNvSpPr>
            <a:spLocks noGrp="1"/>
          </p:cNvSpPr>
          <p:nvPr>
            <p:ph type="dt" sz="half" idx="10"/>
          </p:nvPr>
        </p:nvSpPr>
        <p:spPr/>
        <p:txBody>
          <a:bodyPr/>
          <a:lstStyle/>
          <a:p>
            <a:fld id="{E4F55FA0-0DE1-2341-B1AA-C3DB4BFD1DF2}" type="datetime1">
              <a:rPr lang="en-US" smtClean="0"/>
              <a:t>2/6/15</a:t>
            </a:fld>
            <a:endParaRPr lang="en-US"/>
          </a:p>
        </p:txBody>
      </p:sp>
      <p:sp>
        <p:nvSpPr>
          <p:cNvPr id="4" name="Slide Number Placeholder 3"/>
          <p:cNvSpPr>
            <a:spLocks noGrp="1"/>
          </p:cNvSpPr>
          <p:nvPr>
            <p:ph type="sldNum" sz="quarter" idx="12"/>
          </p:nvPr>
        </p:nvSpPr>
        <p:spPr/>
        <p:txBody>
          <a:bodyPr/>
          <a:lstStyle/>
          <a:p>
            <a:fld id="{D85525D1-94EC-AA45-A259-B3226F473042}" type="slidenum">
              <a:rPr lang="en-US" smtClean="0"/>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ossTheme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RossThemeBlue">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RossThemeBlue.thmx</Template>
  <TotalTime>1589</TotalTime>
  <Words>1263</Words>
  <Application>Microsoft Macintosh PowerPoint</Application>
  <PresentationFormat>On-screen Show (4:3)</PresentationFormat>
  <Paragraphs>202</Paragraphs>
  <Slides>20</Slides>
  <Notes>14</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RossThemeBlue</vt:lpstr>
      <vt:lpstr>1_RossThemeBlue</vt:lpstr>
      <vt:lpstr>1_Custom Design</vt:lpstr>
      <vt:lpstr>2_Custom Design</vt:lpstr>
      <vt:lpstr>Sequence alignments: Scoring schemes and basic approaches</vt:lpstr>
      <vt:lpstr>Examples of use of alignments in genomics</vt:lpstr>
      <vt:lpstr>Definition of alignments</vt:lpstr>
      <vt:lpstr>Alignment method needs to fit the problem, part 1 </vt:lpstr>
      <vt:lpstr>Alignment method needs to fit the problem, part 2</vt:lpstr>
      <vt:lpstr>Substitution scores and gap penalties</vt:lpstr>
      <vt:lpstr>Making a local alignment</vt:lpstr>
      <vt:lpstr>Alignment scores</vt:lpstr>
      <vt:lpstr>Substitution score matrix</vt:lpstr>
      <vt:lpstr>Substitution score matrix for amino acids</vt:lpstr>
      <vt:lpstr>Dealing with gaps in alignments</vt:lpstr>
      <vt:lpstr>Gap open penalty</vt:lpstr>
      <vt:lpstr>Affine gap penalties</vt:lpstr>
      <vt:lpstr>Basic approaches to alignments</vt:lpstr>
      <vt:lpstr>Brute force alignments?</vt:lpstr>
      <vt:lpstr>Optimal alignments</vt:lpstr>
      <vt:lpstr>Optimal global and local alignments</vt:lpstr>
      <vt:lpstr>Heuristics for efficient computation of high quality, close to optimal alignments</vt:lpstr>
      <vt:lpstr>Burrows-Wheeler transform allows very efficient mapping of 100’s of millions of reads</vt:lpstr>
      <vt:lpstr>Summary on alignment basics</vt:lpstr>
    </vt:vector>
  </TitlesOfParts>
  <Company>Penn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Genomics</dc:title>
  <dc:creator>Ross Hardison</dc:creator>
  <cp:lastModifiedBy>Ross Hardison</cp:lastModifiedBy>
  <cp:revision>114</cp:revision>
  <dcterms:created xsi:type="dcterms:W3CDTF">2006-08-30T21:07:47Z</dcterms:created>
  <dcterms:modified xsi:type="dcterms:W3CDTF">2015-02-06T15:32:30Z</dcterms:modified>
</cp:coreProperties>
</file>