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5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  <p:sldMasterId id="2147483769" r:id="rId9"/>
    <p:sldMasterId id="2147483781" r:id="rId10"/>
    <p:sldMasterId id="2147483793" r:id="rId11"/>
    <p:sldMasterId id="2147483805" r:id="rId12"/>
    <p:sldMasterId id="2147483817" r:id="rId13"/>
    <p:sldMasterId id="2147483829" r:id="rId14"/>
    <p:sldMasterId id="2147483841" r:id="rId15"/>
    <p:sldMasterId id="2147483853" r:id="rId16"/>
    <p:sldMasterId id="2147483865" r:id="rId17"/>
  </p:sldMasterIdLst>
  <p:notesMasterIdLst>
    <p:notesMasterId r:id="rId62"/>
  </p:notesMasterIdLst>
  <p:handoutMasterIdLst>
    <p:handoutMasterId r:id="rId63"/>
  </p:handoutMasterIdLst>
  <p:sldIdLst>
    <p:sldId id="256" r:id="rId18"/>
    <p:sldId id="271" r:id="rId19"/>
    <p:sldId id="349" r:id="rId20"/>
    <p:sldId id="342" r:id="rId21"/>
    <p:sldId id="343" r:id="rId22"/>
    <p:sldId id="345" r:id="rId23"/>
    <p:sldId id="347" r:id="rId24"/>
    <p:sldId id="341" r:id="rId25"/>
    <p:sldId id="274" r:id="rId26"/>
    <p:sldId id="275" r:id="rId27"/>
    <p:sldId id="325" r:id="rId28"/>
    <p:sldId id="326" r:id="rId29"/>
    <p:sldId id="328" r:id="rId30"/>
    <p:sldId id="329" r:id="rId31"/>
    <p:sldId id="281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32" r:id="rId55"/>
    <p:sldId id="312" r:id="rId56"/>
    <p:sldId id="316" r:id="rId57"/>
    <p:sldId id="333" r:id="rId58"/>
    <p:sldId id="337" r:id="rId59"/>
    <p:sldId id="338" r:id="rId60"/>
    <p:sldId id="317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701" autoAdjust="0"/>
  </p:normalViewPr>
  <p:slideViewPr>
    <p:cSldViewPr snapToGrid="0" snapToObjects="1">
      <p:cViewPr>
        <p:scale>
          <a:sx n="125" d="100"/>
          <a:sy n="125" d="100"/>
        </p:scale>
        <p:origin x="-12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A3687-EA16-DB43-B3BB-11A5FDE186F5}" type="datetimeFigureOut">
              <a:rPr lang="en-US" smtClean="0"/>
              <a:t>1/25/15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F9F00-9084-4C4C-97AE-8C53BAC8B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1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B76D7-7694-1044-B3F2-C657A2A4BA15}" type="datetimeFigureOut">
              <a:rPr lang="en-US" smtClean="0"/>
              <a:t>1/25/15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AC2F8-A08D-2A48-A3DE-BADBF21EC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25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</a:t>
            </a:r>
            <a:r>
              <a:rPr lang="en-US" b="1" dirty="0" err="1" smtClean="0"/>
              <a:t>Bioanalyzer</a:t>
            </a:r>
            <a:r>
              <a:rPr lang="en-US" dirty="0" smtClean="0"/>
              <a:t> is a chip-based capillary electrophoresis machine to </a:t>
            </a:r>
            <a:r>
              <a:rPr lang="en-US" dirty="0" err="1" smtClean="0"/>
              <a:t>analyse</a:t>
            </a:r>
            <a:r>
              <a:rPr lang="en-US" dirty="0" smtClean="0"/>
              <a:t> RNA, DNA, and protein. </a:t>
            </a:r>
          </a:p>
          <a:p>
            <a:pPr eaLnBrk="1" hangingPunct="1">
              <a:defRPr/>
            </a:pPr>
            <a:r>
              <a:rPr lang="en-US" dirty="0" smtClean="0"/>
              <a:t>Data plot of migration time versus fluorescence intensity.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28CBD-C526-1B4D-A618-3CB2956DB7D0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all four reversible terminator-bound </a:t>
            </a:r>
            <a:r>
              <a:rPr lang="en-US" dirty="0" err="1"/>
              <a:t>dNTPs</a:t>
            </a:r>
            <a:r>
              <a:rPr lang="en-US" dirty="0"/>
              <a:t> are present during each sequencing cycle, natural competition minimizes incorporation bias. Base calls are made from signal intensity measurements for each cycle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 smtClean="0"/>
              <a:t>Phasing</a:t>
            </a:r>
            <a:r>
              <a:rPr lang="en-US" dirty="0" smtClean="0"/>
              <a:t> = RTA assumes that a fixed fraction of molecules in each cluster become "phased" at</a:t>
            </a:r>
          </a:p>
          <a:p>
            <a:r>
              <a:rPr lang="en-US" dirty="0" smtClean="0"/>
              <a:t>each cycle, in the sense that those molecules fall one base behind in sequencing.</a:t>
            </a:r>
          </a:p>
          <a:p>
            <a:endParaRPr lang="en-US" dirty="0" smtClean="0"/>
          </a:p>
          <a:p>
            <a:r>
              <a:rPr lang="en-US" dirty="0" smtClean="0"/>
              <a:t>RTA will be ready to call a base if:</a:t>
            </a:r>
          </a:p>
          <a:p>
            <a:pPr marL="228580" indent="-228580">
              <a:buAutoNum type="arabicPeriod"/>
            </a:pPr>
            <a:r>
              <a:rPr lang="en-US" dirty="0" smtClean="0"/>
              <a:t>Color matrix has been generated for that tile (corrects for cross</a:t>
            </a:r>
            <a:r>
              <a:rPr lang="en-US" baseline="0" dirty="0" smtClean="0"/>
              <a:t>-talk between channels)</a:t>
            </a:r>
            <a:endParaRPr lang="en-US" dirty="0" smtClean="0"/>
          </a:p>
          <a:p>
            <a:pPr marL="228580" indent="-228580">
              <a:buAutoNum type="arabicPeriod"/>
            </a:pPr>
            <a:r>
              <a:rPr lang="en-US" dirty="0" smtClean="0"/>
              <a:t>Phasing has</a:t>
            </a:r>
            <a:r>
              <a:rPr lang="en-US" baseline="0" dirty="0" smtClean="0"/>
              <a:t> been calculated</a:t>
            </a:r>
          </a:p>
          <a:p>
            <a:pPr marL="228580" indent="-228580">
              <a:buAutoNum type="arabicPeriod"/>
            </a:pPr>
            <a:r>
              <a:rPr lang="en-US" baseline="0" dirty="0" smtClean="0"/>
              <a:t>CIF file exits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all four reversible terminator-bound </a:t>
            </a:r>
            <a:r>
              <a:rPr lang="en-US" dirty="0" err="1"/>
              <a:t>dNTPs</a:t>
            </a:r>
            <a:r>
              <a:rPr lang="en-US" dirty="0"/>
              <a:t> are present during each sequencing cycle, natural competition minimizes incorporation bias. Base calls are made from signal intensity measurements for each cycle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 smtClean="0"/>
              <a:t>Phasing</a:t>
            </a:r>
            <a:r>
              <a:rPr lang="en-US" dirty="0" smtClean="0"/>
              <a:t> = RTA assumes that a fixed fraction of molecules in each cluster become "phased" at</a:t>
            </a:r>
          </a:p>
          <a:p>
            <a:r>
              <a:rPr lang="en-US" dirty="0" smtClean="0"/>
              <a:t>each cycle, in the sense that those molecules fall one base behind in sequencing.</a:t>
            </a:r>
          </a:p>
          <a:p>
            <a:endParaRPr lang="en-US" dirty="0" smtClean="0"/>
          </a:p>
          <a:p>
            <a:r>
              <a:rPr lang="en-US" dirty="0" smtClean="0"/>
              <a:t>RTA will be ready to call a base if:</a:t>
            </a:r>
          </a:p>
          <a:p>
            <a:pPr marL="228580" indent="-228580">
              <a:buAutoNum type="arabicPeriod"/>
            </a:pPr>
            <a:r>
              <a:rPr lang="en-US" dirty="0" smtClean="0"/>
              <a:t>Color matrix has been generated for that tile (corrects for cross</a:t>
            </a:r>
            <a:r>
              <a:rPr lang="en-US" baseline="0" dirty="0" smtClean="0"/>
              <a:t>-talk between channels)</a:t>
            </a:r>
            <a:endParaRPr lang="en-US" dirty="0" smtClean="0"/>
          </a:p>
          <a:p>
            <a:pPr marL="228580" indent="-228580">
              <a:buAutoNum type="arabicPeriod"/>
            </a:pPr>
            <a:r>
              <a:rPr lang="en-US" dirty="0" smtClean="0"/>
              <a:t>Phasing has</a:t>
            </a:r>
            <a:r>
              <a:rPr lang="en-US" baseline="0" dirty="0" smtClean="0"/>
              <a:t> been calculated</a:t>
            </a:r>
          </a:p>
          <a:p>
            <a:pPr marL="228580" indent="-228580">
              <a:buAutoNum type="arabicPeriod"/>
            </a:pPr>
            <a:r>
              <a:rPr lang="en-US" baseline="0" dirty="0" smtClean="0"/>
              <a:t>CIF file exits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 err="1"/>
              <a:t>Qscore</a:t>
            </a:r>
            <a:r>
              <a:rPr lang="en-US" dirty="0"/>
              <a:t> = Quality scoring refers to the process of assigning a quality score to each base call. </a:t>
            </a:r>
            <a:r>
              <a:rPr lang="en-US" dirty="0" smtClean="0"/>
              <a:t>For </a:t>
            </a:r>
            <a:r>
              <a:rPr lang="en-US" dirty="0"/>
              <a:t>example Q30 equates</a:t>
            </a:r>
          </a:p>
          <a:p>
            <a:r>
              <a:rPr lang="en-US" dirty="0"/>
              <a:t>to an error rate of 1 in 1000, or 0.1% and Q40 equates to an error rate of 1 in 10,000 </a:t>
            </a:r>
            <a:r>
              <a:rPr lang="en-US" dirty="0" smtClean="0"/>
              <a:t>or</a:t>
            </a:r>
            <a:endParaRPr lang="en-US" dirty="0"/>
          </a:p>
          <a:p>
            <a:r>
              <a:rPr lang="en-US" dirty="0"/>
              <a:t>0.01%</a:t>
            </a:r>
            <a:r>
              <a:rPr lang="en-US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%base </a:t>
            </a:r>
            <a:r>
              <a:rPr lang="en-US" dirty="0" smtClean="0"/>
              <a:t>= Displays bases</a:t>
            </a:r>
            <a:r>
              <a:rPr lang="en-US" baseline="0" dirty="0" smtClean="0"/>
              <a:t> read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Intensity values </a:t>
            </a:r>
            <a:r>
              <a:rPr lang="en-US" baseline="0" dirty="0" smtClean="0"/>
              <a:t>= displays intensity of bases read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FWHM—Displays the focus quality, as indicated by the full width</a:t>
            </a:r>
          </a:p>
          <a:p>
            <a:r>
              <a:rPr lang="en-US" dirty="0"/>
              <a:t>at half maximum of clusters (in pixels).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56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56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6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70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59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9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2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42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14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6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04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80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276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70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59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56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6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70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59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9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2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42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146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04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80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276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2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42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1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0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8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27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56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7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5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4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14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0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8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27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0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507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2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168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45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723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17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6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5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6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70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59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9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2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42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146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0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80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2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083"/>
            <a:ext cx="8229600" cy="51858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525D1-94EC-AA45-A259-B3226F473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9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D509-14B5-3442-B04E-AB2C23F2B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6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26.pn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26.png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38.em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26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26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DNA </a:t>
            </a:r>
            <a:r>
              <a:rPr lang="en-US" dirty="0" smtClean="0"/>
              <a:t>Sequencing</a:t>
            </a:r>
            <a:br>
              <a:rPr lang="en-US" dirty="0" smtClean="0"/>
            </a:br>
            <a:r>
              <a:rPr lang="en-US" dirty="0" smtClean="0"/>
              <a:t>Second generation techniques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Hardison</a:t>
            </a:r>
          </a:p>
          <a:p>
            <a:r>
              <a:rPr lang="en-US" dirty="0" smtClean="0"/>
              <a:t>Genomics </a:t>
            </a:r>
            <a:r>
              <a:rPr lang="en-US" dirty="0" smtClean="0"/>
              <a:t>3_2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PSU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5113"/>
            <a:ext cx="1049338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6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46463" y="361950"/>
            <a:ext cx="1022350" cy="725488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Sample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Preparation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86325" y="349250"/>
            <a:ext cx="1023938" cy="7239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Cluster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Generation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07138" y="349250"/>
            <a:ext cx="1022350" cy="7239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Sequencing</a:t>
            </a:r>
          </a:p>
        </p:txBody>
      </p:sp>
      <p:sp>
        <p:nvSpPr>
          <p:cNvPr id="5124" name="Rectangle 19"/>
          <p:cNvSpPr>
            <a:spLocks noChangeArrowheads="1"/>
          </p:cNvSpPr>
          <p:nvPr/>
        </p:nvSpPr>
        <p:spPr bwMode="auto">
          <a:xfrm>
            <a:off x="457200" y="349250"/>
            <a:ext cx="17491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</a:rPr>
              <a:t>Illumina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27950" y="361950"/>
            <a:ext cx="1022350" cy="725488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Data Analysis</a:t>
            </a:r>
          </a:p>
        </p:txBody>
      </p:sp>
      <p:sp>
        <p:nvSpPr>
          <p:cNvPr id="5126" name="Content Placeholder 2"/>
          <p:cNvSpPr>
            <a:spLocks noGrp="1"/>
          </p:cNvSpPr>
          <p:nvPr>
            <p:ph idx="1"/>
          </p:nvPr>
        </p:nvSpPr>
        <p:spPr>
          <a:xfrm>
            <a:off x="683419" y="1974850"/>
            <a:ext cx="7570788" cy="412432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Sample Preparation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Cluster Generation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Sequencing By Synthesis (SBS)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Data Analysis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556125" y="622300"/>
            <a:ext cx="263525" cy="252413"/>
          </a:xfrm>
          <a:prstGeom prst="rightArrow">
            <a:avLst/>
          </a:prstGeom>
          <a:gradFill flip="none" rotWithShape="1">
            <a:gsLst>
              <a:gs pos="2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0000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983288" y="622300"/>
            <a:ext cx="263525" cy="252413"/>
          </a:xfrm>
          <a:prstGeom prst="rightArrow">
            <a:avLst/>
          </a:prstGeom>
          <a:gradFill flip="none" rotWithShape="1">
            <a:gsLst>
              <a:gs pos="2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0000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410450" y="622300"/>
            <a:ext cx="263525" cy="252413"/>
          </a:xfrm>
          <a:prstGeom prst="rightArrow">
            <a:avLst/>
          </a:prstGeom>
          <a:gradFill flip="none" rotWithShape="1">
            <a:gsLst>
              <a:gs pos="2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0000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1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929" r="9206" b="50370"/>
          <a:stretch/>
        </p:blipFill>
        <p:spPr>
          <a:xfrm>
            <a:off x="101600" y="469900"/>
            <a:ext cx="4425188" cy="5669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9361" t="49630" r="9005"/>
          <a:stretch/>
        </p:blipFill>
        <p:spPr>
          <a:xfrm>
            <a:off x="4509770" y="469900"/>
            <a:ext cx="4456684" cy="56692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8"/>
          <p:cNvSpPr>
            <a:spLocks noChangeArrowheads="1"/>
          </p:cNvSpPr>
          <p:nvPr/>
        </p:nvSpPr>
        <p:spPr bwMode="auto">
          <a:xfrm>
            <a:off x="993775" y="369888"/>
            <a:ext cx="7156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Single Read (SR) vs. Paired End (PE) sequencing</a:t>
            </a:r>
          </a:p>
          <a:p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23554" name="Rectangle 18"/>
          <p:cNvSpPr>
            <a:spLocks noChangeArrowheads="1"/>
          </p:cNvSpPr>
          <p:nvPr/>
        </p:nvSpPr>
        <p:spPr bwMode="auto">
          <a:xfrm>
            <a:off x="611188" y="3736975"/>
            <a:ext cx="792162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PE sequencing</a:t>
            </a:r>
          </a:p>
          <a:p>
            <a:r>
              <a:rPr lang="en-US" sz="2000" dirty="0"/>
              <a:t>- 2 x 100 </a:t>
            </a:r>
            <a:r>
              <a:rPr lang="en-US" sz="2000" dirty="0" err="1"/>
              <a:t>bp</a:t>
            </a:r>
            <a:r>
              <a:rPr lang="en-US" sz="2000" dirty="0"/>
              <a:t> reads</a:t>
            </a:r>
          </a:p>
          <a:p>
            <a:r>
              <a:rPr lang="en-US" sz="2000" dirty="0"/>
              <a:t>- Forward and reverse strands are read in each cluster</a:t>
            </a:r>
          </a:p>
          <a:p>
            <a:r>
              <a:rPr lang="en-US" sz="2000" dirty="0"/>
              <a:t>- Allows for highly precise alignment of reads</a:t>
            </a:r>
          </a:p>
          <a:p>
            <a:endParaRPr lang="en-US" sz="2000" dirty="0"/>
          </a:p>
        </p:txBody>
      </p:sp>
      <p:sp>
        <p:nvSpPr>
          <p:cNvPr id="23555" name="Rectangle 18"/>
          <p:cNvSpPr>
            <a:spLocks noChangeArrowheads="1"/>
          </p:cNvSpPr>
          <p:nvPr/>
        </p:nvSpPr>
        <p:spPr bwMode="auto">
          <a:xfrm>
            <a:off x="600075" y="1400175"/>
            <a:ext cx="7921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SR sequencing</a:t>
            </a:r>
          </a:p>
          <a:p>
            <a:r>
              <a:rPr lang="en-US" sz="2000" dirty="0"/>
              <a:t>- 50 </a:t>
            </a:r>
            <a:r>
              <a:rPr lang="en-US" sz="2000" dirty="0" err="1"/>
              <a:t>bp</a:t>
            </a:r>
            <a:r>
              <a:rPr lang="en-US" sz="2000" dirty="0"/>
              <a:t> reads</a:t>
            </a:r>
          </a:p>
          <a:p>
            <a:r>
              <a:rPr lang="en-US" sz="2000" dirty="0"/>
              <a:t>- Only forward strands are read in each </a:t>
            </a:r>
            <a:r>
              <a:rPr lang="en-US" sz="2000" dirty="0" smtClean="0"/>
              <a:t>cluster</a:t>
            </a:r>
            <a:endParaRPr lang="en-US" sz="2000" dirty="0"/>
          </a:p>
        </p:txBody>
      </p:sp>
      <p:grpSp>
        <p:nvGrpSpPr>
          <p:cNvPr id="23556" name="Group 60"/>
          <p:cNvGrpSpPr>
            <a:grpSpLocks/>
          </p:cNvGrpSpPr>
          <p:nvPr/>
        </p:nvGrpSpPr>
        <p:grpSpPr bwMode="auto">
          <a:xfrm>
            <a:off x="4900613" y="1192213"/>
            <a:ext cx="3484562" cy="561975"/>
            <a:chOff x="4900272" y="1192768"/>
            <a:chExt cx="3484808" cy="561949"/>
          </a:xfrm>
        </p:grpSpPr>
        <p:grpSp>
          <p:nvGrpSpPr>
            <p:cNvPr id="23580" name="Group 55"/>
            <p:cNvGrpSpPr>
              <a:grpSpLocks/>
            </p:cNvGrpSpPr>
            <p:nvPr/>
          </p:nvGrpSpPr>
          <p:grpSpPr bwMode="auto">
            <a:xfrm>
              <a:off x="4900272" y="1562100"/>
              <a:ext cx="3484808" cy="192617"/>
              <a:chOff x="4900272" y="1562100"/>
              <a:chExt cx="3484808" cy="192617"/>
            </a:xfrm>
          </p:grpSpPr>
          <p:grpSp>
            <p:nvGrpSpPr>
              <p:cNvPr id="23582" name="Group 20"/>
              <p:cNvGrpSpPr>
                <a:grpSpLocks/>
              </p:cNvGrpSpPr>
              <p:nvPr/>
            </p:nvGrpSpPr>
            <p:grpSpPr bwMode="auto">
              <a:xfrm>
                <a:off x="5348338" y="1562100"/>
                <a:ext cx="539750" cy="107950"/>
                <a:chOff x="2762250" y="1566333"/>
                <a:chExt cx="539750" cy="10795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761891" y="1670054"/>
                  <a:ext cx="539788" cy="0"/>
                </a:xfrm>
                <a:prstGeom prst="line">
                  <a:avLst/>
                </a:prstGeom>
                <a:ln w="38100" cmpd="sng">
                  <a:solidFill>
                    <a:srgbClr val="FF9E3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144505" y="1566871"/>
                  <a:ext cx="152411" cy="107945"/>
                </a:xfrm>
                <a:prstGeom prst="line">
                  <a:avLst/>
                </a:prstGeom>
                <a:ln w="38100" cmpd="sng">
                  <a:solidFill>
                    <a:srgbClr val="FF9E3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83" name="Group 43"/>
              <p:cNvGrpSpPr>
                <a:grpSpLocks/>
              </p:cNvGrpSpPr>
              <p:nvPr/>
            </p:nvGrpSpPr>
            <p:grpSpPr bwMode="auto">
              <a:xfrm>
                <a:off x="4900272" y="1754717"/>
                <a:ext cx="3484808" cy="0"/>
                <a:chOff x="2330311" y="1930400"/>
                <a:chExt cx="3484808" cy="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784368" y="1930400"/>
                  <a:ext cx="539788" cy="0"/>
                </a:xfrm>
                <a:prstGeom prst="line">
                  <a:avLst/>
                </a:prstGeom>
                <a:ln w="38100" cmpd="sng">
                  <a:solidFill>
                    <a:srgbClr val="FF9E3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317806" y="1930400"/>
                  <a:ext cx="1317718" cy="0"/>
                </a:xfrm>
                <a:prstGeom prst="line">
                  <a:avLst/>
                </a:prstGeom>
                <a:ln w="38100" cmpd="sng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621235" y="1930400"/>
                  <a:ext cx="539788" cy="0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161023" y="1930400"/>
                  <a:ext cx="200039" cy="0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361062" y="1930400"/>
                  <a:ext cx="454057" cy="0"/>
                </a:xfrm>
                <a:prstGeom prst="line">
                  <a:avLst/>
                </a:prstGeom>
                <a:ln w="38100" cmpd="sng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330311" y="1930400"/>
                  <a:ext cx="454057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581" name="Rectangle 56"/>
            <p:cNvSpPr>
              <a:spLocks noChangeArrowheads="1"/>
            </p:cNvSpPr>
            <p:nvPr/>
          </p:nvSpPr>
          <p:spPr bwMode="auto">
            <a:xfrm>
              <a:off x="5135178" y="1192768"/>
              <a:ext cx="10178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9E3F"/>
                  </a:solidFill>
                </a:rPr>
                <a:t>Read 1 SP</a:t>
              </a:r>
            </a:p>
          </p:txBody>
        </p:sp>
      </p:grpSp>
      <p:grpSp>
        <p:nvGrpSpPr>
          <p:cNvPr id="23557" name="Group 1"/>
          <p:cNvGrpSpPr>
            <a:grpSpLocks/>
          </p:cNvGrpSpPr>
          <p:nvPr/>
        </p:nvGrpSpPr>
        <p:grpSpPr bwMode="auto">
          <a:xfrm>
            <a:off x="4856163" y="3455988"/>
            <a:ext cx="3484562" cy="1363662"/>
            <a:chOff x="4856163" y="3455988"/>
            <a:chExt cx="3484562" cy="1363662"/>
          </a:xfrm>
        </p:grpSpPr>
        <p:grpSp>
          <p:nvGrpSpPr>
            <p:cNvPr id="23558" name="Group 24"/>
            <p:cNvGrpSpPr>
              <a:grpSpLocks/>
            </p:cNvGrpSpPr>
            <p:nvPr/>
          </p:nvGrpSpPr>
          <p:grpSpPr bwMode="auto">
            <a:xfrm flipH="1" flipV="1">
              <a:off x="7147676" y="4388244"/>
              <a:ext cx="539712" cy="107791"/>
              <a:chOff x="2762250" y="1566333"/>
              <a:chExt cx="539750" cy="10795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762963" y="1669908"/>
                <a:ext cx="539788" cy="0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145577" y="1566568"/>
                <a:ext cx="152411" cy="108109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59" name="Group 47"/>
            <p:cNvGrpSpPr>
              <a:grpSpLocks/>
            </p:cNvGrpSpPr>
            <p:nvPr/>
          </p:nvGrpSpPr>
          <p:grpSpPr bwMode="auto">
            <a:xfrm>
              <a:off x="4856163" y="4294188"/>
              <a:ext cx="3484562" cy="0"/>
              <a:chOff x="2330311" y="1930400"/>
              <a:chExt cx="3484808" cy="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2784368" y="1930400"/>
                <a:ext cx="539788" cy="0"/>
              </a:xfrm>
              <a:prstGeom prst="line">
                <a:avLst/>
              </a:prstGeom>
              <a:ln w="38100" cmpd="sng">
                <a:solidFill>
                  <a:srgbClr val="FF9E3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317806" y="1930400"/>
                <a:ext cx="1317718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621235" y="1930400"/>
                <a:ext cx="539788" cy="0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5161023" y="1930400"/>
                <a:ext cx="200039" cy="0"/>
              </a:xfrm>
              <a:prstGeom prst="line">
                <a:avLst/>
              </a:prstGeom>
              <a:ln w="38100" cmpd="sng">
                <a:solidFill>
                  <a:schemeClr val="tx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361062" y="1930400"/>
                <a:ext cx="454057" cy="0"/>
              </a:xfrm>
              <a:prstGeom prst="line">
                <a:avLst/>
              </a:prstGeom>
              <a:ln w="38100" cmpd="sng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330311" y="1930400"/>
                <a:ext cx="454057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Rectangle 58"/>
            <p:cNvSpPr/>
            <p:nvPr/>
          </p:nvSpPr>
          <p:spPr bwMode="auto">
            <a:xfrm>
              <a:off x="6913563" y="4481513"/>
              <a:ext cx="1017587" cy="33813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</a:rPr>
                <a:t>Read 2 SP</a:t>
              </a:r>
            </a:p>
          </p:txBody>
        </p:sp>
        <p:grpSp>
          <p:nvGrpSpPr>
            <p:cNvPr id="23561" name="Group 64"/>
            <p:cNvGrpSpPr>
              <a:grpSpLocks/>
            </p:cNvGrpSpPr>
            <p:nvPr/>
          </p:nvGrpSpPr>
          <p:grpSpPr bwMode="auto">
            <a:xfrm>
              <a:off x="5304197" y="3825337"/>
              <a:ext cx="539712" cy="107955"/>
              <a:chOff x="2762250" y="1566333"/>
              <a:chExt cx="539750" cy="10795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2761891" y="1670054"/>
                <a:ext cx="539788" cy="0"/>
              </a:xfrm>
              <a:prstGeom prst="line">
                <a:avLst/>
              </a:prstGeom>
              <a:ln w="38100" cmpd="sng">
                <a:solidFill>
                  <a:srgbClr val="FF9E3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144505" y="1566871"/>
                <a:ext cx="152411" cy="107945"/>
              </a:xfrm>
              <a:prstGeom prst="line">
                <a:avLst/>
              </a:prstGeom>
              <a:ln w="38100" cmpd="sng">
                <a:solidFill>
                  <a:srgbClr val="FF9E3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62" name="Group 65"/>
            <p:cNvGrpSpPr>
              <a:grpSpLocks/>
            </p:cNvGrpSpPr>
            <p:nvPr/>
          </p:nvGrpSpPr>
          <p:grpSpPr bwMode="auto">
            <a:xfrm>
              <a:off x="4856163" y="4017963"/>
              <a:ext cx="3484562" cy="0"/>
              <a:chOff x="2330311" y="1930400"/>
              <a:chExt cx="3484808" cy="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2784368" y="1930400"/>
                <a:ext cx="539788" cy="0"/>
              </a:xfrm>
              <a:prstGeom prst="line">
                <a:avLst/>
              </a:prstGeom>
              <a:ln w="38100" cmpd="sng">
                <a:solidFill>
                  <a:srgbClr val="FF9E3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3317806" y="1930400"/>
                <a:ext cx="1317718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4621235" y="1930400"/>
                <a:ext cx="539788" cy="0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161023" y="1930400"/>
                <a:ext cx="200039" cy="0"/>
              </a:xfrm>
              <a:prstGeom prst="line">
                <a:avLst/>
              </a:prstGeom>
              <a:ln w="38100" cmpd="sng">
                <a:solidFill>
                  <a:schemeClr val="tx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5361062" y="1930400"/>
                <a:ext cx="454057" cy="0"/>
              </a:xfrm>
              <a:prstGeom prst="line">
                <a:avLst/>
              </a:prstGeom>
              <a:ln w="38100" cmpd="sng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2330311" y="1930400"/>
                <a:ext cx="454057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63" name="Rectangle 63"/>
            <p:cNvSpPr>
              <a:spLocks noChangeArrowheads="1"/>
            </p:cNvSpPr>
            <p:nvPr/>
          </p:nvSpPr>
          <p:spPr bwMode="auto">
            <a:xfrm>
              <a:off x="5091052" y="3455988"/>
              <a:ext cx="1017755" cy="338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9E3F"/>
                  </a:solidFill>
                </a:rPr>
                <a:t>Read 1 SP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4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ChangeArrowheads="1"/>
          </p:cNvSpPr>
          <p:nvPr/>
        </p:nvSpPr>
        <p:spPr bwMode="auto">
          <a:xfrm>
            <a:off x="295275" y="374650"/>
            <a:ext cx="45815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Quality control checks</a:t>
            </a:r>
          </a:p>
          <a:p>
            <a:pPr lvl="1"/>
            <a:r>
              <a:rPr lang="en-US" sz="2400" dirty="0" err="1" smtClean="0">
                <a:solidFill>
                  <a:schemeClr val="tx2"/>
                </a:solidFill>
              </a:rPr>
              <a:t>Bioanalyzer</a:t>
            </a:r>
            <a:endParaRPr lang="en-US" sz="2400" dirty="0">
              <a:solidFill>
                <a:schemeClr val="tx2"/>
              </a:solidFill>
            </a:endParaRPr>
          </a:p>
          <a:p>
            <a:pPr lvl="1"/>
            <a:r>
              <a:rPr lang="en-US" sz="2400" dirty="0" err="1"/>
              <a:t>qPCR</a:t>
            </a:r>
            <a:r>
              <a:rPr lang="en-US" sz="2400" dirty="0"/>
              <a:t> quantification</a:t>
            </a:r>
          </a:p>
          <a:p>
            <a:endParaRPr lang="en-US" sz="2800" dirty="0"/>
          </a:p>
        </p:txBody>
      </p:sp>
      <p:pic>
        <p:nvPicPr>
          <p:cNvPr id="286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349" y="1282591"/>
            <a:ext cx="6133818" cy="44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2190532"/>
            <a:ext cx="3228976" cy="402828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200" dirty="0" smtClean="0">
                <a:latin typeface="Calibri" charset="0"/>
              </a:rPr>
              <a:t>Why check the size of your library?</a:t>
            </a:r>
          </a:p>
          <a:p>
            <a:pPr lvl="1"/>
            <a:r>
              <a:rPr lang="en-US" sz="1900" dirty="0" smtClean="0">
                <a:latin typeface="Calibri" charset="0"/>
              </a:rPr>
              <a:t>Only fragments in a certain size range can form clusters</a:t>
            </a:r>
          </a:p>
          <a:p>
            <a:pPr lvl="1"/>
            <a:r>
              <a:rPr lang="en-US" sz="1900" dirty="0">
                <a:latin typeface="Calibri" charset="0"/>
              </a:rPr>
              <a:t>250-300 </a:t>
            </a:r>
            <a:r>
              <a:rPr lang="en-US" sz="1900" dirty="0" err="1">
                <a:latin typeface="Calibri" charset="0"/>
              </a:rPr>
              <a:t>bp</a:t>
            </a:r>
            <a:r>
              <a:rPr lang="en-US" sz="1900" dirty="0">
                <a:latin typeface="Calibri" charset="0"/>
              </a:rPr>
              <a:t> is </a:t>
            </a:r>
            <a:r>
              <a:rPr lang="en-US" sz="1900" dirty="0" smtClean="0">
                <a:latin typeface="Calibri" charset="0"/>
              </a:rPr>
              <a:t>ideal</a:t>
            </a:r>
          </a:p>
          <a:p>
            <a:pPr lvl="1"/>
            <a:r>
              <a:rPr lang="en-US" sz="1900" dirty="0">
                <a:latin typeface="Calibri" charset="0"/>
              </a:rPr>
              <a:t>Need size data for accurate mapping and peak calling</a:t>
            </a:r>
          </a:p>
          <a:p>
            <a:pPr marL="457200" lvl="1" indent="0">
              <a:buNone/>
            </a:pPr>
            <a:endParaRPr lang="en-US" sz="2000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2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65100"/>
            <a:ext cx="4449763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4935538" y="6307138"/>
            <a:ext cx="3325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Illumina qPCR_Quantification_Guide_11322363_B</a:t>
            </a:r>
          </a:p>
        </p:txBody>
      </p:sp>
      <p:sp>
        <p:nvSpPr>
          <p:cNvPr id="29700" name="Content Placeholder 2"/>
          <p:cNvSpPr>
            <a:spLocks noGrp="1"/>
          </p:cNvSpPr>
          <p:nvPr>
            <p:ph idx="1"/>
          </p:nvPr>
        </p:nvSpPr>
        <p:spPr>
          <a:xfrm>
            <a:off x="457199" y="2093912"/>
            <a:ext cx="3914775" cy="402828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>
                <a:latin typeface="Calibri" charset="0"/>
              </a:rPr>
              <a:t>Q</a:t>
            </a:r>
            <a:r>
              <a:rPr lang="en-US" sz="2400" dirty="0" smtClean="0">
                <a:latin typeface="Calibri" charset="0"/>
              </a:rPr>
              <a:t>uantitative PCR</a:t>
            </a:r>
          </a:p>
          <a:p>
            <a:pPr lvl="1"/>
            <a:r>
              <a:rPr lang="en-US" sz="2000" dirty="0" smtClean="0">
                <a:latin typeface="Calibri" charset="0"/>
              </a:rPr>
              <a:t>Real time PCR</a:t>
            </a:r>
          </a:p>
          <a:p>
            <a:pPr lvl="1"/>
            <a:r>
              <a:rPr lang="en-US" sz="2000" dirty="0" smtClean="0">
                <a:latin typeface="Calibri" charset="0"/>
              </a:rPr>
              <a:t>Used to simultaneously amplify and quantify</a:t>
            </a:r>
          </a:p>
          <a:p>
            <a:pPr eaLnBrk="1" hangingPunct="1"/>
            <a:r>
              <a:rPr lang="en-US" sz="2400" dirty="0" smtClean="0">
                <a:latin typeface="Calibri" charset="0"/>
              </a:rPr>
              <a:t>Why </a:t>
            </a:r>
            <a:r>
              <a:rPr lang="en-US" sz="2400" dirty="0">
                <a:latin typeface="Calibri" charset="0"/>
              </a:rPr>
              <a:t>use </a:t>
            </a:r>
            <a:r>
              <a:rPr lang="en-US" sz="2400" dirty="0" err="1">
                <a:latin typeface="Calibri" charset="0"/>
              </a:rPr>
              <a:t>qPCR</a:t>
            </a:r>
            <a:r>
              <a:rPr lang="en-US" sz="2400" dirty="0">
                <a:latin typeface="Calibri" charset="0"/>
              </a:rPr>
              <a:t> for </a:t>
            </a:r>
            <a:r>
              <a:rPr lang="en-US" sz="2400" dirty="0" smtClean="0">
                <a:latin typeface="Calibri" charset="0"/>
              </a:rPr>
              <a:t>quantification of a library?</a:t>
            </a:r>
          </a:p>
          <a:p>
            <a:pPr lvl="1"/>
            <a:r>
              <a:rPr lang="en-US" sz="2000" dirty="0" smtClean="0">
                <a:latin typeface="Calibri" charset="0"/>
              </a:rPr>
              <a:t>Only amplifies molecules capable of cluster formation on the flow cell</a:t>
            </a:r>
          </a:p>
          <a:p>
            <a:pPr lvl="1"/>
            <a:r>
              <a:rPr lang="en-US" sz="2000" dirty="0" smtClean="0">
                <a:latin typeface="Calibri" charset="0"/>
              </a:rPr>
              <a:t>Enables more precise control over cluster density, which is crucial to obtaining high quality sequence reads</a:t>
            </a:r>
            <a:endParaRPr lang="en-US" sz="2000" dirty="0">
              <a:latin typeface="Calibri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95275" y="374650"/>
            <a:ext cx="45815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Quality control checks</a:t>
            </a:r>
          </a:p>
          <a:p>
            <a:pPr lvl="1"/>
            <a:r>
              <a:rPr lang="en-US" sz="2400" dirty="0" err="1"/>
              <a:t>Bioanalyzer</a:t>
            </a:r>
            <a:endParaRPr lang="en-US" sz="2400" dirty="0"/>
          </a:p>
          <a:p>
            <a:pPr lvl="1"/>
            <a:r>
              <a:rPr lang="en-US" sz="2400" dirty="0" err="1">
                <a:solidFill>
                  <a:schemeClr val="tx2"/>
                </a:solidFill>
              </a:rPr>
              <a:t>qPCR</a:t>
            </a:r>
            <a:r>
              <a:rPr lang="en-US" sz="2400" dirty="0">
                <a:solidFill>
                  <a:schemeClr val="tx2"/>
                </a:solidFill>
              </a:rPr>
              <a:t> quantification</a:t>
            </a:r>
          </a:p>
          <a:p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6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46463" y="361950"/>
            <a:ext cx="1022350" cy="725488"/>
          </a:xfrm>
          <a:prstGeom prst="round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Sample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Preparation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86325" y="349250"/>
            <a:ext cx="1023938" cy="7239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Cluster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Generation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07138" y="349250"/>
            <a:ext cx="1022350" cy="723900"/>
          </a:xfrm>
          <a:prstGeom prst="roundRect">
            <a:avLst/>
          </a:prstGeom>
          <a:solidFill>
            <a:srgbClr val="A6A6A6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Sequencing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568825" y="609600"/>
            <a:ext cx="265113" cy="252413"/>
          </a:xfrm>
          <a:prstGeom prst="rightArrow">
            <a:avLst/>
          </a:prstGeom>
          <a:gradFill flip="none" rotWithShape="1">
            <a:gsLst>
              <a:gs pos="2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0000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978525" y="609600"/>
            <a:ext cx="263525" cy="252413"/>
          </a:xfrm>
          <a:prstGeom prst="right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8438" name="Rectangle 19"/>
          <p:cNvSpPr>
            <a:spLocks noChangeArrowheads="1"/>
          </p:cNvSpPr>
          <p:nvPr/>
        </p:nvSpPr>
        <p:spPr bwMode="auto">
          <a:xfrm>
            <a:off x="457201" y="349250"/>
            <a:ext cx="33988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Cluster Generation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27950" y="361950"/>
            <a:ext cx="1022350" cy="725488"/>
          </a:xfrm>
          <a:prstGeom prst="roundRect">
            <a:avLst/>
          </a:prstGeom>
          <a:solidFill>
            <a:srgbClr val="A6A6A6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Data Analysis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7388225" y="609600"/>
            <a:ext cx="263525" cy="252413"/>
          </a:xfrm>
          <a:prstGeom prst="right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1" y="2065338"/>
            <a:ext cx="7570788" cy="41259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/>
              <a:t>Automated </a:t>
            </a:r>
            <a:r>
              <a:rPr lang="en-US" sz="2600" dirty="0" smtClean="0"/>
              <a:t>cluster generation </a:t>
            </a:r>
            <a:r>
              <a:rPr lang="en-US" sz="2600" dirty="0" smtClean="0"/>
              <a:t>systems</a:t>
            </a:r>
            <a:endParaRPr lang="en-US" sz="2600" dirty="0" smtClean="0"/>
          </a:p>
          <a:p>
            <a:pPr lvl="1">
              <a:buFont typeface="Arial"/>
              <a:buChar char="•"/>
              <a:defRPr/>
            </a:pPr>
            <a:r>
              <a:rPr lang="en-US" sz="2200" dirty="0" smtClean="0"/>
              <a:t>Clonal amplification of template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ea typeface="+mn-ea"/>
                <a:cs typeface="+mn-cs"/>
              </a:rPr>
              <a:t>Flow cell</a:t>
            </a:r>
          </a:p>
          <a:p>
            <a:pPr lvl="1">
              <a:buFont typeface="Arial"/>
              <a:buChar char="•"/>
              <a:defRPr/>
            </a:pPr>
            <a:r>
              <a:rPr lang="en-US" sz="2200" dirty="0" smtClean="0"/>
              <a:t>Proprietary</a:t>
            </a:r>
          </a:p>
          <a:p>
            <a:pPr lvl="1">
              <a:buFont typeface="Arial"/>
              <a:buChar char="•"/>
              <a:defRPr/>
            </a:pPr>
            <a:r>
              <a:rPr lang="en-US" sz="2200" dirty="0" smtClean="0"/>
              <a:t>Solid surface containing covalently-bound adapters to which templates attach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ea typeface="+mn-ea"/>
                <a:cs typeface="+mn-cs"/>
              </a:rPr>
              <a:t>Cluster generation</a:t>
            </a:r>
            <a:endParaRPr lang="en-US" sz="2200" dirty="0" smtClean="0">
              <a:ea typeface="+mn-ea"/>
              <a:cs typeface="+mn-cs"/>
            </a:endParaRPr>
          </a:p>
          <a:p>
            <a:pPr lvl="1">
              <a:buFont typeface="Arial"/>
              <a:buChar char="•"/>
              <a:defRPr/>
            </a:pPr>
            <a:r>
              <a:rPr lang="en-US" sz="2200" dirty="0" smtClean="0"/>
              <a:t>Process by which attached </a:t>
            </a:r>
            <a:r>
              <a:rPr lang="en-US" sz="2200" dirty="0"/>
              <a:t>DNA fragments are extended and bridge amplified to create hundreds of millions of clusters, each of which contains ~1,000 identical copies of a single template molecule</a:t>
            </a:r>
            <a:r>
              <a:rPr lang="en-US" sz="2200" dirty="0" smtClean="0"/>
              <a:t>.</a:t>
            </a:r>
            <a:endParaRPr lang="en-US" sz="22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937000" y="-3429000"/>
            <a:ext cx="787400" cy="27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23875"/>
            <a:ext cx="8010525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500063"/>
            <a:ext cx="8181975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14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152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38163"/>
            <a:ext cx="7762875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4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168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04838"/>
            <a:ext cx="8067675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687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Second generation sequencing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193773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Michael </a:t>
            </a:r>
            <a:r>
              <a:rPr lang="en-US" sz="2000" dirty="0" err="1" smtClean="0">
                <a:solidFill>
                  <a:schemeClr val="tx1"/>
                </a:solidFill>
              </a:rPr>
              <a:t>Metzker</a:t>
            </a:r>
            <a:r>
              <a:rPr lang="en-US" sz="2000" dirty="0" smtClean="0">
                <a:solidFill>
                  <a:schemeClr val="tx1"/>
                </a:solidFill>
              </a:rPr>
              <a:t> review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(2010) Nature Reviews Genetics </a:t>
            </a:r>
            <a:r>
              <a:rPr lang="en-US" sz="2000" i="1" dirty="0" smtClean="0">
                <a:solidFill>
                  <a:schemeClr val="tx1"/>
                </a:solidFill>
              </a:rPr>
              <a:t>11</a:t>
            </a:r>
            <a:r>
              <a:rPr lang="en-US" sz="2000" dirty="0" smtClean="0">
                <a:solidFill>
                  <a:schemeClr val="tx1"/>
                </a:solidFill>
              </a:rPr>
              <a:t>: 31-46</a:t>
            </a:r>
          </a:p>
        </p:txBody>
      </p:sp>
      <p:pic>
        <p:nvPicPr>
          <p:cNvPr id="4" name="Picture 3" descr="PSU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5113"/>
            <a:ext cx="1049338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5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3875"/>
            <a:ext cx="792480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9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660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04825"/>
            <a:ext cx="81534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9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168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09588"/>
            <a:ext cx="8020050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14350"/>
            <a:ext cx="8029575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6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49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23875"/>
            <a:ext cx="817245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168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66725"/>
            <a:ext cx="7991475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3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490538"/>
            <a:ext cx="774382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5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114300"/>
            <a:ext cx="1663700" cy="135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02678" y="65267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85775"/>
            <a:ext cx="80010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4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7"/>
          <a:stretch/>
        </p:blipFill>
        <p:spPr bwMode="auto">
          <a:xfrm>
            <a:off x="585787" y="1724024"/>
            <a:ext cx="797242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295275" y="374650"/>
            <a:ext cx="8572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Sequencing of a paired-end indexed sample requires 3 reads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2"/>
          <a:stretch/>
        </p:blipFill>
        <p:spPr bwMode="auto">
          <a:xfrm>
            <a:off x="576263" y="1438275"/>
            <a:ext cx="7991475" cy="48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295275" y="374650"/>
            <a:ext cx="8572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Second round of cluster amplification of a paired end library occurs directly on the HiSeq2000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1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generations of sequencing technology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80019"/>
              </p:ext>
            </p:extLst>
          </p:nvPr>
        </p:nvGraphicFramePr>
        <p:xfrm>
          <a:off x="433388" y="1194423"/>
          <a:ext cx="8229600" cy="5039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554"/>
                <a:gridCol w="2971291"/>
                <a:gridCol w="270875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First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Second generation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Isolate DNA fragments</a:t>
                      </a:r>
                      <a:r>
                        <a:rPr lang="en-US" baseline="0" dirty="0" smtClean="0"/>
                        <a:t> to sequence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Cloning in bacteria to generate many copies of the same DNA sequence, usually as a recombinant plasmid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Physical cloning to generate thousands of copies of a DNA molecule, separated on beads on or as positions on a flow cell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Purification of clones?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Prepare the plasmids from each bacterial clone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 need for plasmid preparation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DNA</a:t>
                      </a:r>
                      <a:r>
                        <a:rPr lang="en-US" baseline="0" dirty="0" smtClean="0"/>
                        <a:t> sequencing approach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Sequencing by synthesis or by base-specific</a:t>
                      </a:r>
                      <a:r>
                        <a:rPr lang="en-US" sz="1800" baseline="0" dirty="0" smtClean="0"/>
                        <a:t> degradation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Sequencing by synthesis, </a:t>
                      </a:r>
                      <a:r>
                        <a:rPr lang="en-US" sz="1800" dirty="0" err="1" smtClean="0"/>
                        <a:t>pyrosequencing</a:t>
                      </a:r>
                      <a:r>
                        <a:rPr lang="en-US" sz="1800" dirty="0" smtClean="0"/>
                        <a:t>, or ligation (</a:t>
                      </a:r>
                      <a:r>
                        <a:rPr lang="en-US" sz="1800" dirty="0" err="1" smtClean="0"/>
                        <a:t>SOLiD</a:t>
                      </a:r>
                      <a:r>
                        <a:rPr lang="en-US" sz="18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r>
                        <a:rPr lang="en-US" baseline="0" dirty="0" smtClean="0"/>
                        <a:t> of detection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Electrophoresis to separate by size;</a:t>
                      </a:r>
                      <a:r>
                        <a:rPr lang="en-US" baseline="0" dirty="0" smtClean="0"/>
                        <a:t> fluorescent dyes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Light detection at each cycle of synthesis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Number</a:t>
                      </a:r>
                      <a:r>
                        <a:rPr lang="en-US" sz="1800" baseline="0" dirty="0" smtClean="0"/>
                        <a:t> of clones s</a:t>
                      </a:r>
                      <a:r>
                        <a:rPr lang="en-US" sz="1800" dirty="0" smtClean="0"/>
                        <a:t>equenced in</a:t>
                      </a:r>
                      <a:r>
                        <a:rPr lang="en-US" sz="1800" baseline="0" dirty="0" smtClean="0"/>
                        <a:t> parallel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scores to hundreds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hundreds of millions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6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46463" y="361950"/>
            <a:ext cx="1022350" cy="725488"/>
          </a:xfrm>
          <a:prstGeom prst="round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Sample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Preparation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86325" y="349250"/>
            <a:ext cx="1023938" cy="723900"/>
          </a:xfrm>
          <a:prstGeom prst="roundRect">
            <a:avLst/>
          </a:prstGeom>
          <a:solidFill>
            <a:srgbClr val="A6A6A6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Cluster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Generation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07138" y="349250"/>
            <a:ext cx="1022350" cy="7239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Sequencing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568825" y="609600"/>
            <a:ext cx="265113" cy="252413"/>
          </a:xfrm>
          <a:prstGeom prst="right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978525" y="609600"/>
            <a:ext cx="263525" cy="252413"/>
          </a:xfrm>
          <a:prstGeom prst="rightArrow">
            <a:avLst/>
          </a:prstGeom>
          <a:gradFill flip="none" rotWithShape="1">
            <a:gsLst>
              <a:gs pos="2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0000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7654" name="Rectangle 19"/>
          <p:cNvSpPr>
            <a:spLocks noChangeArrowheads="1"/>
          </p:cNvSpPr>
          <p:nvPr/>
        </p:nvSpPr>
        <p:spPr bwMode="auto">
          <a:xfrm>
            <a:off x="457200" y="349250"/>
            <a:ext cx="2388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Sequencing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27950" y="361950"/>
            <a:ext cx="1022350" cy="725488"/>
          </a:xfrm>
          <a:prstGeom prst="roundRect">
            <a:avLst/>
          </a:prstGeom>
          <a:solidFill>
            <a:srgbClr val="A6A6A6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Data Analysis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7388225" y="609600"/>
            <a:ext cx="263525" cy="252413"/>
          </a:xfrm>
          <a:prstGeom prst="right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912938"/>
            <a:ext cx="7570788" cy="4125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 charset="0"/>
              </a:rPr>
              <a:t>Starting a </a:t>
            </a:r>
            <a:r>
              <a:rPr lang="en-US" sz="2400" dirty="0" smtClean="0">
                <a:latin typeface="Calibri" charset="0"/>
              </a:rPr>
              <a:t>run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>
                <a:latin typeface="Calibri" charset="0"/>
              </a:rPr>
              <a:t>HiSeq</a:t>
            </a:r>
            <a:r>
              <a:rPr lang="en-US" sz="2400" dirty="0" smtClean="0">
                <a:latin typeface="Calibri" charset="0"/>
              </a:rPr>
              <a:t> Control Software (HSC)</a:t>
            </a:r>
            <a:endParaRPr lang="en-US" sz="2400" dirty="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charset="0"/>
              </a:rPr>
              <a:t>Sequencing By Synthesis (SBS)</a:t>
            </a:r>
            <a:endParaRPr lang="en-US" sz="2400" dirty="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charset="0"/>
              </a:rPr>
              <a:t>Real </a:t>
            </a:r>
            <a:r>
              <a:rPr lang="en-US" sz="2400" dirty="0">
                <a:latin typeface="Calibri" charset="0"/>
              </a:rPr>
              <a:t>Time Analysis (RTA</a:t>
            </a:r>
            <a:r>
              <a:rPr lang="en-US" sz="2400" dirty="0" smtClean="0">
                <a:latin typeface="Calibri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charset="0"/>
              </a:rPr>
              <a:t>Monitoring the run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 charset="0"/>
              </a:rPr>
              <a:t>Data Metrics</a:t>
            </a:r>
            <a:endParaRPr lang="en-US" sz="2400" dirty="0">
              <a:latin typeface="Calibri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9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43049"/>
            <a:ext cx="6108700" cy="506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295275" y="374650"/>
            <a:ext cx="49720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Sequencing </a:t>
            </a:r>
            <a:r>
              <a:rPr lang="en-US" sz="2800" b="1" dirty="0" smtClean="0">
                <a:solidFill>
                  <a:schemeClr val="tx2"/>
                </a:solidFill>
              </a:rPr>
              <a:t>By Synthesis (SBS)</a:t>
            </a:r>
            <a:endParaRPr lang="en-US" sz="2800" b="1" dirty="0">
              <a:solidFill>
                <a:schemeClr val="tx2"/>
              </a:solidFill>
            </a:endParaRPr>
          </a:p>
          <a:p>
            <a:pPr lvl="1"/>
            <a:r>
              <a:rPr lang="en-US" sz="2400" dirty="0"/>
              <a:t>Chemistry/incorporation</a:t>
            </a:r>
          </a:p>
          <a:p>
            <a:pPr lvl="1"/>
            <a:r>
              <a:rPr lang="en-US" sz="2400" dirty="0"/>
              <a:t>Imaging</a:t>
            </a:r>
          </a:p>
          <a:p>
            <a:pPr lvl="1"/>
            <a:r>
              <a:rPr lang="en-US" sz="2400" dirty="0"/>
              <a:t>Cleavage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6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ChangeArrowheads="1"/>
          </p:cNvSpPr>
          <p:nvPr/>
        </p:nvSpPr>
        <p:spPr bwMode="auto">
          <a:xfrm>
            <a:off x="295274" y="374650"/>
            <a:ext cx="49244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Sequencing By Synthesis (SBS)</a:t>
            </a:r>
          </a:p>
          <a:p>
            <a:pPr lvl="1"/>
            <a:r>
              <a:rPr lang="en-US" sz="2400" dirty="0" smtClean="0">
                <a:solidFill>
                  <a:schemeClr val="tx2"/>
                </a:solidFill>
              </a:rPr>
              <a:t>Chemistry</a:t>
            </a:r>
            <a:r>
              <a:rPr lang="en-US" sz="2400" dirty="0">
                <a:solidFill>
                  <a:schemeClr val="tx2"/>
                </a:solidFill>
              </a:rPr>
              <a:t>/incorporation</a:t>
            </a:r>
          </a:p>
          <a:p>
            <a:pPr lvl="1"/>
            <a:r>
              <a:rPr lang="en-US" sz="2400" dirty="0"/>
              <a:t>Imaging</a:t>
            </a:r>
          </a:p>
          <a:p>
            <a:pPr lvl="1"/>
            <a:r>
              <a:rPr lang="en-US" sz="2400" dirty="0"/>
              <a:t>Cleavage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5875" y="1811338"/>
            <a:ext cx="1851025" cy="11096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344420"/>
            <a:ext cx="2489200" cy="38227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20" y="148100"/>
            <a:ext cx="2007180" cy="16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116638"/>
            <a:ext cx="1485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02678" y="65140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ChangeArrowheads="1"/>
          </p:cNvSpPr>
          <p:nvPr/>
        </p:nvSpPr>
        <p:spPr bwMode="auto">
          <a:xfrm>
            <a:off x="295275" y="374650"/>
            <a:ext cx="5486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Sequencing By Synthesis (SBS)</a:t>
            </a:r>
          </a:p>
          <a:p>
            <a:pPr lvl="1"/>
            <a:r>
              <a:rPr lang="en-US" sz="2400" dirty="0" smtClean="0"/>
              <a:t>Chemistry</a:t>
            </a:r>
            <a:r>
              <a:rPr lang="en-US" sz="2400" dirty="0"/>
              <a:t>/incorporation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Imaging</a:t>
            </a:r>
          </a:p>
          <a:p>
            <a:pPr lvl="1"/>
            <a:r>
              <a:rPr lang="en-US" sz="2400" dirty="0"/>
              <a:t>Cleavage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5875" y="1811338"/>
            <a:ext cx="1851025" cy="11096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344420"/>
            <a:ext cx="2489200" cy="382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960" y="2380298"/>
            <a:ext cx="1663700" cy="37846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20" y="148100"/>
            <a:ext cx="2007180" cy="16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116638"/>
            <a:ext cx="1485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02678" y="65140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1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ChangeArrowheads="1"/>
          </p:cNvSpPr>
          <p:nvPr/>
        </p:nvSpPr>
        <p:spPr bwMode="auto">
          <a:xfrm>
            <a:off x="295274" y="374650"/>
            <a:ext cx="51911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Sequencing By Synthesis (SBS)</a:t>
            </a:r>
          </a:p>
          <a:p>
            <a:pPr lvl="1"/>
            <a:r>
              <a:rPr lang="en-US" sz="2400" dirty="0" smtClean="0"/>
              <a:t>Chemistry</a:t>
            </a:r>
            <a:r>
              <a:rPr lang="en-US" sz="2400" dirty="0"/>
              <a:t>/incorporation</a:t>
            </a:r>
          </a:p>
          <a:p>
            <a:pPr lvl="1"/>
            <a:r>
              <a:rPr lang="en-US" sz="2400" dirty="0"/>
              <a:t>Imaging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Cleavage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344420"/>
            <a:ext cx="2489200" cy="382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960" y="2374900"/>
            <a:ext cx="1663700" cy="378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120" y="2374900"/>
            <a:ext cx="1574800" cy="37846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20" y="148100"/>
            <a:ext cx="2007180" cy="16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116638"/>
            <a:ext cx="1485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02678" y="65140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4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ChangeArrowheads="1"/>
          </p:cNvSpPr>
          <p:nvPr/>
        </p:nvSpPr>
        <p:spPr bwMode="auto">
          <a:xfrm>
            <a:off x="295274" y="374650"/>
            <a:ext cx="50387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Sequencing By Synthesis (SBS)</a:t>
            </a:r>
          </a:p>
          <a:p>
            <a:pPr lvl="1"/>
            <a:r>
              <a:rPr lang="en-US" sz="2400" dirty="0" smtClean="0"/>
              <a:t>Chemistry</a:t>
            </a:r>
            <a:r>
              <a:rPr lang="en-US" sz="2400" dirty="0"/>
              <a:t>/incorporation</a:t>
            </a:r>
          </a:p>
          <a:p>
            <a:pPr lvl="1"/>
            <a:r>
              <a:rPr lang="en-US" sz="2400" dirty="0"/>
              <a:t>Imaging</a:t>
            </a:r>
          </a:p>
          <a:p>
            <a:pPr lvl="1"/>
            <a:r>
              <a:rPr lang="en-US" sz="2400" dirty="0"/>
              <a:t>Cleavage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344420"/>
            <a:ext cx="2489200" cy="382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960" y="2374900"/>
            <a:ext cx="1663700" cy="378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120" y="2374900"/>
            <a:ext cx="1574800" cy="378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920" y="1803400"/>
            <a:ext cx="2133600" cy="46609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20" y="148100"/>
            <a:ext cx="2007180" cy="16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116638"/>
            <a:ext cx="1485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02678" y="65140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1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/>
          <p:cNvSpPr>
            <a:spLocks noChangeArrowheads="1"/>
          </p:cNvSpPr>
          <p:nvPr/>
        </p:nvSpPr>
        <p:spPr bwMode="auto">
          <a:xfrm>
            <a:off x="295275" y="374650"/>
            <a:ext cx="4572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Real Time </a:t>
            </a:r>
            <a:r>
              <a:rPr lang="en-US" sz="2800" b="1" dirty="0" smtClean="0">
                <a:solidFill>
                  <a:schemeClr val="tx2"/>
                </a:solidFill>
              </a:rPr>
              <a:t>Analysis (RTA)</a:t>
            </a:r>
            <a:endParaRPr lang="en-US" sz="2800" b="1" dirty="0">
              <a:solidFill>
                <a:schemeClr val="tx2"/>
              </a:solidFill>
            </a:endParaRPr>
          </a:p>
          <a:p>
            <a:pPr lvl="1"/>
            <a:r>
              <a:rPr lang="en-US" sz="2400" dirty="0" smtClean="0">
                <a:solidFill>
                  <a:schemeClr val="tx2"/>
                </a:solidFill>
              </a:rPr>
              <a:t>Clusters</a:t>
            </a:r>
          </a:p>
          <a:p>
            <a:pPr lvl="1"/>
            <a:r>
              <a:rPr lang="en-US" sz="2400" dirty="0" err="1" smtClean="0"/>
              <a:t>Basecalling</a:t>
            </a:r>
            <a:endParaRPr lang="en-US" sz="2400" dirty="0"/>
          </a:p>
        </p:txBody>
      </p:sp>
      <p:pic>
        <p:nvPicPr>
          <p:cNvPr id="358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1573213"/>
            <a:ext cx="4941887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065838"/>
            <a:ext cx="1485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22131" r="56662" b="22131"/>
          <a:stretch>
            <a:fillRect/>
          </a:stretch>
        </p:blipFill>
        <p:spPr bwMode="auto">
          <a:xfrm>
            <a:off x="295275" y="2081213"/>
            <a:ext cx="3694113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20" y="148100"/>
            <a:ext cx="2007180" cy="16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02678" y="6514068"/>
            <a:ext cx="1048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Bjoern</a:t>
            </a:r>
            <a:r>
              <a:rPr lang="en-US" sz="1400" dirty="0"/>
              <a:t> </a:t>
            </a:r>
            <a:r>
              <a:rPr lang="en-US" sz="1400" dirty="0" err="1"/>
              <a:t>Hihn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8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116638"/>
            <a:ext cx="1485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1313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786688" y="5761038"/>
            <a:ext cx="1344612" cy="444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295275" y="374650"/>
            <a:ext cx="4572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Real Time Analysis (RTA)</a:t>
            </a:r>
          </a:p>
          <a:p>
            <a:pPr lvl="1"/>
            <a:r>
              <a:rPr lang="en-US" sz="2400" dirty="0" smtClean="0"/>
              <a:t>Clusters</a:t>
            </a:r>
            <a:endParaRPr lang="en-US" sz="2400" dirty="0"/>
          </a:p>
          <a:p>
            <a:pPr lvl="1"/>
            <a:r>
              <a:rPr lang="en-US" sz="2400" dirty="0" err="1">
                <a:solidFill>
                  <a:schemeClr val="tx2"/>
                </a:solidFill>
              </a:rPr>
              <a:t>Basecalling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20" y="148100"/>
            <a:ext cx="2007180" cy="16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102678" y="65140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9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5"/>
          <a:stretch/>
        </p:blipFill>
        <p:spPr bwMode="auto">
          <a:xfrm>
            <a:off x="1193800" y="4063148"/>
            <a:ext cx="6261100" cy="269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ontent Placeholder 2"/>
          <p:cNvSpPr>
            <a:spLocks/>
          </p:cNvSpPr>
          <p:nvPr/>
        </p:nvSpPr>
        <p:spPr bwMode="auto">
          <a:xfrm>
            <a:off x="1014412" y="1811338"/>
            <a:ext cx="71215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dirty="0"/>
              <a:t>RTA will be ready to call a base if:</a:t>
            </a:r>
          </a:p>
          <a:p>
            <a:pPr marL="241653" indent="-241653">
              <a:buAutoNum type="arabicPeriod"/>
            </a:pPr>
            <a:r>
              <a:rPr lang="en-US" dirty="0"/>
              <a:t>Color matrix has been generated </a:t>
            </a:r>
            <a:r>
              <a:rPr lang="en-US" dirty="0" smtClean="0"/>
              <a:t>(</a:t>
            </a:r>
            <a:r>
              <a:rPr lang="en-US" dirty="0"/>
              <a:t>corrects for cross-talk between channels)</a:t>
            </a:r>
          </a:p>
          <a:p>
            <a:pPr marL="241653" indent="-241653">
              <a:buAutoNum type="arabicPeriod"/>
            </a:pPr>
            <a:r>
              <a:rPr lang="en-US" dirty="0"/>
              <a:t>Phasing has been calculated</a:t>
            </a:r>
          </a:p>
          <a:p>
            <a:pPr marL="241653" indent="-241653">
              <a:buAutoNum type="arabicPeriod"/>
            </a:pPr>
            <a:r>
              <a:rPr lang="en-US" dirty="0" smtClean="0"/>
              <a:t>Cluster intensity file for that cycle </a:t>
            </a:r>
            <a:r>
              <a:rPr lang="en-US" dirty="0"/>
              <a:t>exits</a:t>
            </a:r>
            <a:endParaRPr lang="en-US" dirty="0" smtClean="0"/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20" y="148100"/>
            <a:ext cx="2007180" cy="16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116638"/>
            <a:ext cx="1485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102678" y="65140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95275" y="374650"/>
            <a:ext cx="4572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Real Time Analysis (RTA)</a:t>
            </a:r>
          </a:p>
          <a:p>
            <a:pPr lvl="1"/>
            <a:r>
              <a:rPr lang="en-US" sz="2400" dirty="0" smtClean="0"/>
              <a:t>Clusters</a:t>
            </a:r>
            <a:endParaRPr lang="en-US" sz="2400" dirty="0"/>
          </a:p>
          <a:p>
            <a:pPr lvl="1"/>
            <a:r>
              <a:rPr lang="en-US" sz="2400" dirty="0" err="1">
                <a:solidFill>
                  <a:schemeClr val="tx2"/>
                </a:solidFill>
              </a:rPr>
              <a:t>Basecalling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0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5"/>
          <a:stretch/>
        </p:blipFill>
        <p:spPr bwMode="auto">
          <a:xfrm>
            <a:off x="1193800" y="4063148"/>
            <a:ext cx="6261100" cy="269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ontent Placeholder 2"/>
          <p:cNvSpPr>
            <a:spLocks/>
          </p:cNvSpPr>
          <p:nvPr/>
        </p:nvSpPr>
        <p:spPr bwMode="auto">
          <a:xfrm>
            <a:off x="457200" y="1811338"/>
            <a:ext cx="82296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Fluorescent intensity of each base during the first 4 cycles is used to generate a base-calling algorithm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200" dirty="0" err="1"/>
              <a:t>Illumina</a:t>
            </a:r>
            <a:r>
              <a:rPr lang="en-US" sz="1200" dirty="0"/>
              <a:t> cluster detection algorithms are optimized around a balanced representation of A, T, </a:t>
            </a:r>
            <a:r>
              <a:rPr lang="en-US" sz="1200" dirty="0" smtClean="0"/>
              <a:t>G, C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200" dirty="0" smtClean="0"/>
              <a:t>If </a:t>
            </a:r>
            <a:r>
              <a:rPr lang="en-US" sz="1200" dirty="0"/>
              <a:t>samples are not balanced, one should select a balanced sample as a control lane </a:t>
            </a:r>
            <a:endParaRPr lang="en-US" sz="12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200" dirty="0"/>
              <a:t>Algorithm must account for “cross-talk” or overlap between channels because the excitation and emission spectrums for each base overlap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RTA </a:t>
            </a:r>
            <a:r>
              <a:rPr lang="en-US" sz="2000" dirty="0"/>
              <a:t>assumes that a fixed fraction of molecules in each cluster become "phased" </a:t>
            </a:r>
            <a:r>
              <a:rPr lang="en-US" sz="2000" dirty="0" smtClean="0"/>
              <a:t>at each </a:t>
            </a:r>
            <a:r>
              <a:rPr lang="en-US" sz="2000" dirty="0"/>
              <a:t>cycle, in the sense that those molecules fall one base behind in sequencing.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20" y="148100"/>
            <a:ext cx="2007180" cy="16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6116638"/>
            <a:ext cx="1485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102678" y="6514068"/>
            <a:ext cx="882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Joe </a:t>
            </a:r>
            <a:r>
              <a:rPr lang="en-US" sz="1400" dirty="0" err="1" smtClean="0"/>
              <a:t>Alessi</a:t>
            </a:r>
            <a:endParaRPr lang="en-US" sz="14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95275" y="374650"/>
            <a:ext cx="4572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Real Time Analysis (RTA)</a:t>
            </a:r>
          </a:p>
          <a:p>
            <a:pPr lvl="1"/>
            <a:r>
              <a:rPr lang="en-US" sz="2400" dirty="0" smtClean="0"/>
              <a:t>Clusters</a:t>
            </a:r>
            <a:endParaRPr lang="en-US" sz="2400" dirty="0"/>
          </a:p>
          <a:p>
            <a:pPr lvl="1"/>
            <a:r>
              <a:rPr lang="en-US" sz="2400" dirty="0" err="1">
                <a:solidFill>
                  <a:schemeClr val="tx2"/>
                </a:solidFill>
              </a:rPr>
              <a:t>Basecalling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8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000" y="269875"/>
            <a:ext cx="1642533" cy="241405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Templates: Physical clones or single molecules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Screen shot 2013-01-14 at 4.00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4" y="105780"/>
            <a:ext cx="6485333" cy="6752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471333"/>
            <a:ext cx="1540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 need for molecular clones (e.g. plasmids in bacteria)</a:t>
            </a:r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6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28899" y="488950"/>
            <a:ext cx="3524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Data Metrics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815181" y="1931193"/>
            <a:ext cx="7570788" cy="371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/>
              <a:t>What </a:t>
            </a:r>
            <a:r>
              <a:rPr lang="en-US" sz="2800" dirty="0" smtClean="0"/>
              <a:t>kind </a:t>
            </a:r>
            <a:r>
              <a:rPr lang="en-US" sz="2800" dirty="0"/>
              <a:t>of information can be </a:t>
            </a:r>
            <a:r>
              <a:rPr lang="en-US" sz="2800" dirty="0" smtClean="0"/>
              <a:t>monitored?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Cluster density – must be able to resolve individual clusters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Intensity values – strength of fluorescent signal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err="1"/>
              <a:t>Flowcell</a:t>
            </a:r>
            <a:r>
              <a:rPr lang="en-US" sz="2000" dirty="0"/>
              <a:t> </a:t>
            </a:r>
            <a:r>
              <a:rPr lang="en-US" sz="2000" dirty="0" smtClean="0"/>
              <a:t>chart – can monitor intensity values and cluster density for each lane using a heat map scale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% base – indication of G-C balance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Q scores – measures the quality of a given base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A Q score of 30 </a:t>
            </a:r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Probability of incorrect base call = 1 in 1000</a:t>
            </a:r>
          </a:p>
          <a:p>
            <a:pPr marL="1714500" lvl="3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/>
              <a:t>Inferred base call accuracy = 99.9%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5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485775"/>
            <a:ext cx="8181975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9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38150"/>
            <a:ext cx="7877175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46463" y="361950"/>
            <a:ext cx="1022350" cy="72548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Sample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Preparation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86325" y="349250"/>
            <a:ext cx="1023938" cy="7239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Cluster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Generation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07138" y="349250"/>
            <a:ext cx="1022350" cy="7239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Sequencing</a:t>
            </a:r>
          </a:p>
        </p:txBody>
      </p:sp>
      <p:sp>
        <p:nvSpPr>
          <p:cNvPr id="5124" name="Rectangle 19"/>
          <p:cNvSpPr>
            <a:spLocks noChangeArrowheads="1"/>
          </p:cNvSpPr>
          <p:nvPr/>
        </p:nvSpPr>
        <p:spPr bwMode="auto">
          <a:xfrm>
            <a:off x="457200" y="349250"/>
            <a:ext cx="17491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</a:rPr>
              <a:t>Illumina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27950" y="361950"/>
            <a:ext cx="1022350" cy="725488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Data Analysis</a:t>
            </a:r>
          </a:p>
        </p:txBody>
      </p:sp>
      <p:sp>
        <p:nvSpPr>
          <p:cNvPr id="5126" name="Content Placeholder 2"/>
          <p:cNvSpPr>
            <a:spLocks noGrp="1"/>
          </p:cNvSpPr>
          <p:nvPr>
            <p:ph idx="1"/>
          </p:nvPr>
        </p:nvSpPr>
        <p:spPr>
          <a:xfrm>
            <a:off x="457200" y="1974850"/>
            <a:ext cx="7570788" cy="412432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Sample Preparation</a:t>
            </a:r>
          </a:p>
          <a:p>
            <a:r>
              <a:rPr lang="en-US" sz="2800" dirty="0">
                <a:latin typeface="Calibri" charset="0"/>
              </a:rPr>
              <a:t>Cluster Generation</a:t>
            </a:r>
          </a:p>
          <a:p>
            <a:r>
              <a:rPr lang="en-US" sz="2800" dirty="0">
                <a:latin typeface="Calibri" charset="0"/>
              </a:rPr>
              <a:t>Sequencing By Synthesis (SBS)</a:t>
            </a:r>
          </a:p>
          <a:p>
            <a:r>
              <a:rPr lang="en-US" sz="2800" dirty="0">
                <a:solidFill>
                  <a:schemeClr val="tx2"/>
                </a:solidFill>
                <a:latin typeface="Calibri" charset="0"/>
              </a:rPr>
              <a:t>Data </a:t>
            </a:r>
            <a:r>
              <a:rPr lang="en-US" sz="2800" dirty="0" smtClean="0">
                <a:solidFill>
                  <a:schemeClr val="tx2"/>
                </a:solidFill>
                <a:latin typeface="Calibri" charset="0"/>
              </a:rPr>
              <a:t>Analysis</a:t>
            </a:r>
          </a:p>
          <a:p>
            <a:pPr lvl="1"/>
            <a:r>
              <a:rPr lang="en-US" sz="2400" dirty="0" err="1" smtClean="0">
                <a:solidFill>
                  <a:schemeClr val="tx2"/>
                </a:solidFill>
                <a:latin typeface="Calibri" charset="0"/>
              </a:rPr>
              <a:t>Bcl</a:t>
            </a:r>
            <a:r>
              <a:rPr lang="en-US" sz="2400" dirty="0" smtClean="0">
                <a:solidFill>
                  <a:schemeClr val="tx2"/>
                </a:solidFill>
                <a:latin typeface="Calibri" charset="0"/>
              </a:rPr>
              <a:t> to </a:t>
            </a:r>
            <a:r>
              <a:rPr lang="en-US" sz="2400" dirty="0" err="1" smtClean="0">
                <a:solidFill>
                  <a:schemeClr val="tx2"/>
                </a:solidFill>
                <a:latin typeface="Calibri" charset="0"/>
              </a:rPr>
              <a:t>Fastq</a:t>
            </a:r>
            <a:r>
              <a:rPr lang="en-US" sz="2400" dirty="0" smtClean="0">
                <a:solidFill>
                  <a:schemeClr val="tx2"/>
                </a:solidFill>
                <a:latin typeface="Calibri" charset="0"/>
              </a:rPr>
              <a:t> conversion</a:t>
            </a:r>
          </a:p>
          <a:p>
            <a:pPr lvl="1"/>
            <a:r>
              <a:rPr lang="en-US" sz="2400" dirty="0" err="1" smtClean="0">
                <a:solidFill>
                  <a:schemeClr val="tx2"/>
                </a:solidFill>
                <a:latin typeface="Calibri" charset="0"/>
              </a:rPr>
              <a:t>Demultiplexing</a:t>
            </a:r>
            <a:r>
              <a:rPr lang="en-US" sz="2400" dirty="0" smtClean="0">
                <a:solidFill>
                  <a:schemeClr val="tx2"/>
                </a:solidFill>
                <a:latin typeface="Calibri" charset="0"/>
              </a:rPr>
              <a:t> (if necessary)</a:t>
            </a:r>
          </a:p>
          <a:p>
            <a:pPr lvl="1"/>
            <a:r>
              <a:rPr lang="en-US" sz="2400" dirty="0" err="1" smtClean="0">
                <a:solidFill>
                  <a:schemeClr val="tx2"/>
                </a:solidFill>
                <a:latin typeface="Calibri" charset="0"/>
              </a:rPr>
              <a:t>Bioinformatic</a:t>
            </a:r>
            <a:r>
              <a:rPr lang="en-US" sz="2400" dirty="0" smtClean="0">
                <a:solidFill>
                  <a:schemeClr val="tx2"/>
                </a:solidFill>
                <a:latin typeface="Calibri" charset="0"/>
              </a:rPr>
              <a:t> analysis</a:t>
            </a:r>
          </a:p>
          <a:p>
            <a:pPr lvl="1"/>
            <a:endParaRPr lang="en-US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556125" y="622300"/>
            <a:ext cx="263525" cy="25241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983288" y="622300"/>
            <a:ext cx="263525" cy="25241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410450" y="622300"/>
            <a:ext cx="263525" cy="252413"/>
          </a:xfrm>
          <a:prstGeom prst="rightArrow">
            <a:avLst/>
          </a:prstGeom>
          <a:gradFill flip="none" rotWithShape="1">
            <a:gsLst>
              <a:gs pos="2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0000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3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A few take home points…</a:t>
            </a:r>
          </a:p>
        </p:txBody>
      </p:sp>
      <p:sp>
        <p:nvSpPr>
          <p:cNvPr id="17410" name="Content Placeholder 2"/>
          <p:cNvSpPr txBox="1">
            <a:spLocks/>
          </p:cNvSpPr>
          <p:nvPr/>
        </p:nvSpPr>
        <p:spPr bwMode="auto">
          <a:xfrm>
            <a:off x="808038" y="3208338"/>
            <a:ext cx="757078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Sample prep involves the ligation of a forked adaptor to size- selected fragments of interest.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Accurate sample quantification is crucial to the success of a run.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err="1"/>
              <a:t>Illumina</a:t>
            </a:r>
            <a:r>
              <a:rPr lang="en-US" sz="2000" dirty="0"/>
              <a:t> uses a reversible terminator SBS based chemistry.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Samples should be GC-balanced for accurate </a:t>
            </a:r>
            <a:r>
              <a:rPr lang="en-US" sz="2000" dirty="0" err="1"/>
              <a:t>basecalling</a:t>
            </a:r>
            <a:r>
              <a:rPr lang="en-US" sz="2000" dirty="0"/>
              <a:t>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Run data metrics can be monitored to determine success of a run.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2295525" y="1720850"/>
            <a:ext cx="1022350" cy="725488"/>
          </a:xfrm>
          <a:prstGeom prst="round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Sample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Preparation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35388" y="1708150"/>
            <a:ext cx="1023937" cy="7239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Cluster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Generation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56200" y="1708150"/>
            <a:ext cx="1022350" cy="7239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Sequencing</a:t>
            </a:r>
          </a:p>
        </p:txBody>
      </p:sp>
      <p:sp>
        <p:nvSpPr>
          <p:cNvPr id="17414" name="Rectangle 19"/>
          <p:cNvSpPr>
            <a:spLocks noChangeArrowheads="1"/>
          </p:cNvSpPr>
          <p:nvPr/>
        </p:nvSpPr>
        <p:spPr bwMode="auto">
          <a:xfrm>
            <a:off x="808038" y="1836738"/>
            <a:ext cx="117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Illumina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77013" y="1720850"/>
            <a:ext cx="1022350" cy="725488"/>
          </a:xfrm>
          <a:prstGeom prst="roundRect">
            <a:avLst/>
          </a:prstGeom>
          <a:solidFill>
            <a:srgbClr val="0000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FFFF00"/>
                </a:solidFill>
                <a:latin typeface="Arial"/>
                <a:cs typeface="Arial"/>
              </a:rPr>
              <a:t>Data Analysis</a:t>
            </a:r>
          </a:p>
        </p:txBody>
      </p:sp>
      <p:sp>
        <p:nvSpPr>
          <p:cNvPr id="12" name="Right Arrow 11"/>
          <p:cNvSpPr>
            <a:spLocks noChangeArrowheads="1"/>
          </p:cNvSpPr>
          <p:nvPr/>
        </p:nvSpPr>
        <p:spPr bwMode="auto">
          <a:xfrm>
            <a:off x="3405188" y="1981200"/>
            <a:ext cx="263525" cy="252413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3F80CD"/>
              </a:gs>
              <a:gs pos="25000">
                <a:srgbClr val="3F80CD"/>
              </a:gs>
              <a:gs pos="100000">
                <a:srgbClr val="0000FF"/>
              </a:gs>
            </a:gsLst>
            <a:lin ang="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  <a:latin typeface="+mn-lt"/>
              <a:ea typeface="+mn-ea"/>
            </a:endParaRP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4832350" y="1981200"/>
            <a:ext cx="263525" cy="252413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3F80CD"/>
              </a:gs>
              <a:gs pos="25000">
                <a:srgbClr val="3F80CD"/>
              </a:gs>
              <a:gs pos="100000">
                <a:srgbClr val="0000FF"/>
              </a:gs>
            </a:gsLst>
            <a:lin ang="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  <a:latin typeface="+mn-lt"/>
              <a:ea typeface="+mn-ea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6259513" y="1981200"/>
            <a:ext cx="263525" cy="252413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3F80CD"/>
              </a:gs>
              <a:gs pos="25000">
                <a:srgbClr val="3F80CD"/>
              </a:gs>
              <a:gs pos="100000">
                <a:srgbClr val="0000FF"/>
              </a:gs>
            </a:gsLst>
            <a:lin ang="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rgbClr val="FFFF00"/>
              </a:solidFill>
              <a:latin typeface="+mn-lt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4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759200" cy="1367896"/>
          </a:xfrm>
        </p:spPr>
        <p:txBody>
          <a:bodyPr>
            <a:noAutofit/>
          </a:bodyPr>
          <a:lstStyle/>
          <a:p>
            <a:r>
              <a:rPr lang="en-US" sz="2800" dirty="0" smtClean="0"/>
              <a:t>Four color cyclic reversible termination in Illumina sequencing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Screen shot 2013-01-14 at 4.12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3" y="221438"/>
            <a:ext cx="3576970" cy="5456633"/>
          </a:xfrm>
          <a:prstGeom prst="rect">
            <a:avLst/>
          </a:prstGeom>
        </p:spPr>
      </p:pic>
      <p:pic>
        <p:nvPicPr>
          <p:cNvPr id="5" name="Picture 4" descr="Screen shot 2013-01-14 at 4.13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54" y="5658813"/>
            <a:ext cx="7747000" cy="117569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3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8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Pacific Biosciences: Long reads from single molecules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Screen shot 2013-01-14 at 4.2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32" y="1060453"/>
            <a:ext cx="7662333" cy="5651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884333"/>
            <a:ext cx="214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Low accuracy (~85%)</a:t>
            </a:r>
            <a:endParaRPr lang="en-US" sz="1800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1276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Sequence files with quality scores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919201"/>
            <a:ext cx="1349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FASTQ format</a:t>
            </a:r>
            <a:endParaRPr lang="en-US" sz="1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200" y="2057396"/>
            <a:ext cx="6587461" cy="206210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@M00539:11:000000000-A1VFM:1:1101:13898:1904 1:N:0:1</a:t>
            </a:r>
          </a:p>
          <a:p>
            <a:r>
              <a:rPr lang="en-US" sz="1600" dirty="0">
                <a:latin typeface="Courier"/>
                <a:cs typeface="Courier"/>
              </a:rPr>
              <a:t>GTGAGACCACTCTACACATCTCAACGAAATGTCCTATCCCTGTGTGCAGG</a:t>
            </a:r>
          </a:p>
          <a:p>
            <a:r>
              <a:rPr lang="en-US" sz="1600" dirty="0">
                <a:latin typeface="Courier"/>
                <a:cs typeface="Courier"/>
              </a:rPr>
              <a:t>+</a:t>
            </a:r>
          </a:p>
          <a:p>
            <a:r>
              <a:rPr lang="en-US" sz="1600" dirty="0">
                <a:latin typeface="Courier"/>
                <a:cs typeface="Courier"/>
              </a:rPr>
              <a:t>?????BB?DDDDDBDBFFFFFFCFHHHHBHGHFHHHHHHHGFHHGHHFHH</a:t>
            </a:r>
          </a:p>
          <a:p>
            <a:r>
              <a:rPr lang="en-US" sz="1600" dirty="0">
                <a:latin typeface="Courier"/>
                <a:cs typeface="Courier"/>
              </a:rPr>
              <a:t>@M00539:11:000000000-A1VFM:1:1101:14998:1904 1:N:0:1</a:t>
            </a:r>
          </a:p>
          <a:p>
            <a:r>
              <a:rPr lang="en-US" sz="1600" dirty="0">
                <a:latin typeface="Courier"/>
                <a:cs typeface="Courier"/>
              </a:rPr>
              <a:t>TATTCTCTGTACTTTGACTCATTGTGAGTCCCTGTATCAACCACCTTCC</a:t>
            </a:r>
          </a:p>
          <a:p>
            <a:r>
              <a:rPr lang="en-US" sz="1600" dirty="0">
                <a:latin typeface="Courier"/>
                <a:cs typeface="Courier"/>
              </a:rPr>
              <a:t>+</a:t>
            </a:r>
          </a:p>
          <a:p>
            <a:r>
              <a:rPr lang="en-US" sz="1600" dirty="0">
                <a:latin typeface="Courier"/>
                <a:cs typeface="Courier"/>
              </a:rPr>
              <a:t>?</a:t>
            </a:r>
            <a:r>
              <a:rPr lang="en-US" sz="1600" dirty="0" smtClean="0">
                <a:latin typeface="Courier"/>
                <a:cs typeface="Courier"/>
              </a:rPr>
              <a:t>AAAABBBEDDDDEDDGGGGGGHIHIFHIIIIIFHHGHFGHIEFHIIIH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1933" y="919201"/>
            <a:ext cx="3565600" cy="107721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@</a:t>
            </a:r>
            <a:r>
              <a:rPr lang="en-US" sz="1600" dirty="0" err="1" smtClean="0">
                <a:latin typeface="+mn-lt"/>
              </a:rPr>
              <a:t>SequenceName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Sequence in 1 letter code</a:t>
            </a:r>
          </a:p>
          <a:p>
            <a:r>
              <a:rPr lang="en-US" sz="1600" dirty="0" smtClean="0">
                <a:latin typeface="+mn-lt"/>
              </a:rPr>
              <a:t>Optional sequence name</a:t>
            </a:r>
          </a:p>
          <a:p>
            <a:r>
              <a:rPr lang="en-US" sz="1600" dirty="0" err="1" smtClean="0">
                <a:latin typeface="+mn-lt"/>
              </a:rPr>
              <a:t>Phred</a:t>
            </a:r>
            <a:r>
              <a:rPr lang="en-US" sz="1600" dirty="0" smtClean="0">
                <a:latin typeface="+mn-lt"/>
              </a:rPr>
              <a:t> quality score in 1 letter ASCII code</a:t>
            </a:r>
            <a:endParaRPr lang="en-US" sz="1600" dirty="0">
              <a:latin typeface="+mn-lt"/>
            </a:endParaRPr>
          </a:p>
        </p:txBody>
      </p:sp>
      <p:pic>
        <p:nvPicPr>
          <p:cNvPr id="7" name="Picture 6" descr="Screen shot 2013-01-14 at 5.55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2" y="4436303"/>
            <a:ext cx="6426201" cy="2332206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1733" y="4172576"/>
            <a:ext cx="4395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Encoding quality scores, from Wikipedia article on FASTQ:</a:t>
            </a:r>
            <a:endParaRPr lang="en-US" sz="1400" dirty="0">
              <a:latin typeface="+mn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687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Second generation </a:t>
            </a:r>
            <a:r>
              <a:rPr lang="en-US" b="1" dirty="0">
                <a:solidFill>
                  <a:schemeClr val="tx2"/>
                </a:solidFill>
              </a:rPr>
              <a:t>s</a:t>
            </a:r>
            <a:r>
              <a:rPr lang="en-US" b="1" dirty="0" smtClean="0">
                <a:solidFill>
                  <a:schemeClr val="tx2"/>
                </a:solidFill>
              </a:rPr>
              <a:t>equencing on the Illumina platform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1937737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Includes material from Illumina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and from Cheryl </a:t>
            </a:r>
            <a:r>
              <a:rPr lang="en-US" sz="2000" dirty="0" smtClean="0">
                <a:solidFill>
                  <a:schemeClr val="tx1"/>
                </a:solidFill>
              </a:rPr>
              <a:t>A. Keller, PhD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Project manager and research associate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Center for Comparative Genomics and Bioinformatics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Department of Biochemistry and Molecular Biology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Penn State University</a:t>
            </a:r>
          </a:p>
        </p:txBody>
      </p:sp>
      <p:pic>
        <p:nvPicPr>
          <p:cNvPr id="4" name="Picture 3" descr="PSU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5113"/>
            <a:ext cx="1049338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3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965700" y="3284538"/>
            <a:ext cx="4130259" cy="3537307"/>
            <a:chOff x="4965700" y="3284538"/>
            <a:chExt cx="4130259" cy="3537307"/>
          </a:xfrm>
        </p:grpSpPr>
        <p:pic>
          <p:nvPicPr>
            <p:cNvPr id="3073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67" t="45287"/>
            <a:stretch/>
          </p:blipFill>
          <p:spPr bwMode="auto">
            <a:xfrm>
              <a:off x="5054600" y="3284538"/>
              <a:ext cx="4013200" cy="339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725" y="6116638"/>
              <a:ext cx="14859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102678" y="6514068"/>
              <a:ext cx="9932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Dan </a:t>
              </a:r>
              <a:r>
                <a:rPr lang="en-US" sz="1400" dirty="0" err="1" smtClean="0"/>
                <a:t>Gheba</a:t>
              </a:r>
              <a:endParaRPr lang="en-US" sz="14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965700" y="3911600"/>
              <a:ext cx="6985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1890" y="1334078"/>
            <a:ext cx="7570788" cy="468526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Output (as of about 2012)</a:t>
            </a:r>
            <a:endParaRPr lang="en-US" dirty="0" smtClean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US" sz="2600" dirty="0" smtClean="0">
                <a:latin typeface="Calibri" charset="0"/>
              </a:rPr>
              <a:t>Up to 600 Gb/run</a:t>
            </a:r>
            <a:endParaRPr lang="en-US" sz="2600" dirty="0">
              <a:latin typeface="Calibri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Number of reads</a:t>
            </a:r>
          </a:p>
          <a:p>
            <a:pPr lvl="1"/>
            <a:r>
              <a:rPr lang="en-US" sz="2600" dirty="0">
                <a:latin typeface="Calibri" charset="0"/>
              </a:rPr>
              <a:t>3 billion single end reads</a:t>
            </a:r>
          </a:p>
          <a:p>
            <a:pPr lvl="1"/>
            <a:r>
              <a:rPr lang="en-US" sz="2600" dirty="0">
                <a:latin typeface="Calibri" charset="0"/>
              </a:rPr>
              <a:t>6 billion paired end </a:t>
            </a:r>
            <a:r>
              <a:rPr lang="en-US" sz="2600" dirty="0" smtClean="0">
                <a:latin typeface="Calibri" charset="0"/>
              </a:rPr>
              <a:t>reads</a:t>
            </a:r>
          </a:p>
          <a:p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Sequencing data can be used for a variety of functional genomics assays</a:t>
            </a:r>
          </a:p>
          <a:p>
            <a:pPr lvl="1"/>
            <a:r>
              <a:rPr lang="en-US" sz="2600" dirty="0" smtClean="0">
                <a:latin typeface="Calibri" charset="0"/>
              </a:rPr>
              <a:t>Transcription factor binding</a:t>
            </a:r>
          </a:p>
          <a:p>
            <a:pPr lvl="1"/>
            <a:r>
              <a:rPr lang="en-US" sz="2600" dirty="0" smtClean="0">
                <a:latin typeface="Calibri" charset="0"/>
              </a:rPr>
              <a:t>DNA methylation</a:t>
            </a:r>
            <a:endParaRPr lang="en-US" sz="2600" dirty="0">
              <a:latin typeface="Calibri" charset="0"/>
            </a:endParaRPr>
          </a:p>
          <a:p>
            <a:pPr lvl="1"/>
            <a:r>
              <a:rPr lang="en-US" sz="2600" dirty="0" smtClean="0">
                <a:latin typeface="Calibri" charset="0"/>
              </a:rPr>
              <a:t>Histone modifications</a:t>
            </a:r>
          </a:p>
          <a:p>
            <a:pPr lvl="1"/>
            <a:r>
              <a:rPr lang="en-US" sz="2600" dirty="0" smtClean="0">
                <a:latin typeface="Calibri" charset="0"/>
              </a:rPr>
              <a:t>Nucleosome mapping</a:t>
            </a:r>
          </a:p>
          <a:p>
            <a:pPr lvl="1"/>
            <a:r>
              <a:rPr lang="en-US" sz="2600" dirty="0">
                <a:latin typeface="Calibri" charset="0"/>
              </a:rPr>
              <a:t>Genome </a:t>
            </a:r>
            <a:r>
              <a:rPr lang="en-US" sz="2600" dirty="0" err="1" smtClean="0">
                <a:latin typeface="Calibri" charset="0"/>
              </a:rPr>
              <a:t>resequencing</a:t>
            </a:r>
            <a:endParaRPr lang="en-US" sz="2600" dirty="0" smtClean="0">
              <a:latin typeface="Calibri" charset="0"/>
            </a:endParaRPr>
          </a:p>
          <a:p>
            <a:pPr lvl="1"/>
            <a:r>
              <a:rPr lang="en-US" sz="2600" dirty="0" err="1" smtClean="0">
                <a:latin typeface="Calibri" charset="0"/>
              </a:rPr>
              <a:t>Transcriptome</a:t>
            </a:r>
            <a:r>
              <a:rPr lang="en-US" sz="2600" dirty="0" smtClean="0">
                <a:latin typeface="Calibri" charset="0"/>
              </a:rPr>
              <a:t> analysis</a:t>
            </a:r>
          </a:p>
          <a:p>
            <a:pPr lvl="1"/>
            <a:r>
              <a:rPr lang="en-US" sz="2600" dirty="0" smtClean="0">
                <a:latin typeface="Calibri" charset="0"/>
              </a:rPr>
              <a:t>microRNA profiling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1882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The HiSeq2000</a:t>
            </a:r>
            <a:endParaRPr lang="en-US" sz="3600" b="1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1/20/14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525D1-94EC-AA45-A259-B3226F4730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7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RossThemeBlue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5_RossThemeBlue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RossThemeBlue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RossThemeBlue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RossTheme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RossThemeBlue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1773</TotalTime>
  <Words>1724</Words>
  <Application>Microsoft Macintosh PowerPoint</Application>
  <PresentationFormat>On-screen Show (4:3)</PresentationFormat>
  <Paragraphs>353</Paragraphs>
  <Slides>44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Default Theme</vt:lpstr>
      <vt:lpstr>1_RossThemeBlue</vt:lpstr>
      <vt:lpstr>1_Custom Design</vt:lpstr>
      <vt:lpstr>2_Custom Design</vt:lpstr>
      <vt:lpstr>2_RossThemeBlue</vt:lpstr>
      <vt:lpstr>3_Custom Design</vt:lpstr>
      <vt:lpstr>4_Custom Design</vt:lpstr>
      <vt:lpstr>RossThemeBlue</vt:lpstr>
      <vt:lpstr>3_RossThemeBlue</vt:lpstr>
      <vt:lpstr>5_Custom Design</vt:lpstr>
      <vt:lpstr>6_Custom Design</vt:lpstr>
      <vt:lpstr>4_RossThemeBlue</vt:lpstr>
      <vt:lpstr>7_Custom Design</vt:lpstr>
      <vt:lpstr>8_Custom Design</vt:lpstr>
      <vt:lpstr>5_RossThemeBlue</vt:lpstr>
      <vt:lpstr>9_Custom Design</vt:lpstr>
      <vt:lpstr>10_Custom Design</vt:lpstr>
      <vt:lpstr>DNA Sequencing Second generation techniques</vt:lpstr>
      <vt:lpstr>Second generation sequencing</vt:lpstr>
      <vt:lpstr>Two generations of sequencing technology</vt:lpstr>
      <vt:lpstr>Templates: Physical clones or single molecules</vt:lpstr>
      <vt:lpstr>Four color cyclic reversible termination in Illumina sequencing</vt:lpstr>
      <vt:lpstr>Pacific Biosciences: Long reads from single molecules</vt:lpstr>
      <vt:lpstr>Sequence files with quality scores</vt:lpstr>
      <vt:lpstr>Second generation sequencing on the Illumina platform</vt:lpstr>
      <vt:lpstr>The HiSeq2000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take home points…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 Sequencing</dc:title>
  <dc:creator>Ross Hardison</dc:creator>
  <cp:lastModifiedBy>Ross Hardison</cp:lastModifiedBy>
  <cp:revision>60</cp:revision>
  <dcterms:created xsi:type="dcterms:W3CDTF">2012-08-25T01:06:06Z</dcterms:created>
  <dcterms:modified xsi:type="dcterms:W3CDTF">2015-01-26T04:24:39Z</dcterms:modified>
</cp:coreProperties>
</file>