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  <p:sldMasterId id="2147483829" r:id="rId14"/>
    <p:sldMasterId id="2147483841" r:id="rId15"/>
    <p:sldMasterId id="2147483853" r:id="rId16"/>
    <p:sldMasterId id="2147483865" r:id="rId17"/>
  </p:sldMasterIdLst>
  <p:notesMasterIdLst>
    <p:notesMasterId r:id="rId40"/>
  </p:notesMasterIdLst>
  <p:handoutMasterIdLst>
    <p:handoutMasterId r:id="rId41"/>
  </p:handoutMasterIdLst>
  <p:sldIdLst>
    <p:sldId id="256" r:id="rId18"/>
    <p:sldId id="257" r:id="rId19"/>
    <p:sldId id="321" r:id="rId20"/>
    <p:sldId id="258" r:id="rId21"/>
    <p:sldId id="322" r:id="rId22"/>
    <p:sldId id="259" r:id="rId23"/>
    <p:sldId id="260" r:id="rId24"/>
    <p:sldId id="320" r:id="rId25"/>
    <p:sldId id="261" r:id="rId26"/>
    <p:sldId id="262" r:id="rId27"/>
    <p:sldId id="323" r:id="rId28"/>
    <p:sldId id="340" r:id="rId29"/>
    <p:sldId id="349" r:id="rId30"/>
    <p:sldId id="346" r:id="rId31"/>
    <p:sldId id="265" r:id="rId32"/>
    <p:sldId id="264" r:id="rId33"/>
    <p:sldId id="324" r:id="rId34"/>
    <p:sldId id="348" r:id="rId35"/>
    <p:sldId id="267" r:id="rId36"/>
    <p:sldId id="268" r:id="rId37"/>
    <p:sldId id="269" r:id="rId38"/>
    <p:sldId id="27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01" autoAdjust="0"/>
  </p:normalViewPr>
  <p:slideViewPr>
    <p:cSldViewPr snapToGrid="0" snapToObjects="1">
      <p:cViewPr>
        <p:scale>
          <a:sx n="125" d="100"/>
          <a:sy n="125" d="100"/>
        </p:scale>
        <p:origin x="-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3687-EA16-DB43-B3BB-11A5FDE186F5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9F00-9084-4C4C-97AE-8C53BAC8B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1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B76D7-7694-1044-B3F2-C657A2A4BA15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AC2F8-A08D-2A48-A3DE-BADBF21E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5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A0A26-732B-2D4C-81D8-8A8F826DB5D2}" type="slidenum">
              <a:rPr lang="en-US"/>
              <a:pPr/>
              <a:t>2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C4AEB-DC46-4245-962F-F1967603C4C3}" type="slidenum">
              <a:rPr lang="en-US"/>
              <a:pPr/>
              <a:t>20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4A460-6415-0344-83B1-472B25EF2496}" type="slidenum">
              <a:rPr lang="en-US"/>
              <a:pPr/>
              <a:t>21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F99B-6BD7-6046-9F58-AE24BA7A0CCB}" type="slidenum">
              <a:rPr lang="en-US"/>
              <a:pPr/>
              <a:t>22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1" tIns="45716" rIns="91431" bIns="45716"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3E630-2C35-5448-8A4B-6E30604A5A50}" type="slidenum">
              <a:rPr lang="en-US"/>
              <a:pPr/>
              <a:t>4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D5704-F804-C149-8C60-3E3AAF4F1A2F}" type="slidenum">
              <a:rPr lang="en-US"/>
              <a:pPr/>
              <a:t>6</a:t>
            </a:fld>
            <a:endParaRPr lang="en-US"/>
          </a:p>
        </p:txBody>
      </p:sp>
      <p:sp>
        <p:nvSpPr>
          <p:cNvPr id="65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120DC-B51C-544F-A11E-D44BA6D8307D}" type="slidenum">
              <a:rPr lang="en-US"/>
              <a:pPr/>
              <a:t>7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2BC46-0FDD-744E-A69A-0F993475D87F}" type="slidenum">
              <a:rPr lang="en-US"/>
              <a:pPr/>
              <a:t>9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C367D-E7D5-F84C-B036-CCD42D5F3A0C}" type="slidenum">
              <a:rPr lang="en-US"/>
              <a:pPr/>
              <a:t>10</a:t>
            </a:fld>
            <a:endParaRPr lang="en-US"/>
          </a:p>
        </p:txBody>
      </p:sp>
      <p:sp>
        <p:nvSpPr>
          <p:cNvPr id="65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72836-9A5F-904D-AF5E-DE31F03AE67F}" type="slidenum">
              <a:rPr lang="en-US"/>
              <a:pPr/>
              <a:t>15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09B7610-2D90-5A4F-8DE8-D64044FB7A83}" type="slidenum">
              <a:rPr lang="en-US"/>
              <a:pPr/>
              <a:t>16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D0A6-9EF3-0D4E-9C3B-185755AF8943}" type="slidenum">
              <a:rPr lang="en-US"/>
              <a:pPr/>
              <a:t>19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smtClean="0"/>
              <a:t>Sequencing</a:t>
            </a:r>
            <a:br>
              <a:rPr lang="en-US" dirty="0" smtClean="0"/>
            </a:br>
            <a:r>
              <a:rPr lang="en-US" dirty="0" smtClean="0"/>
              <a:t>First generation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Hardison</a:t>
            </a:r>
          </a:p>
          <a:p>
            <a:r>
              <a:rPr lang="en-US" dirty="0" smtClean="0"/>
              <a:t>Genomics 3_1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113"/>
            <a:ext cx="1049338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284163" y="1471613"/>
            <a:ext cx="8629650" cy="5173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914400" y="2286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" charset="0"/>
              </a:rPr>
              <a:t>sequencing of plasmids</a:t>
            </a:r>
          </a:p>
        </p:txBody>
      </p:sp>
      <p:grpSp>
        <p:nvGrpSpPr>
          <p:cNvPr id="390148" name="Group 4"/>
          <p:cNvGrpSpPr>
            <a:grpSpLocks/>
          </p:cNvGrpSpPr>
          <p:nvPr/>
        </p:nvGrpSpPr>
        <p:grpSpPr bwMode="auto">
          <a:xfrm>
            <a:off x="3352800" y="3657600"/>
            <a:ext cx="1828800" cy="1828800"/>
            <a:chOff x="720" y="1776"/>
            <a:chExt cx="1536" cy="1536"/>
          </a:xfrm>
        </p:grpSpPr>
        <p:sp>
          <p:nvSpPr>
            <p:cNvPr id="390149" name="Oval 5"/>
            <p:cNvSpPr>
              <a:spLocks noChangeArrowheads="1"/>
            </p:cNvSpPr>
            <p:nvPr/>
          </p:nvSpPr>
          <p:spPr bwMode="auto">
            <a:xfrm>
              <a:off x="768" y="1872"/>
              <a:ext cx="1440" cy="144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" charset="0"/>
              </a:endParaRPr>
            </a:p>
          </p:txBody>
        </p:sp>
        <p:sp>
          <p:nvSpPr>
            <p:cNvPr id="390150" name="AutoShape 6"/>
            <p:cNvSpPr>
              <a:spLocks noChangeArrowheads="1"/>
            </p:cNvSpPr>
            <p:nvPr/>
          </p:nvSpPr>
          <p:spPr bwMode="auto">
            <a:xfrm>
              <a:off x="720" y="1776"/>
              <a:ext cx="1536" cy="1536"/>
            </a:xfrm>
            <a:custGeom>
              <a:avLst/>
              <a:gdLst>
                <a:gd name="G0" fmla="+- 8493 0 0"/>
                <a:gd name="G1" fmla="+- -9780052 0 0"/>
                <a:gd name="G2" fmla="+- 0 0 -9780052"/>
                <a:gd name="T0" fmla="*/ 0 256 1"/>
                <a:gd name="T1" fmla="*/ 180 256 1"/>
                <a:gd name="G3" fmla="+- -9780052 T0 T1"/>
                <a:gd name="T2" fmla="*/ 0 256 1"/>
                <a:gd name="T3" fmla="*/ 90 256 1"/>
                <a:gd name="G4" fmla="+- -9780052 T2 T3"/>
                <a:gd name="G5" fmla="*/ G4 2 1"/>
                <a:gd name="T4" fmla="*/ 90 256 1"/>
                <a:gd name="T5" fmla="*/ 0 256 1"/>
                <a:gd name="G6" fmla="+- -9780052 T4 T5"/>
                <a:gd name="G7" fmla="*/ G6 2 1"/>
                <a:gd name="G8" fmla="abs -978005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493"/>
                <a:gd name="G18" fmla="*/ 8493 1 2"/>
                <a:gd name="G19" fmla="+- G18 5400 0"/>
                <a:gd name="G20" fmla="cos G19 -9780052"/>
                <a:gd name="G21" fmla="sin G19 -9780052"/>
                <a:gd name="G22" fmla="+- G20 10800 0"/>
                <a:gd name="G23" fmla="+- G21 10800 0"/>
                <a:gd name="G24" fmla="+- 10800 0 G20"/>
                <a:gd name="G25" fmla="+- 8493 10800 0"/>
                <a:gd name="G26" fmla="?: G9 G17 G25"/>
                <a:gd name="G27" fmla="?: G9 0 21600"/>
                <a:gd name="G28" fmla="cos 10800 -9780052"/>
                <a:gd name="G29" fmla="sin 10800 -9780052"/>
                <a:gd name="G30" fmla="sin 8493 -9780052"/>
                <a:gd name="G31" fmla="+- G28 10800 0"/>
                <a:gd name="G32" fmla="+- G29 10800 0"/>
                <a:gd name="G33" fmla="+- G30 10800 0"/>
                <a:gd name="G34" fmla="?: G4 0 G31"/>
                <a:gd name="G35" fmla="?: -9780052 G34 0"/>
                <a:gd name="G36" fmla="?: G6 G35 G31"/>
                <a:gd name="G37" fmla="+- 21600 0 G36"/>
                <a:gd name="G38" fmla="?: G4 0 G33"/>
                <a:gd name="G39" fmla="?: -978005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10 w 21600"/>
                <a:gd name="T15" fmla="*/ 5864 h 21600"/>
                <a:gd name="T16" fmla="*/ 10800 w 21600"/>
                <a:gd name="T17" fmla="*/ 2307 h 21600"/>
                <a:gd name="T18" fmla="*/ 19090 w 21600"/>
                <a:gd name="T19" fmla="*/ 586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502" y="6455"/>
                  </a:moveTo>
                  <a:cubicBezTo>
                    <a:pt x="5033" y="3883"/>
                    <a:pt x="7806" y="2306"/>
                    <a:pt x="10800" y="2306"/>
                  </a:cubicBezTo>
                  <a:cubicBezTo>
                    <a:pt x="13793" y="2306"/>
                    <a:pt x="16566" y="3883"/>
                    <a:pt x="18097" y="6455"/>
                  </a:cubicBezTo>
                  <a:lnTo>
                    <a:pt x="20079" y="5275"/>
                  </a:lnTo>
                  <a:cubicBezTo>
                    <a:pt x="18132" y="2004"/>
                    <a:pt x="14606" y="0"/>
                    <a:pt x="10799" y="0"/>
                  </a:cubicBezTo>
                  <a:cubicBezTo>
                    <a:pt x="6993" y="0"/>
                    <a:pt x="3467" y="2004"/>
                    <a:pt x="1520" y="5275"/>
                  </a:cubicBez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" charset="0"/>
              </a:endParaRPr>
            </a:p>
          </p:txBody>
        </p:sp>
      </p:grpSp>
      <p:sp>
        <p:nvSpPr>
          <p:cNvPr id="390151" name="Text Box 7"/>
          <p:cNvSpPr txBox="1">
            <a:spLocks noChangeArrowheads="1"/>
          </p:cNvSpPr>
          <p:nvPr/>
        </p:nvSpPr>
        <p:spPr bwMode="auto">
          <a:xfrm>
            <a:off x="3657600" y="44196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Plasmid</a:t>
            </a: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5715000" y="4191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Primer</a:t>
            </a:r>
          </a:p>
        </p:txBody>
      </p:sp>
      <p:sp>
        <p:nvSpPr>
          <p:cNvPr id="390153" name="Text Box 9"/>
          <p:cNvSpPr txBox="1">
            <a:spLocks noChangeArrowheads="1"/>
          </p:cNvSpPr>
          <p:nvPr/>
        </p:nvSpPr>
        <p:spPr bwMode="auto">
          <a:xfrm>
            <a:off x="596900" y="2057400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stretches of known DNA are needed to sequence unknown DNA</a:t>
            </a:r>
          </a:p>
        </p:txBody>
      </p:sp>
      <p:grpSp>
        <p:nvGrpSpPr>
          <p:cNvPr id="390154" name="Group 10"/>
          <p:cNvGrpSpPr>
            <a:grpSpLocks/>
          </p:cNvGrpSpPr>
          <p:nvPr/>
        </p:nvGrpSpPr>
        <p:grpSpPr bwMode="auto">
          <a:xfrm>
            <a:off x="4876800" y="4038600"/>
            <a:ext cx="685800" cy="685800"/>
            <a:chOff x="1632" y="1920"/>
            <a:chExt cx="432" cy="432"/>
          </a:xfrm>
        </p:grpSpPr>
        <p:sp>
          <p:nvSpPr>
            <p:cNvPr id="390155" name="Arc 11"/>
            <p:cNvSpPr>
              <a:spLocks/>
            </p:cNvSpPr>
            <p:nvPr/>
          </p:nvSpPr>
          <p:spPr bwMode="auto">
            <a:xfrm>
              <a:off x="1632" y="1968"/>
              <a:ext cx="432" cy="384"/>
            </a:xfrm>
            <a:custGeom>
              <a:avLst/>
              <a:gdLst>
                <a:gd name="G0" fmla="+- 0 0 0"/>
                <a:gd name="G1" fmla="+- 16704 0 0"/>
                <a:gd name="G2" fmla="+- 21600 0 0"/>
                <a:gd name="T0" fmla="*/ 13694 w 21600"/>
                <a:gd name="T1" fmla="*/ 0 h 18930"/>
                <a:gd name="T2" fmla="*/ 21484 w 21600"/>
                <a:gd name="T3" fmla="*/ 18930 h 18930"/>
                <a:gd name="T4" fmla="*/ 0 w 21600"/>
                <a:gd name="T5" fmla="*/ 16704 h 18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930" fill="none" extrusionOk="0">
                  <a:moveTo>
                    <a:pt x="13694" y="-1"/>
                  </a:moveTo>
                  <a:cubicBezTo>
                    <a:pt x="18698" y="4102"/>
                    <a:pt x="21600" y="10232"/>
                    <a:pt x="21600" y="16704"/>
                  </a:cubicBezTo>
                  <a:cubicBezTo>
                    <a:pt x="21600" y="17447"/>
                    <a:pt x="21561" y="18190"/>
                    <a:pt x="21484" y="18930"/>
                  </a:cubicBezTo>
                </a:path>
                <a:path w="21600" h="18930" stroke="0" extrusionOk="0">
                  <a:moveTo>
                    <a:pt x="13694" y="-1"/>
                  </a:moveTo>
                  <a:cubicBezTo>
                    <a:pt x="18698" y="4102"/>
                    <a:pt x="21600" y="10232"/>
                    <a:pt x="21600" y="16704"/>
                  </a:cubicBezTo>
                  <a:cubicBezTo>
                    <a:pt x="21600" y="17447"/>
                    <a:pt x="21561" y="18190"/>
                    <a:pt x="21484" y="18930"/>
                  </a:cubicBezTo>
                  <a:lnTo>
                    <a:pt x="0" y="16704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6" name="Line 12"/>
            <p:cNvSpPr>
              <a:spLocks noChangeShapeType="1"/>
            </p:cNvSpPr>
            <p:nvPr/>
          </p:nvSpPr>
          <p:spPr bwMode="auto">
            <a:xfrm flipH="1" flipV="1">
              <a:off x="1872" y="1920"/>
              <a:ext cx="9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57" name="Group 13"/>
          <p:cNvGrpSpPr>
            <a:grpSpLocks/>
          </p:cNvGrpSpPr>
          <p:nvPr/>
        </p:nvGrpSpPr>
        <p:grpSpPr bwMode="auto">
          <a:xfrm flipH="1">
            <a:off x="2971800" y="4038600"/>
            <a:ext cx="685800" cy="685800"/>
            <a:chOff x="1632" y="1920"/>
            <a:chExt cx="432" cy="432"/>
          </a:xfrm>
        </p:grpSpPr>
        <p:sp>
          <p:nvSpPr>
            <p:cNvPr id="390158" name="Arc 14"/>
            <p:cNvSpPr>
              <a:spLocks/>
            </p:cNvSpPr>
            <p:nvPr/>
          </p:nvSpPr>
          <p:spPr bwMode="auto">
            <a:xfrm>
              <a:off x="1632" y="1968"/>
              <a:ext cx="432" cy="384"/>
            </a:xfrm>
            <a:custGeom>
              <a:avLst/>
              <a:gdLst>
                <a:gd name="G0" fmla="+- 0 0 0"/>
                <a:gd name="G1" fmla="+- 16704 0 0"/>
                <a:gd name="G2" fmla="+- 21600 0 0"/>
                <a:gd name="T0" fmla="*/ 13694 w 21600"/>
                <a:gd name="T1" fmla="*/ 0 h 18930"/>
                <a:gd name="T2" fmla="*/ 21484 w 21600"/>
                <a:gd name="T3" fmla="*/ 18930 h 18930"/>
                <a:gd name="T4" fmla="*/ 0 w 21600"/>
                <a:gd name="T5" fmla="*/ 16704 h 18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930" fill="none" extrusionOk="0">
                  <a:moveTo>
                    <a:pt x="13694" y="-1"/>
                  </a:moveTo>
                  <a:cubicBezTo>
                    <a:pt x="18698" y="4102"/>
                    <a:pt x="21600" y="10232"/>
                    <a:pt x="21600" y="16704"/>
                  </a:cubicBezTo>
                  <a:cubicBezTo>
                    <a:pt x="21600" y="17447"/>
                    <a:pt x="21561" y="18190"/>
                    <a:pt x="21484" y="18930"/>
                  </a:cubicBezTo>
                </a:path>
                <a:path w="21600" h="18930" stroke="0" extrusionOk="0">
                  <a:moveTo>
                    <a:pt x="13694" y="-1"/>
                  </a:moveTo>
                  <a:cubicBezTo>
                    <a:pt x="18698" y="4102"/>
                    <a:pt x="21600" y="10232"/>
                    <a:pt x="21600" y="16704"/>
                  </a:cubicBezTo>
                  <a:cubicBezTo>
                    <a:pt x="21600" y="17447"/>
                    <a:pt x="21561" y="18190"/>
                    <a:pt x="21484" y="18930"/>
                  </a:cubicBezTo>
                  <a:lnTo>
                    <a:pt x="0" y="16704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9" name="Line 15"/>
            <p:cNvSpPr>
              <a:spLocks noChangeShapeType="1"/>
            </p:cNvSpPr>
            <p:nvPr/>
          </p:nvSpPr>
          <p:spPr bwMode="auto">
            <a:xfrm flipH="1" flipV="1">
              <a:off x="1872" y="1920"/>
              <a:ext cx="9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160" name="Text Box 16"/>
          <p:cNvSpPr txBox="1">
            <a:spLocks noChangeArrowheads="1"/>
          </p:cNvSpPr>
          <p:nvPr/>
        </p:nvSpPr>
        <p:spPr bwMode="auto">
          <a:xfrm>
            <a:off x="1752600" y="4038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Primer</a:t>
            </a:r>
          </a:p>
        </p:txBody>
      </p:sp>
      <p:sp>
        <p:nvSpPr>
          <p:cNvPr id="390161" name="Arc 17"/>
          <p:cNvSpPr>
            <a:spLocks/>
          </p:cNvSpPr>
          <p:nvPr/>
        </p:nvSpPr>
        <p:spPr bwMode="auto">
          <a:xfrm rot="2476566" flipH="1">
            <a:off x="3429000" y="3505200"/>
            <a:ext cx="685800" cy="914400"/>
          </a:xfrm>
          <a:custGeom>
            <a:avLst/>
            <a:gdLst>
              <a:gd name="G0" fmla="+- 0 0 0"/>
              <a:gd name="G1" fmla="+- 16704 0 0"/>
              <a:gd name="G2" fmla="+- 21600 0 0"/>
              <a:gd name="T0" fmla="*/ 13694 w 21600"/>
              <a:gd name="T1" fmla="*/ 0 h 18930"/>
              <a:gd name="T2" fmla="*/ 21484 w 21600"/>
              <a:gd name="T3" fmla="*/ 18930 h 18930"/>
              <a:gd name="T4" fmla="*/ 0 w 21600"/>
              <a:gd name="T5" fmla="*/ 16704 h 18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30" fill="none" extrusionOk="0">
                <a:moveTo>
                  <a:pt x="13694" y="-1"/>
                </a:moveTo>
                <a:cubicBezTo>
                  <a:pt x="18698" y="4102"/>
                  <a:pt x="21600" y="10232"/>
                  <a:pt x="21600" y="16704"/>
                </a:cubicBezTo>
                <a:cubicBezTo>
                  <a:pt x="21600" y="17447"/>
                  <a:pt x="21561" y="18190"/>
                  <a:pt x="21484" y="18930"/>
                </a:cubicBezTo>
              </a:path>
              <a:path w="21600" h="18930" stroke="0" extrusionOk="0">
                <a:moveTo>
                  <a:pt x="13694" y="-1"/>
                </a:moveTo>
                <a:cubicBezTo>
                  <a:pt x="18698" y="4102"/>
                  <a:pt x="21600" y="10232"/>
                  <a:pt x="21600" y="16704"/>
                </a:cubicBezTo>
                <a:cubicBezTo>
                  <a:pt x="21600" y="17447"/>
                  <a:pt x="21561" y="18190"/>
                  <a:pt x="21484" y="18930"/>
                </a:cubicBezTo>
                <a:lnTo>
                  <a:pt x="0" y="16704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390162" name="Arc 18"/>
          <p:cNvSpPr>
            <a:spLocks/>
          </p:cNvSpPr>
          <p:nvPr/>
        </p:nvSpPr>
        <p:spPr bwMode="auto">
          <a:xfrm rot="-2476566">
            <a:off x="4267200" y="3505200"/>
            <a:ext cx="762000" cy="914400"/>
          </a:xfrm>
          <a:custGeom>
            <a:avLst/>
            <a:gdLst>
              <a:gd name="G0" fmla="+- 0 0 0"/>
              <a:gd name="G1" fmla="+- 16704 0 0"/>
              <a:gd name="G2" fmla="+- 21600 0 0"/>
              <a:gd name="T0" fmla="*/ 13694 w 21600"/>
              <a:gd name="T1" fmla="*/ 0 h 18930"/>
              <a:gd name="T2" fmla="*/ 21484 w 21600"/>
              <a:gd name="T3" fmla="*/ 18930 h 18930"/>
              <a:gd name="T4" fmla="*/ 0 w 21600"/>
              <a:gd name="T5" fmla="*/ 16704 h 18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30" fill="none" extrusionOk="0">
                <a:moveTo>
                  <a:pt x="13694" y="-1"/>
                </a:moveTo>
                <a:cubicBezTo>
                  <a:pt x="18698" y="4102"/>
                  <a:pt x="21600" y="10232"/>
                  <a:pt x="21600" y="16704"/>
                </a:cubicBezTo>
                <a:cubicBezTo>
                  <a:pt x="21600" y="17447"/>
                  <a:pt x="21561" y="18190"/>
                  <a:pt x="21484" y="18930"/>
                </a:cubicBezTo>
              </a:path>
              <a:path w="21600" h="18930" stroke="0" extrusionOk="0">
                <a:moveTo>
                  <a:pt x="13694" y="-1"/>
                </a:moveTo>
                <a:cubicBezTo>
                  <a:pt x="18698" y="4102"/>
                  <a:pt x="21600" y="10232"/>
                  <a:pt x="21600" y="16704"/>
                </a:cubicBezTo>
                <a:cubicBezTo>
                  <a:pt x="21600" y="17447"/>
                  <a:pt x="21561" y="18190"/>
                  <a:pt x="21484" y="18930"/>
                </a:cubicBezTo>
                <a:lnTo>
                  <a:pt x="0" y="16704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62400" y="3505200"/>
            <a:ext cx="228600" cy="76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 flipH="1" flipV="1">
            <a:off x="4267200" y="3505200"/>
            <a:ext cx="228600" cy="76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65" name="Text Box 21"/>
          <p:cNvSpPr txBox="1">
            <a:spLocks noChangeArrowheads="1"/>
          </p:cNvSpPr>
          <p:nvPr/>
        </p:nvSpPr>
        <p:spPr bwMode="auto">
          <a:xfrm>
            <a:off x="2362200" y="2895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Times" charset="0"/>
              </a:rPr>
              <a:t>Newly synthesized DNA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2800" dirty="0"/>
              <a:t>Strategy to determine DNA or RNA sequence</a:t>
            </a:r>
            <a:endParaRPr lang="en-US" sz="32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760"/>
            <a:ext cx="8534400" cy="4180840"/>
          </a:xfrm>
        </p:spPr>
        <p:txBody>
          <a:bodyPr>
            <a:normAutofit/>
          </a:bodyPr>
          <a:lstStyle/>
          <a:p>
            <a:r>
              <a:rPr lang="en-US" sz="2800" dirty="0"/>
              <a:t>Generate a </a:t>
            </a:r>
            <a:r>
              <a:rPr lang="en-US" sz="2800" i="1" dirty="0">
                <a:solidFill>
                  <a:srgbClr val="FF0000"/>
                </a:solidFill>
              </a:rPr>
              <a:t>nested</a:t>
            </a:r>
            <a:r>
              <a:rPr lang="en-US" sz="2800" i="1" dirty="0"/>
              <a:t> set</a:t>
            </a:r>
            <a:r>
              <a:rPr lang="en-US" sz="2800" dirty="0"/>
              <a:t> of fragments with one </a:t>
            </a:r>
            <a:r>
              <a:rPr lang="en-US" sz="2800" dirty="0" smtClean="0">
                <a:solidFill>
                  <a:srgbClr val="FF0000"/>
                </a:solidFill>
              </a:rPr>
              <a:t>common</a:t>
            </a:r>
            <a:r>
              <a:rPr lang="en-US" sz="2800" dirty="0" smtClean="0"/>
              <a:t> end</a:t>
            </a:r>
            <a:endParaRPr lang="en-US" sz="2800" dirty="0"/>
          </a:p>
          <a:p>
            <a:r>
              <a:rPr lang="en-US" sz="2800" dirty="0"/>
              <a:t>The other end terminates at one of the 4 nucleotides</a:t>
            </a:r>
          </a:p>
          <a:p>
            <a:r>
              <a:rPr lang="en-US" sz="2800" dirty="0"/>
              <a:t>Electrophoretic resolution of the fragments allows the reading of the sequence:</a:t>
            </a:r>
          </a:p>
          <a:p>
            <a:pPr lvl="1">
              <a:buFontTx/>
              <a:buNone/>
            </a:pPr>
            <a:r>
              <a:rPr lang="en-US" sz="2400" dirty="0"/>
              <a:t>Fragment of length </a:t>
            </a:r>
            <a:r>
              <a:rPr lang="en-US" sz="2400" dirty="0">
                <a:solidFill>
                  <a:srgbClr val="FF0000"/>
                </a:solidFill>
              </a:rPr>
              <a:t>47</a:t>
            </a:r>
            <a:r>
              <a:rPr lang="en-US" sz="2400" dirty="0"/>
              <a:t> ends at G</a:t>
            </a:r>
          </a:p>
          <a:p>
            <a:pPr lvl="1">
              <a:buFontTx/>
              <a:buNone/>
            </a:pPr>
            <a:r>
              <a:rPr lang="en-US" sz="2400" dirty="0"/>
              <a:t>                              </a:t>
            </a:r>
            <a:r>
              <a:rPr lang="en-US" sz="2400" dirty="0" smtClean="0"/>
              <a:t>     </a:t>
            </a:r>
            <a:r>
              <a:rPr lang="en-US" sz="2400" dirty="0">
                <a:solidFill>
                  <a:srgbClr val="FF0000"/>
                </a:solidFill>
              </a:rPr>
              <a:t>48</a:t>
            </a:r>
            <a:r>
              <a:rPr lang="en-US" sz="2400" dirty="0"/>
              <a:t>               A</a:t>
            </a:r>
          </a:p>
          <a:p>
            <a:pPr lvl="1">
              <a:buFontTx/>
              <a:buNone/>
            </a:pPr>
            <a:r>
              <a:rPr lang="en-US" sz="2400" dirty="0"/>
              <a:t>                              </a:t>
            </a:r>
            <a:r>
              <a:rPr lang="en-US" sz="2400" dirty="0" smtClean="0"/>
              <a:t>	  </a:t>
            </a:r>
            <a:r>
              <a:rPr lang="en-US" sz="2400" dirty="0" smtClean="0">
                <a:solidFill>
                  <a:srgbClr val="FF0000"/>
                </a:solidFill>
              </a:rPr>
              <a:t>49</a:t>
            </a:r>
            <a:r>
              <a:rPr lang="en-US" sz="2400" dirty="0" smtClean="0"/>
              <a:t>               </a:t>
            </a:r>
            <a:r>
              <a:rPr lang="en-US" sz="2400" dirty="0"/>
              <a:t>T</a:t>
            </a:r>
          </a:p>
          <a:p>
            <a:pPr lvl="1">
              <a:buFontTx/>
              <a:buNone/>
            </a:pPr>
            <a:r>
              <a:rPr lang="en-US" sz="2400" dirty="0"/>
              <a:t>Sequence is …GAT….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56210" y="5364480"/>
            <a:ext cx="2225040" cy="111760"/>
            <a:chOff x="1391920" y="5364480"/>
            <a:chExt cx="2225040" cy="111760"/>
          </a:xfrm>
        </p:grpSpPr>
        <p:sp>
          <p:nvSpPr>
            <p:cNvPr id="4" name="Oval 3"/>
            <p:cNvSpPr/>
            <p:nvPr/>
          </p:nvSpPr>
          <p:spPr>
            <a:xfrm>
              <a:off x="1391920" y="5364480"/>
              <a:ext cx="121920" cy="111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95985" y="5412177"/>
              <a:ext cx="21209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56210" y="5608320"/>
            <a:ext cx="2397760" cy="111760"/>
            <a:chOff x="1391920" y="5608320"/>
            <a:chExt cx="2397760" cy="111760"/>
          </a:xfrm>
        </p:grpSpPr>
        <p:sp>
          <p:nvSpPr>
            <p:cNvPr id="10" name="Oval 9"/>
            <p:cNvSpPr/>
            <p:nvPr/>
          </p:nvSpPr>
          <p:spPr>
            <a:xfrm>
              <a:off x="1391920" y="5608320"/>
              <a:ext cx="121920" cy="111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95985" y="5656017"/>
              <a:ext cx="22936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56210" y="5872480"/>
            <a:ext cx="2537535" cy="111760"/>
            <a:chOff x="1374065" y="5872480"/>
            <a:chExt cx="2537535" cy="111760"/>
          </a:xfrm>
        </p:grpSpPr>
        <p:sp>
          <p:nvSpPr>
            <p:cNvPr id="12" name="Oval 11"/>
            <p:cNvSpPr/>
            <p:nvPr/>
          </p:nvSpPr>
          <p:spPr>
            <a:xfrm>
              <a:off x="1374065" y="5872480"/>
              <a:ext cx="121920" cy="111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78130" y="5920177"/>
              <a:ext cx="24334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56210" y="6106160"/>
            <a:ext cx="2707790" cy="111760"/>
            <a:chOff x="1356210" y="6106160"/>
            <a:chExt cx="2707790" cy="111760"/>
          </a:xfrm>
        </p:grpSpPr>
        <p:sp>
          <p:nvSpPr>
            <p:cNvPr id="14" name="Oval 13"/>
            <p:cNvSpPr/>
            <p:nvPr/>
          </p:nvSpPr>
          <p:spPr>
            <a:xfrm>
              <a:off x="1356210" y="6106160"/>
              <a:ext cx="121920" cy="111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460275" y="6153857"/>
              <a:ext cx="26037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91705" y="5387647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9840" y="566171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2880" y="58956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179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0104"/>
            <a:ext cx="4326467" cy="1037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the sequence from a high-resolution 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Screen shot 2013-01-14 at 3.5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26" y="0"/>
            <a:ext cx="330894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890478"/>
            <a:ext cx="444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Sanger, </a:t>
            </a:r>
            <a:r>
              <a:rPr lang="en-US" sz="1400" dirty="0" err="1" smtClean="0">
                <a:latin typeface="+mn-lt"/>
              </a:rPr>
              <a:t>Nicklen</a:t>
            </a:r>
            <a:r>
              <a:rPr lang="en-US" sz="1400" dirty="0" smtClean="0">
                <a:latin typeface="+mn-lt"/>
              </a:rPr>
              <a:t> and Coulson (1977) DNA sequencing with chain-terminating inhibitors. PNAS 74: 5463-5467.</a:t>
            </a:r>
            <a:endParaRPr lang="en-US" sz="1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4342" y="1769533"/>
            <a:ext cx="1363133" cy="4586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667" y="2209800"/>
            <a:ext cx="372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Can you read the sequence?</a:t>
            </a:r>
            <a:endParaRPr lang="en-US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0104"/>
            <a:ext cx="4326467" cy="1037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the sequence from a high-resolution 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Screen shot 2013-01-14 at 3.5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26" y="0"/>
            <a:ext cx="330894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890478"/>
            <a:ext cx="444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Sanger, </a:t>
            </a:r>
            <a:r>
              <a:rPr lang="en-US" sz="1400" dirty="0" err="1" smtClean="0">
                <a:latin typeface="+mn-lt"/>
              </a:rPr>
              <a:t>Nicklen</a:t>
            </a:r>
            <a:r>
              <a:rPr lang="en-US" sz="1400" dirty="0" smtClean="0">
                <a:latin typeface="+mn-lt"/>
              </a:rPr>
              <a:t> and Coulson (1977) DNA sequencing with chain-terminating inhibitors. PNAS 74: 5463-5467.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667" y="2209800"/>
            <a:ext cx="372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Can you read the sequence?</a:t>
            </a:r>
            <a:endParaRPr lang="en-US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0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1185329"/>
            <a:ext cx="8170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From 5’ to 3’:</a:t>
            </a:r>
          </a:p>
          <a:p>
            <a:r>
              <a:rPr lang="en-US" sz="1600" dirty="0" smtClean="0">
                <a:latin typeface="+mn-lt"/>
              </a:rPr>
              <a:t>TGAATTGGCACAATGCTACAATGTGCTCCCCCAACTTGATATTAATAACACTATAG…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37259"/>
            <a:ext cx="851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FASTA format:</a:t>
            </a:r>
          </a:p>
          <a:p>
            <a:r>
              <a:rPr lang="en-US" sz="1600" dirty="0" smtClean="0">
                <a:latin typeface="+mn-lt"/>
              </a:rPr>
              <a:t>&gt;PhiX174_R4</a:t>
            </a:r>
          </a:p>
          <a:p>
            <a:r>
              <a:rPr lang="en-US" sz="1600" dirty="0" smtClean="0">
                <a:latin typeface="+mn-lt"/>
              </a:rPr>
              <a:t>TGAATTGGCACAATGCTACAATGTGCTCCCCCAACTTGATATTAATAACACTATAG…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667" y="3204734"/>
            <a:ext cx="8517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&gt;gi|164663818|ref|NP_001106879.1| LIM domain-binding protein 1 isoform 1 [</a:t>
            </a:r>
            <a:r>
              <a:rPr lang="en-US" sz="1600" dirty="0" err="1">
                <a:latin typeface="+mn-lt"/>
              </a:rPr>
              <a:t>Mus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musculus</a:t>
            </a:r>
            <a:r>
              <a:rPr lang="en-US" sz="1600" dirty="0">
                <a:latin typeface="+mn-lt"/>
              </a:rPr>
              <a:t>]</a:t>
            </a:r>
          </a:p>
          <a:p>
            <a:r>
              <a:rPr lang="en-US" sz="1600" dirty="0">
                <a:latin typeface="+mn-lt"/>
              </a:rPr>
              <a:t>MSVGCACPGCSSKSFKLYSPKEPPNGNAFPPFHPGTMLDRDVGPTPMYPPTYLEPGIGRHTPYGNQTDYR</a:t>
            </a:r>
          </a:p>
          <a:p>
            <a:r>
              <a:rPr lang="en-US" sz="1600" dirty="0">
                <a:latin typeface="+mn-lt"/>
              </a:rPr>
              <a:t>IFELNKRLQNWTEECDNLWWDAFTTEFFEDDAMLTITFCLEDGPKRYTIGRTLIPRYFRSIFEGGATELY</a:t>
            </a:r>
          </a:p>
          <a:p>
            <a:r>
              <a:rPr lang="en-US" sz="1600" dirty="0">
                <a:latin typeface="+mn-lt"/>
              </a:rPr>
              <a:t>YVLKHPKEAFHSNFVSLDCDQGSMVTQHGKPMFTQVCVEGRLYLEFMFDDMMRIKTWHFSIRQHRELIPR</a:t>
            </a:r>
          </a:p>
          <a:p>
            <a:r>
              <a:rPr lang="en-US" sz="1600" dirty="0">
                <a:latin typeface="+mn-lt"/>
              </a:rPr>
              <a:t>SILAMHAQDPQMLDQLSKNITRCGLSNSTLNYLRLCVILEPMQELMSRHKTYSLSPRDCLKTCLFQKWQR</a:t>
            </a:r>
          </a:p>
          <a:p>
            <a:r>
              <a:rPr lang="en-US" sz="1600" dirty="0">
                <a:latin typeface="+mn-lt"/>
              </a:rPr>
              <a:t>MVAPPAEPARQQPSKRRKRKMSGGSTMSSGGGNTNNSNSKKKSPASTFALSSQVPDVMVVGEPTLMGGEF</a:t>
            </a:r>
          </a:p>
          <a:p>
            <a:r>
              <a:rPr lang="en-US" sz="1600" dirty="0">
                <a:latin typeface="+mn-lt"/>
              </a:rPr>
              <a:t>GDEDERLITRLENTQFDAANGIDDEDSFNNSPALGANSPWNSKPPSSQESKSENPTSQASQ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1" y="5128062"/>
            <a:ext cx="4385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&gt;</a:t>
            </a:r>
            <a:r>
              <a:rPr lang="en-US" sz="1600" dirty="0" err="1">
                <a:latin typeface="+mn-lt"/>
              </a:rPr>
              <a:t>FranklinsTower</a:t>
            </a:r>
            <a:r>
              <a:rPr lang="en-US" sz="1600" dirty="0">
                <a:latin typeface="+mn-lt"/>
              </a:rPr>
              <a:t> Grateful Dead, Robert Hunter</a:t>
            </a:r>
          </a:p>
          <a:p>
            <a:r>
              <a:rPr lang="en-US" sz="1600" dirty="0">
                <a:latin typeface="+mn-lt"/>
              </a:rPr>
              <a:t>You ask me where the four winds dwell</a:t>
            </a:r>
          </a:p>
          <a:p>
            <a:r>
              <a:rPr lang="en-US" sz="1600" dirty="0">
                <a:latin typeface="+mn-lt"/>
              </a:rPr>
              <a:t>In Franklin's tower there hangs a bell</a:t>
            </a:r>
          </a:p>
          <a:p>
            <a:r>
              <a:rPr lang="en-US" sz="1600" dirty="0">
                <a:latin typeface="+mn-lt"/>
              </a:rPr>
              <a:t>It can ring, turn night to day</a:t>
            </a:r>
          </a:p>
          <a:p>
            <a:r>
              <a:rPr lang="en-US" sz="1600" dirty="0">
                <a:latin typeface="+mn-lt"/>
              </a:rPr>
              <a:t>Ring like fire when you lose your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063" y="2777058"/>
            <a:ext cx="312587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FASTA is a format for any sequence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0043" y="5299482"/>
            <a:ext cx="2956859" cy="83099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&gt;name</a:t>
            </a:r>
          </a:p>
          <a:p>
            <a:r>
              <a:rPr lang="en-US" sz="1600" dirty="0" smtClean="0">
                <a:latin typeface="+mn-lt"/>
              </a:rPr>
              <a:t>String of letters from an alphabet</a:t>
            </a:r>
          </a:p>
          <a:p>
            <a:r>
              <a:rPr lang="en-US" sz="1600" dirty="0" smtClean="0">
                <a:latin typeface="+mn-lt"/>
              </a:rPr>
              <a:t>Invalid letters are ignored</a:t>
            </a:r>
            <a:endParaRPr lang="en-US" sz="16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3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2652713"/>
            <a:ext cx="7080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1171" name="Line 3"/>
          <p:cNvSpPr>
            <a:spLocks noChangeShapeType="1"/>
          </p:cNvSpPr>
          <p:nvPr/>
        </p:nvSpPr>
        <p:spPr bwMode="auto">
          <a:xfrm>
            <a:off x="595313" y="3538538"/>
            <a:ext cx="5143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2" name="Oval 4"/>
          <p:cNvSpPr>
            <a:spLocks noChangeArrowheads="1"/>
          </p:cNvSpPr>
          <p:nvPr/>
        </p:nvSpPr>
        <p:spPr bwMode="auto">
          <a:xfrm>
            <a:off x="1973263" y="2814638"/>
            <a:ext cx="361950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519113" y="3627438"/>
            <a:ext cx="1014412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2400">
                <a:latin typeface="Times New Roman" charset="0"/>
              </a:rPr>
              <a:t>Primer</a:t>
            </a:r>
          </a:p>
        </p:txBody>
      </p:sp>
      <p:sp>
        <p:nvSpPr>
          <p:cNvPr id="391174" name="Oval 6"/>
          <p:cNvSpPr>
            <a:spLocks noChangeArrowheads="1"/>
          </p:cNvSpPr>
          <p:nvPr/>
        </p:nvSpPr>
        <p:spPr bwMode="auto">
          <a:xfrm>
            <a:off x="519113" y="2143125"/>
            <a:ext cx="406400" cy="3778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133350" y="1466850"/>
            <a:ext cx="1687513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2000">
                <a:latin typeface="Times New Roman" charset="0"/>
              </a:rPr>
              <a:t>DNA template</a:t>
            </a: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984250" y="3054350"/>
            <a:ext cx="1030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1600">
                <a:latin typeface="Times New Roman" charset="0"/>
              </a:rPr>
              <a:t>Annealing</a:t>
            </a: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1992313" y="1863725"/>
            <a:ext cx="1962150" cy="7016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algn="ctr" defTabSz="762000"/>
            <a:r>
              <a:rPr lang="en-US" sz="2000">
                <a:latin typeface="Times New Roman" charset="0"/>
              </a:rPr>
              <a:t>Taq Polymerase</a:t>
            </a:r>
          </a:p>
          <a:p>
            <a:pPr algn="ctr" defTabSz="762000"/>
            <a:r>
              <a:rPr lang="en-US" sz="2000">
                <a:latin typeface="Times New Roman" charset="0"/>
              </a:rPr>
              <a:t>dNTPs</a:t>
            </a:r>
          </a:p>
        </p:txBody>
      </p:sp>
      <p:sp>
        <p:nvSpPr>
          <p:cNvPr id="391178" name="Line 10"/>
          <p:cNvSpPr>
            <a:spLocks noChangeShapeType="1"/>
          </p:cNvSpPr>
          <p:nvPr/>
        </p:nvSpPr>
        <p:spPr bwMode="auto">
          <a:xfrm flipV="1">
            <a:off x="615950" y="2995613"/>
            <a:ext cx="125571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9" name="Line 11"/>
          <p:cNvSpPr>
            <a:spLocks noChangeShapeType="1"/>
          </p:cNvSpPr>
          <p:nvPr/>
        </p:nvSpPr>
        <p:spPr bwMode="auto">
          <a:xfrm>
            <a:off x="882650" y="2595563"/>
            <a:ext cx="2667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0" name="Line 12"/>
          <p:cNvSpPr>
            <a:spLocks noChangeShapeType="1"/>
          </p:cNvSpPr>
          <p:nvPr/>
        </p:nvSpPr>
        <p:spPr bwMode="auto">
          <a:xfrm flipH="1">
            <a:off x="769938" y="3017838"/>
            <a:ext cx="377825" cy="344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1" name="Arc 13"/>
          <p:cNvSpPr>
            <a:spLocks/>
          </p:cNvSpPr>
          <p:nvPr/>
        </p:nvSpPr>
        <p:spPr bwMode="auto">
          <a:xfrm>
            <a:off x="1930400" y="2773363"/>
            <a:ext cx="203200" cy="222250"/>
          </a:xfrm>
          <a:custGeom>
            <a:avLst/>
            <a:gdLst>
              <a:gd name="G0" fmla="+- 21599 0 0"/>
              <a:gd name="G1" fmla="+- 21339 0 0"/>
              <a:gd name="G2" fmla="+- 21600 0 0"/>
              <a:gd name="T0" fmla="*/ 0 w 21599"/>
              <a:gd name="T1" fmla="*/ 21187 h 21339"/>
              <a:gd name="T2" fmla="*/ 18253 w 21599"/>
              <a:gd name="T3" fmla="*/ 0 h 21339"/>
              <a:gd name="T4" fmla="*/ 21599 w 21599"/>
              <a:gd name="T5" fmla="*/ 21339 h 2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339" fill="none" extrusionOk="0">
                <a:moveTo>
                  <a:pt x="-1" y="21186"/>
                </a:moveTo>
                <a:cubicBezTo>
                  <a:pt x="73" y="10607"/>
                  <a:pt x="7800" y="1638"/>
                  <a:pt x="18252" y="-1"/>
                </a:cubicBezTo>
              </a:path>
              <a:path w="21599" h="21339" stroke="0" extrusionOk="0">
                <a:moveTo>
                  <a:pt x="-1" y="21186"/>
                </a:moveTo>
                <a:cubicBezTo>
                  <a:pt x="73" y="10607"/>
                  <a:pt x="7800" y="1638"/>
                  <a:pt x="18252" y="-1"/>
                </a:cubicBezTo>
                <a:lnTo>
                  <a:pt x="21599" y="2133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2" name="Line 14"/>
          <p:cNvSpPr>
            <a:spLocks noChangeShapeType="1"/>
          </p:cNvSpPr>
          <p:nvPr/>
        </p:nvSpPr>
        <p:spPr bwMode="auto">
          <a:xfrm flipV="1">
            <a:off x="2405063" y="3011488"/>
            <a:ext cx="14033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3" name="Line 15"/>
          <p:cNvSpPr>
            <a:spLocks noChangeShapeType="1"/>
          </p:cNvSpPr>
          <p:nvPr/>
        </p:nvSpPr>
        <p:spPr bwMode="auto">
          <a:xfrm>
            <a:off x="2643188" y="2608263"/>
            <a:ext cx="2667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4" name="Line 16"/>
          <p:cNvSpPr>
            <a:spLocks noChangeShapeType="1"/>
          </p:cNvSpPr>
          <p:nvPr/>
        </p:nvSpPr>
        <p:spPr bwMode="auto">
          <a:xfrm flipH="1">
            <a:off x="2582863" y="3021013"/>
            <a:ext cx="32385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5" name="Rectangle 17"/>
          <p:cNvSpPr>
            <a:spLocks noChangeArrowheads="1"/>
          </p:cNvSpPr>
          <p:nvPr/>
        </p:nvSpPr>
        <p:spPr bwMode="auto">
          <a:xfrm>
            <a:off x="1992313" y="3522663"/>
            <a:ext cx="1978025" cy="30841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1400" dirty="0" smtClean="0">
                <a:latin typeface="Times New Roman" charset="0"/>
              </a:rPr>
              <a:t>Di-deoxy </a:t>
            </a:r>
            <a:r>
              <a:rPr lang="en-US" sz="1400" dirty="0">
                <a:latin typeface="Times New Roman" charset="0"/>
              </a:rPr>
              <a:t>Terminators</a:t>
            </a:r>
          </a:p>
        </p:txBody>
      </p:sp>
      <p:sp>
        <p:nvSpPr>
          <p:cNvPr id="391186" name="Rectangle 18"/>
          <p:cNvSpPr>
            <a:spLocks noChangeArrowheads="1"/>
          </p:cNvSpPr>
          <p:nvPr/>
        </p:nvSpPr>
        <p:spPr bwMode="auto">
          <a:xfrm>
            <a:off x="6049963" y="3435350"/>
            <a:ext cx="130175" cy="12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7" name="Oval 19"/>
          <p:cNvSpPr>
            <a:spLocks noChangeArrowheads="1"/>
          </p:cNvSpPr>
          <p:nvPr/>
        </p:nvSpPr>
        <p:spPr bwMode="auto">
          <a:xfrm>
            <a:off x="6196013" y="3406775"/>
            <a:ext cx="149225" cy="158750"/>
          </a:xfrm>
          <a:prstGeom prst="ellipse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88" name="Rectangle 20"/>
          <p:cNvSpPr>
            <a:spLocks noChangeArrowheads="1"/>
          </p:cNvSpPr>
          <p:nvPr/>
        </p:nvSpPr>
        <p:spPr bwMode="auto">
          <a:xfrm>
            <a:off x="5995988" y="3394075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189" name="Line 21"/>
          <p:cNvSpPr>
            <a:spLocks noChangeShapeType="1"/>
          </p:cNvSpPr>
          <p:nvPr/>
        </p:nvSpPr>
        <p:spPr bwMode="auto">
          <a:xfrm>
            <a:off x="4033838" y="2292350"/>
            <a:ext cx="785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0" name="Line 22"/>
          <p:cNvSpPr>
            <a:spLocks noChangeShapeType="1"/>
          </p:cNvSpPr>
          <p:nvPr/>
        </p:nvSpPr>
        <p:spPr bwMode="auto">
          <a:xfrm>
            <a:off x="4043363" y="2559050"/>
            <a:ext cx="782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1" name="Line 23"/>
          <p:cNvSpPr>
            <a:spLocks noChangeShapeType="1"/>
          </p:cNvSpPr>
          <p:nvPr/>
        </p:nvSpPr>
        <p:spPr bwMode="auto">
          <a:xfrm>
            <a:off x="4043363" y="2797175"/>
            <a:ext cx="782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2" name="Line 24"/>
          <p:cNvSpPr>
            <a:spLocks noChangeShapeType="1"/>
          </p:cNvSpPr>
          <p:nvPr/>
        </p:nvSpPr>
        <p:spPr bwMode="auto">
          <a:xfrm>
            <a:off x="4049713" y="3257550"/>
            <a:ext cx="782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3" name="Line 25"/>
          <p:cNvSpPr>
            <a:spLocks noChangeShapeType="1"/>
          </p:cNvSpPr>
          <p:nvPr/>
        </p:nvSpPr>
        <p:spPr bwMode="auto">
          <a:xfrm>
            <a:off x="4049713" y="3481388"/>
            <a:ext cx="7826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4" name="Line 26"/>
          <p:cNvSpPr>
            <a:spLocks noChangeShapeType="1"/>
          </p:cNvSpPr>
          <p:nvPr/>
        </p:nvSpPr>
        <p:spPr bwMode="auto">
          <a:xfrm>
            <a:off x="4049713" y="3708400"/>
            <a:ext cx="782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5" name="Rectangle 27"/>
          <p:cNvSpPr>
            <a:spLocks noChangeArrowheads="1"/>
          </p:cNvSpPr>
          <p:nvPr/>
        </p:nvSpPr>
        <p:spPr bwMode="auto">
          <a:xfrm>
            <a:off x="4940300" y="2246313"/>
            <a:ext cx="134938" cy="11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6" name="Oval 28"/>
          <p:cNvSpPr>
            <a:spLocks noChangeArrowheads="1"/>
          </p:cNvSpPr>
          <p:nvPr/>
        </p:nvSpPr>
        <p:spPr bwMode="auto">
          <a:xfrm>
            <a:off x="5092700" y="2224088"/>
            <a:ext cx="150813" cy="142875"/>
          </a:xfrm>
          <a:prstGeom prst="ellipse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7" name="Rectangle 29"/>
          <p:cNvSpPr>
            <a:spLocks noChangeArrowheads="1"/>
          </p:cNvSpPr>
          <p:nvPr/>
        </p:nvSpPr>
        <p:spPr bwMode="auto">
          <a:xfrm>
            <a:off x="4884738" y="2201863"/>
            <a:ext cx="257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198" name="Rectangle 30"/>
          <p:cNvSpPr>
            <a:spLocks noChangeArrowheads="1"/>
          </p:cNvSpPr>
          <p:nvPr/>
        </p:nvSpPr>
        <p:spPr bwMode="auto">
          <a:xfrm>
            <a:off x="5160963" y="2476500"/>
            <a:ext cx="133350" cy="12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9" name="Oval 31"/>
          <p:cNvSpPr>
            <a:spLocks noChangeArrowheads="1"/>
          </p:cNvSpPr>
          <p:nvPr/>
        </p:nvSpPr>
        <p:spPr bwMode="auto">
          <a:xfrm>
            <a:off x="5313363" y="2455863"/>
            <a:ext cx="147637" cy="144462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00" name="Rectangle 32"/>
          <p:cNvSpPr>
            <a:spLocks noChangeArrowheads="1"/>
          </p:cNvSpPr>
          <p:nvPr/>
        </p:nvSpPr>
        <p:spPr bwMode="auto">
          <a:xfrm>
            <a:off x="5106988" y="2439988"/>
            <a:ext cx="252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01" name="Rectangle 33"/>
          <p:cNvSpPr>
            <a:spLocks noChangeArrowheads="1"/>
          </p:cNvSpPr>
          <p:nvPr/>
        </p:nvSpPr>
        <p:spPr bwMode="auto">
          <a:xfrm>
            <a:off x="4884738" y="2441575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02" name="Rectangle 34"/>
          <p:cNvSpPr>
            <a:spLocks noChangeArrowheads="1"/>
          </p:cNvSpPr>
          <p:nvPr/>
        </p:nvSpPr>
        <p:spPr bwMode="auto">
          <a:xfrm>
            <a:off x="4883150" y="27114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03" name="Rectangle 35"/>
          <p:cNvSpPr>
            <a:spLocks noChangeArrowheads="1"/>
          </p:cNvSpPr>
          <p:nvPr/>
        </p:nvSpPr>
        <p:spPr bwMode="auto">
          <a:xfrm>
            <a:off x="5106988" y="2714625"/>
            <a:ext cx="252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04" name="Rectangle 36"/>
          <p:cNvSpPr>
            <a:spLocks noChangeArrowheads="1"/>
          </p:cNvSpPr>
          <p:nvPr/>
        </p:nvSpPr>
        <p:spPr bwMode="auto">
          <a:xfrm>
            <a:off x="4894263" y="293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05" name="Rectangle 37"/>
          <p:cNvSpPr>
            <a:spLocks noChangeArrowheads="1"/>
          </p:cNvSpPr>
          <p:nvPr/>
        </p:nvSpPr>
        <p:spPr bwMode="auto">
          <a:xfrm>
            <a:off x="5106988" y="2936875"/>
            <a:ext cx="252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06" name="Rectangle 38"/>
          <p:cNvSpPr>
            <a:spLocks noChangeArrowheads="1"/>
          </p:cNvSpPr>
          <p:nvPr/>
        </p:nvSpPr>
        <p:spPr bwMode="auto">
          <a:xfrm>
            <a:off x="5327650" y="2936875"/>
            <a:ext cx="252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07" name="Rectangle 39"/>
          <p:cNvSpPr>
            <a:spLocks noChangeArrowheads="1"/>
          </p:cNvSpPr>
          <p:nvPr/>
        </p:nvSpPr>
        <p:spPr bwMode="auto">
          <a:xfrm>
            <a:off x="5376863" y="2749550"/>
            <a:ext cx="134937" cy="12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08" name="Oval 40"/>
          <p:cNvSpPr>
            <a:spLocks noChangeArrowheads="1"/>
          </p:cNvSpPr>
          <p:nvPr/>
        </p:nvSpPr>
        <p:spPr bwMode="auto">
          <a:xfrm>
            <a:off x="5524500" y="2727325"/>
            <a:ext cx="147638" cy="147638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09" name="Rectangle 41"/>
          <p:cNvSpPr>
            <a:spLocks noChangeArrowheads="1"/>
          </p:cNvSpPr>
          <p:nvPr/>
        </p:nvSpPr>
        <p:spPr bwMode="auto">
          <a:xfrm>
            <a:off x="5322888" y="2709863"/>
            <a:ext cx="252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10" name="Rectangle 42"/>
          <p:cNvSpPr>
            <a:spLocks noChangeArrowheads="1"/>
          </p:cNvSpPr>
          <p:nvPr/>
        </p:nvSpPr>
        <p:spPr bwMode="auto">
          <a:xfrm>
            <a:off x="5599113" y="2973388"/>
            <a:ext cx="133350" cy="117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11" name="Oval 43"/>
          <p:cNvSpPr>
            <a:spLocks noChangeArrowheads="1"/>
          </p:cNvSpPr>
          <p:nvPr/>
        </p:nvSpPr>
        <p:spPr bwMode="auto">
          <a:xfrm>
            <a:off x="5757863" y="2955925"/>
            <a:ext cx="133350" cy="1333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12" name="Rectangle 44"/>
          <p:cNvSpPr>
            <a:spLocks noChangeArrowheads="1"/>
          </p:cNvSpPr>
          <p:nvPr/>
        </p:nvSpPr>
        <p:spPr bwMode="auto">
          <a:xfrm>
            <a:off x="5543550" y="2930525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G</a:t>
            </a:r>
          </a:p>
        </p:txBody>
      </p:sp>
      <p:sp>
        <p:nvSpPr>
          <p:cNvPr id="391213" name="Rectangle 45"/>
          <p:cNvSpPr>
            <a:spLocks noChangeArrowheads="1"/>
          </p:cNvSpPr>
          <p:nvPr/>
        </p:nvSpPr>
        <p:spPr bwMode="auto">
          <a:xfrm>
            <a:off x="4902200" y="3170238"/>
            <a:ext cx="211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14" name="Rectangle 46"/>
          <p:cNvSpPr>
            <a:spLocks noChangeArrowheads="1"/>
          </p:cNvSpPr>
          <p:nvPr/>
        </p:nvSpPr>
        <p:spPr bwMode="auto">
          <a:xfrm>
            <a:off x="5116513" y="3171825"/>
            <a:ext cx="2047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15" name="Rectangle 47"/>
          <p:cNvSpPr>
            <a:spLocks noChangeArrowheads="1"/>
          </p:cNvSpPr>
          <p:nvPr/>
        </p:nvSpPr>
        <p:spPr bwMode="auto">
          <a:xfrm>
            <a:off x="5332413" y="3171825"/>
            <a:ext cx="209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16" name="Rectangle 48"/>
          <p:cNvSpPr>
            <a:spLocks noChangeArrowheads="1"/>
          </p:cNvSpPr>
          <p:nvPr/>
        </p:nvSpPr>
        <p:spPr bwMode="auto">
          <a:xfrm>
            <a:off x="5570538" y="3171825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G</a:t>
            </a:r>
          </a:p>
        </p:txBody>
      </p:sp>
      <p:sp>
        <p:nvSpPr>
          <p:cNvPr id="391217" name="Rectangle 49"/>
          <p:cNvSpPr>
            <a:spLocks noChangeArrowheads="1"/>
          </p:cNvSpPr>
          <p:nvPr/>
        </p:nvSpPr>
        <p:spPr bwMode="auto">
          <a:xfrm>
            <a:off x="5830888" y="3208338"/>
            <a:ext cx="136525" cy="11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18" name="Oval 50"/>
          <p:cNvSpPr>
            <a:spLocks noChangeArrowheads="1"/>
          </p:cNvSpPr>
          <p:nvPr/>
        </p:nvSpPr>
        <p:spPr bwMode="auto">
          <a:xfrm>
            <a:off x="5988050" y="3190875"/>
            <a:ext cx="134938" cy="144463"/>
          </a:xfrm>
          <a:prstGeom prst="ellipse">
            <a:avLst/>
          </a:prstGeom>
          <a:solidFill>
            <a:srgbClr val="FF0033"/>
          </a:solidFill>
          <a:ln w="12700">
            <a:solidFill>
              <a:srgbClr val="FF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19" name="Rectangle 51"/>
          <p:cNvSpPr>
            <a:spLocks noChangeArrowheads="1"/>
          </p:cNvSpPr>
          <p:nvPr/>
        </p:nvSpPr>
        <p:spPr bwMode="auto">
          <a:xfrm>
            <a:off x="5776913" y="3167063"/>
            <a:ext cx="246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T</a:t>
            </a:r>
          </a:p>
        </p:txBody>
      </p:sp>
      <p:sp>
        <p:nvSpPr>
          <p:cNvPr id="391220" name="Rectangle 52"/>
          <p:cNvSpPr>
            <a:spLocks noChangeArrowheads="1"/>
          </p:cNvSpPr>
          <p:nvPr/>
        </p:nvSpPr>
        <p:spPr bwMode="auto">
          <a:xfrm>
            <a:off x="4903788" y="3403600"/>
            <a:ext cx="2127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21" name="Rectangle 53"/>
          <p:cNvSpPr>
            <a:spLocks noChangeArrowheads="1"/>
          </p:cNvSpPr>
          <p:nvPr/>
        </p:nvSpPr>
        <p:spPr bwMode="auto">
          <a:xfrm>
            <a:off x="5116513" y="3405188"/>
            <a:ext cx="206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22" name="Rectangle 54"/>
          <p:cNvSpPr>
            <a:spLocks noChangeArrowheads="1"/>
          </p:cNvSpPr>
          <p:nvPr/>
        </p:nvSpPr>
        <p:spPr bwMode="auto">
          <a:xfrm>
            <a:off x="5329238" y="3405188"/>
            <a:ext cx="209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23" name="Rectangle 55"/>
          <p:cNvSpPr>
            <a:spLocks noChangeArrowheads="1"/>
          </p:cNvSpPr>
          <p:nvPr/>
        </p:nvSpPr>
        <p:spPr bwMode="auto">
          <a:xfrm>
            <a:off x="5568950" y="34036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G</a:t>
            </a:r>
          </a:p>
        </p:txBody>
      </p:sp>
      <p:sp>
        <p:nvSpPr>
          <p:cNvPr id="391224" name="Rectangle 56"/>
          <p:cNvSpPr>
            <a:spLocks noChangeArrowheads="1"/>
          </p:cNvSpPr>
          <p:nvPr/>
        </p:nvSpPr>
        <p:spPr bwMode="auto">
          <a:xfrm>
            <a:off x="5802313" y="3405188"/>
            <a:ext cx="246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T</a:t>
            </a:r>
          </a:p>
        </p:txBody>
      </p:sp>
      <p:sp>
        <p:nvSpPr>
          <p:cNvPr id="391225" name="Rectangle 57"/>
          <p:cNvSpPr>
            <a:spLocks noChangeArrowheads="1"/>
          </p:cNvSpPr>
          <p:nvPr/>
        </p:nvSpPr>
        <p:spPr bwMode="auto">
          <a:xfrm>
            <a:off x="4910138" y="3614738"/>
            <a:ext cx="212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26" name="Rectangle 58"/>
          <p:cNvSpPr>
            <a:spLocks noChangeArrowheads="1"/>
          </p:cNvSpPr>
          <p:nvPr/>
        </p:nvSpPr>
        <p:spPr bwMode="auto">
          <a:xfrm>
            <a:off x="5119688" y="3616325"/>
            <a:ext cx="209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27" name="Rectangle 59"/>
          <p:cNvSpPr>
            <a:spLocks noChangeArrowheads="1"/>
          </p:cNvSpPr>
          <p:nvPr/>
        </p:nvSpPr>
        <p:spPr bwMode="auto">
          <a:xfrm>
            <a:off x="5334000" y="3616325"/>
            <a:ext cx="209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C</a:t>
            </a:r>
          </a:p>
        </p:txBody>
      </p:sp>
      <p:sp>
        <p:nvSpPr>
          <p:cNvPr id="391228" name="Rectangle 60"/>
          <p:cNvSpPr>
            <a:spLocks noChangeArrowheads="1"/>
          </p:cNvSpPr>
          <p:nvPr/>
        </p:nvSpPr>
        <p:spPr bwMode="auto">
          <a:xfrm>
            <a:off x="5570538" y="3617913"/>
            <a:ext cx="257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G</a:t>
            </a:r>
          </a:p>
        </p:txBody>
      </p:sp>
      <p:sp>
        <p:nvSpPr>
          <p:cNvPr id="391229" name="Rectangle 61"/>
          <p:cNvSpPr>
            <a:spLocks noChangeArrowheads="1"/>
          </p:cNvSpPr>
          <p:nvPr/>
        </p:nvSpPr>
        <p:spPr bwMode="auto">
          <a:xfrm>
            <a:off x="5803900" y="3622675"/>
            <a:ext cx="2460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T</a:t>
            </a:r>
          </a:p>
        </p:txBody>
      </p:sp>
      <p:sp>
        <p:nvSpPr>
          <p:cNvPr id="391230" name="Rectangle 62"/>
          <p:cNvSpPr>
            <a:spLocks noChangeArrowheads="1"/>
          </p:cNvSpPr>
          <p:nvPr/>
        </p:nvSpPr>
        <p:spPr bwMode="auto">
          <a:xfrm>
            <a:off x="6227763" y="3660775"/>
            <a:ext cx="133350" cy="115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31" name="Oval 63"/>
          <p:cNvSpPr>
            <a:spLocks noChangeArrowheads="1"/>
          </p:cNvSpPr>
          <p:nvPr/>
        </p:nvSpPr>
        <p:spPr bwMode="auto">
          <a:xfrm>
            <a:off x="6386513" y="3654425"/>
            <a:ext cx="134937" cy="133350"/>
          </a:xfrm>
          <a:prstGeom prst="ellipse">
            <a:avLst/>
          </a:prstGeom>
          <a:solidFill>
            <a:srgbClr val="FF0033"/>
          </a:solidFill>
          <a:ln w="12700">
            <a:solidFill>
              <a:srgbClr val="FF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32" name="Rectangle 64"/>
          <p:cNvSpPr>
            <a:spLocks noChangeArrowheads="1"/>
          </p:cNvSpPr>
          <p:nvPr/>
        </p:nvSpPr>
        <p:spPr bwMode="auto">
          <a:xfrm>
            <a:off x="6176963" y="3622675"/>
            <a:ext cx="2460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T</a:t>
            </a:r>
          </a:p>
        </p:txBody>
      </p:sp>
      <p:sp>
        <p:nvSpPr>
          <p:cNvPr id="391233" name="Rectangle 65"/>
          <p:cNvSpPr>
            <a:spLocks noChangeArrowheads="1"/>
          </p:cNvSpPr>
          <p:nvPr/>
        </p:nvSpPr>
        <p:spPr bwMode="auto">
          <a:xfrm>
            <a:off x="5983288" y="3621088"/>
            <a:ext cx="257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800">
                <a:latin typeface="Times New Roman" charset="0"/>
              </a:rPr>
              <a:t>A</a:t>
            </a:r>
          </a:p>
        </p:txBody>
      </p:sp>
      <p:sp>
        <p:nvSpPr>
          <p:cNvPr id="391234" name="Rectangle 66"/>
          <p:cNvSpPr>
            <a:spLocks noChangeArrowheads="1"/>
          </p:cNvSpPr>
          <p:nvPr/>
        </p:nvSpPr>
        <p:spPr bwMode="auto">
          <a:xfrm>
            <a:off x="6419850" y="1954213"/>
            <a:ext cx="1419225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ctr" defTabSz="762000"/>
            <a:r>
              <a:rPr lang="en-US" sz="1600">
                <a:latin typeface="Times New Roman" charset="0"/>
              </a:rPr>
              <a:t>Dye terminator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removal</a:t>
            </a:r>
          </a:p>
        </p:txBody>
      </p:sp>
      <p:sp>
        <p:nvSpPr>
          <p:cNvPr id="391235" name="Rectangle 67"/>
          <p:cNvSpPr>
            <a:spLocks noChangeArrowheads="1"/>
          </p:cNvSpPr>
          <p:nvPr/>
        </p:nvSpPr>
        <p:spPr bwMode="auto">
          <a:xfrm>
            <a:off x="8102600" y="3516313"/>
            <a:ext cx="1098550" cy="825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ctr" defTabSz="762000"/>
            <a:r>
              <a:rPr lang="en-US" sz="1600">
                <a:latin typeface="Times New Roman" charset="0"/>
              </a:rPr>
              <a:t>Completed</a:t>
            </a:r>
          </a:p>
          <a:p>
            <a:pPr algn="ctr" defTabSz="762000"/>
            <a:r>
              <a:rPr lang="en-US" sz="1600">
                <a:latin typeface="Times New Roman" charset="0"/>
              </a:rPr>
              <a:t>sequencing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reaction</a:t>
            </a:r>
          </a:p>
        </p:txBody>
      </p:sp>
      <p:sp>
        <p:nvSpPr>
          <p:cNvPr id="391236" name="Rectangle 68"/>
          <p:cNvSpPr>
            <a:spLocks noChangeArrowheads="1"/>
          </p:cNvSpPr>
          <p:nvPr/>
        </p:nvSpPr>
        <p:spPr bwMode="auto">
          <a:xfrm>
            <a:off x="2874963" y="3043238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1600">
                <a:latin typeface="Times New Roman" charset="0"/>
              </a:rPr>
              <a:t>Extension</a:t>
            </a:r>
          </a:p>
        </p:txBody>
      </p:sp>
      <p:sp>
        <p:nvSpPr>
          <p:cNvPr id="391237" name="Oval 69"/>
          <p:cNvSpPr>
            <a:spLocks noChangeArrowheads="1"/>
          </p:cNvSpPr>
          <p:nvPr/>
        </p:nvSpPr>
        <p:spPr bwMode="auto">
          <a:xfrm>
            <a:off x="2306638" y="3956050"/>
            <a:ext cx="174625" cy="173038"/>
          </a:xfrm>
          <a:prstGeom prst="ellipse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38" name="Oval 70"/>
          <p:cNvSpPr>
            <a:spLocks noChangeArrowheads="1"/>
          </p:cNvSpPr>
          <p:nvPr/>
        </p:nvSpPr>
        <p:spPr bwMode="auto">
          <a:xfrm>
            <a:off x="3919538" y="3975100"/>
            <a:ext cx="161925" cy="152400"/>
          </a:xfrm>
          <a:prstGeom prst="ellipse">
            <a:avLst/>
          </a:prstGeom>
          <a:solidFill>
            <a:srgbClr val="FF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39" name="Rectangle 71"/>
          <p:cNvSpPr>
            <a:spLocks noChangeArrowheads="1"/>
          </p:cNvSpPr>
          <p:nvPr/>
        </p:nvSpPr>
        <p:spPr bwMode="auto">
          <a:xfrm>
            <a:off x="1989138" y="390683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1400">
                <a:latin typeface="Times New Roman" charset="0"/>
              </a:rPr>
              <a:t>A</a:t>
            </a:r>
          </a:p>
        </p:txBody>
      </p:sp>
      <p:sp>
        <p:nvSpPr>
          <p:cNvPr id="391240" name="Rectangle 72"/>
          <p:cNvSpPr>
            <a:spLocks noChangeArrowheads="1"/>
          </p:cNvSpPr>
          <p:nvPr/>
        </p:nvSpPr>
        <p:spPr bwMode="auto">
          <a:xfrm>
            <a:off x="3608388" y="3906838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1400">
                <a:latin typeface="Times New Roman" charset="0"/>
              </a:rPr>
              <a:t>T</a:t>
            </a:r>
          </a:p>
        </p:txBody>
      </p:sp>
      <p:pic>
        <p:nvPicPr>
          <p:cNvPr id="391242" name="Picture 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763838"/>
            <a:ext cx="6381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1243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65413"/>
            <a:ext cx="70485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1244" name="Rectangle 76"/>
          <p:cNvSpPr>
            <a:spLocks noChangeArrowheads="1"/>
          </p:cNvSpPr>
          <p:nvPr/>
        </p:nvSpPr>
        <p:spPr bwMode="auto">
          <a:xfrm>
            <a:off x="228600" y="5907088"/>
            <a:ext cx="866775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defTabSz="762000"/>
            <a:r>
              <a:rPr lang="en-US" sz="2000">
                <a:latin typeface="Times New Roman" charset="0"/>
              </a:rPr>
              <a:t>Automated sequencing chemistries: 	A: Sequencing with dye-labeled primers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			B: Sequencing with dye-labeled terminators.</a:t>
            </a:r>
          </a:p>
        </p:txBody>
      </p:sp>
      <p:sp>
        <p:nvSpPr>
          <p:cNvPr id="391245" name="Line 77"/>
          <p:cNvSpPr>
            <a:spLocks noChangeShapeType="1"/>
          </p:cNvSpPr>
          <p:nvPr/>
        </p:nvSpPr>
        <p:spPr bwMode="auto">
          <a:xfrm>
            <a:off x="7662863" y="3028950"/>
            <a:ext cx="7270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46" name="Rectangle 78"/>
          <p:cNvSpPr>
            <a:spLocks noChangeArrowheads="1"/>
          </p:cNvSpPr>
          <p:nvPr/>
        </p:nvSpPr>
        <p:spPr bwMode="auto">
          <a:xfrm>
            <a:off x="2006600" y="3917950"/>
            <a:ext cx="292100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47" name="Oval 79"/>
          <p:cNvSpPr>
            <a:spLocks noChangeArrowheads="1"/>
          </p:cNvSpPr>
          <p:nvPr/>
        </p:nvSpPr>
        <p:spPr bwMode="auto">
          <a:xfrm>
            <a:off x="3370263" y="3968750"/>
            <a:ext cx="158750" cy="161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48" name="Rectangle 80"/>
          <p:cNvSpPr>
            <a:spLocks noChangeArrowheads="1"/>
          </p:cNvSpPr>
          <p:nvPr/>
        </p:nvSpPr>
        <p:spPr bwMode="auto">
          <a:xfrm>
            <a:off x="3059113" y="390366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1400">
                <a:latin typeface="Times New Roman" charset="0"/>
              </a:rPr>
              <a:t>G</a:t>
            </a:r>
          </a:p>
        </p:txBody>
      </p:sp>
      <p:sp>
        <p:nvSpPr>
          <p:cNvPr id="391249" name="Rectangle 81"/>
          <p:cNvSpPr>
            <a:spLocks noChangeArrowheads="1"/>
          </p:cNvSpPr>
          <p:nvPr/>
        </p:nvSpPr>
        <p:spPr bwMode="auto">
          <a:xfrm>
            <a:off x="3060700" y="3908425"/>
            <a:ext cx="292100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1250" name="Group 82"/>
          <p:cNvGrpSpPr>
            <a:grpSpLocks/>
          </p:cNvGrpSpPr>
          <p:nvPr/>
        </p:nvGrpSpPr>
        <p:grpSpPr bwMode="auto">
          <a:xfrm>
            <a:off x="2519363" y="3903663"/>
            <a:ext cx="476250" cy="304800"/>
            <a:chOff x="1586" y="2459"/>
            <a:chExt cx="300" cy="192"/>
          </a:xfrm>
        </p:grpSpPr>
        <p:sp>
          <p:nvSpPr>
            <p:cNvPr id="391251" name="Rectangle 83"/>
            <p:cNvSpPr>
              <a:spLocks noChangeArrowheads="1"/>
            </p:cNvSpPr>
            <p:nvPr/>
          </p:nvSpPr>
          <p:spPr bwMode="auto">
            <a:xfrm>
              <a:off x="1586" y="2459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defTabSz="762000"/>
              <a:r>
                <a:rPr lang="en-US" sz="1400">
                  <a:latin typeface="Times New Roman" charset="0"/>
                </a:rPr>
                <a:t>C</a:t>
              </a:r>
            </a:p>
          </p:txBody>
        </p:sp>
        <p:sp>
          <p:nvSpPr>
            <p:cNvPr id="391252" name="Rectangle 84"/>
            <p:cNvSpPr>
              <a:spLocks noChangeArrowheads="1"/>
            </p:cNvSpPr>
            <p:nvPr/>
          </p:nvSpPr>
          <p:spPr bwMode="auto">
            <a:xfrm>
              <a:off x="1592" y="2462"/>
              <a:ext cx="184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53" name="Oval 85"/>
            <p:cNvSpPr>
              <a:spLocks noChangeArrowheads="1"/>
            </p:cNvSpPr>
            <p:nvPr/>
          </p:nvSpPr>
          <p:spPr bwMode="auto">
            <a:xfrm>
              <a:off x="1786" y="2498"/>
              <a:ext cx="100" cy="105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1254" name="Rectangle 86"/>
          <p:cNvSpPr>
            <a:spLocks noChangeArrowheads="1"/>
          </p:cNvSpPr>
          <p:nvPr/>
        </p:nvSpPr>
        <p:spPr bwMode="auto">
          <a:xfrm>
            <a:off x="3606800" y="3911600"/>
            <a:ext cx="292100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55" name="Rectangle 87"/>
          <p:cNvSpPr>
            <a:spLocks noChangeArrowheads="1"/>
          </p:cNvSpPr>
          <p:nvPr/>
        </p:nvSpPr>
        <p:spPr bwMode="auto">
          <a:xfrm>
            <a:off x="241300" y="5045075"/>
            <a:ext cx="8609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defTabSz="762000"/>
            <a:r>
              <a:rPr lang="en-US" sz="1600">
                <a:latin typeface="Times New Roman" charset="0"/>
              </a:rPr>
              <a:t>The colored circles represent different types of fluorescent dye. 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The extended primers represent the shortest molecules in a population with lengths of up to 1400 bases.</a:t>
            </a:r>
          </a:p>
        </p:txBody>
      </p:sp>
      <p:sp>
        <p:nvSpPr>
          <p:cNvPr id="391256" name="Line 88"/>
          <p:cNvSpPr>
            <a:spLocks noChangeShapeType="1"/>
          </p:cNvSpPr>
          <p:nvPr/>
        </p:nvSpPr>
        <p:spPr bwMode="auto">
          <a:xfrm>
            <a:off x="6132513" y="3027363"/>
            <a:ext cx="7254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257" name="Line 89"/>
          <p:cNvSpPr>
            <a:spLocks noChangeShapeType="1"/>
          </p:cNvSpPr>
          <p:nvPr/>
        </p:nvSpPr>
        <p:spPr bwMode="auto">
          <a:xfrm>
            <a:off x="4043363" y="3046413"/>
            <a:ext cx="7826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Dye Terminator </a:t>
            </a:r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76506" y="1019893"/>
            <a:ext cx="4659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Sanger </a:t>
            </a:r>
            <a:r>
              <a:rPr lang="en-US" sz="1600" dirty="0" err="1" smtClean="0">
                <a:latin typeface="+mn-lt"/>
              </a:rPr>
              <a:t>dideoxynucleotide</a:t>
            </a:r>
            <a:r>
              <a:rPr lang="en-US" sz="1600" dirty="0" smtClean="0">
                <a:latin typeface="+mn-lt"/>
              </a:rPr>
              <a:t> sequencing, hundreds of plasmid preps, ~ 700 to 1400 </a:t>
            </a:r>
            <a:r>
              <a:rPr lang="en-US" sz="1600" dirty="0" err="1" smtClean="0">
                <a:latin typeface="+mn-lt"/>
              </a:rPr>
              <a:t>nt</a:t>
            </a:r>
            <a:r>
              <a:rPr lang="en-US" sz="1600" dirty="0" smtClean="0">
                <a:latin typeface="+mn-lt"/>
              </a:rPr>
              <a:t> per sequence</a:t>
            </a:r>
            <a:endParaRPr lang="en-US" sz="16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e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14350"/>
            <a:ext cx="3670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4" descr="seq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825500"/>
            <a:ext cx="1397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0" y="6583363"/>
            <a:ext cx="430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http://seqcore.brcf.med.umich.edu/doc/educ/dnapr/sequencing.html</a:t>
            </a:r>
            <a:endParaRPr lang="en-US" sz="2400">
              <a:latin typeface="Times" charset="0"/>
            </a:endParaRPr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3009900" y="3073400"/>
            <a:ext cx="762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/>
              <a:t>Example of output from automated dideoxysequencing</a:t>
            </a:r>
            <a:endParaRPr lang="en-US"/>
          </a:p>
        </p:txBody>
      </p:sp>
      <p:pic>
        <p:nvPicPr>
          <p:cNvPr id="76803" name="Picture 3" descr="Sequence_ABI.pct                                               0005B125Roberto_Mac_HD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31925"/>
            <a:ext cx="88138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704"/>
            <a:ext cx="8229600" cy="49160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Phred</a:t>
            </a:r>
            <a:r>
              <a:rPr lang="en-US" sz="2800" dirty="0" smtClean="0"/>
              <a:t> quality scores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5534" y="6170082"/>
            <a:ext cx="7886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Wikipedia article on “</a:t>
            </a:r>
            <a:r>
              <a:rPr lang="en-US" sz="1400" dirty="0" err="1" smtClean="0">
                <a:latin typeface="+mn-lt"/>
              </a:rPr>
              <a:t>Phred</a:t>
            </a:r>
            <a:r>
              <a:rPr lang="en-US" sz="1400" dirty="0" smtClean="0">
                <a:latin typeface="+mn-lt"/>
              </a:rPr>
              <a:t> quality score”; see Ewing and Green (1998) Genome Res. 8: 175-185; 186-194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5" descr="Phred_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" y="982618"/>
            <a:ext cx="5343898" cy="5026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6333" y="1151467"/>
            <a:ext cx="3649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Q</a:t>
            </a:r>
            <a:r>
              <a:rPr lang="en-US" sz="2000" dirty="0" smtClean="0">
                <a:latin typeface="+mn-lt"/>
              </a:rPr>
              <a:t> = -10 (log </a:t>
            </a:r>
            <a:r>
              <a:rPr lang="en-US" sz="2000" baseline="-25000" dirty="0" smtClean="0">
                <a:latin typeface="+mn-lt"/>
              </a:rPr>
              <a:t>10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)</a:t>
            </a:r>
          </a:p>
          <a:p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 is the probability of calling the nucleotide (</a:t>
            </a:r>
            <a:r>
              <a:rPr lang="en-US" sz="2000" dirty="0" err="1" smtClean="0">
                <a:latin typeface="+mn-lt"/>
              </a:rPr>
              <a:t>nt</a:t>
            </a:r>
            <a:r>
              <a:rPr lang="en-US" sz="2000" dirty="0" smtClean="0">
                <a:latin typeface="+mn-lt"/>
              </a:rPr>
              <a:t>) incorrectly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89046"/>
              </p:ext>
            </p:extLst>
          </p:nvPr>
        </p:nvGraphicFramePr>
        <p:xfrm>
          <a:off x="5410201" y="2431607"/>
          <a:ext cx="3649134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332"/>
                <a:gridCol w="1374424"/>
                <a:gridCol w="1216378"/>
              </a:tblGrid>
              <a:tr h="8269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Phred</a:t>
                      </a:r>
                      <a:r>
                        <a:rPr lang="en-US" baseline="0" dirty="0" smtClean="0"/>
                        <a:t> quality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incorrect </a:t>
                      </a:r>
                      <a:r>
                        <a:rPr lang="en-US" baseline="0" dirty="0" err="1" smtClean="0"/>
                        <a:t>nt</a:t>
                      </a:r>
                      <a:r>
                        <a:rPr lang="en-US" baseline="0" dirty="0" smtClean="0"/>
                        <a:t> 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 call accuracy</a:t>
                      </a:r>
                      <a:endParaRPr lang="en-US" dirty="0"/>
                    </a:p>
                  </a:txBody>
                  <a:tcPr/>
                </a:tc>
              </a:tr>
              <a:tr h="33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3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33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99.9%</a:t>
                      </a:r>
                      <a:endParaRPr lang="en-US" dirty="0"/>
                    </a:p>
                  </a:txBody>
                  <a:tcPr/>
                </a:tc>
              </a:tr>
              <a:tr h="33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99.99%</a:t>
                      </a:r>
                      <a:endParaRPr lang="en-US" dirty="0"/>
                    </a:p>
                  </a:txBody>
                  <a:tcPr/>
                </a:tc>
              </a:tr>
              <a:tr h="330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in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99.999%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53313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278063" y="876300"/>
            <a:ext cx="5397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Sequencing by Capillary-Array-Technique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1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413" y="1283840"/>
            <a:ext cx="7874000" cy="3175000"/>
            <a:chOff x="633413" y="1505209"/>
            <a:chExt cx="7874000" cy="3175000"/>
          </a:xfrm>
        </p:grpSpPr>
        <p:pic>
          <p:nvPicPr>
            <p:cNvPr id="3758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505209"/>
              <a:ext cx="7874000" cy="317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01907" y="1596167"/>
              <a:ext cx="12682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nucleo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s</a:t>
              </a:r>
              <a:r>
                <a:rPr lang="en-US" sz="1600" dirty="0" smtClean="0"/>
                <a:t>ides</a:t>
              </a:r>
              <a:endParaRPr lang="en-US" sz="1600" dirty="0"/>
            </a:p>
          </p:txBody>
        </p:sp>
      </p:grpSp>
      <p:pic>
        <p:nvPicPr>
          <p:cNvPr id="4" name="Picture 3" descr="nucleot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03" y="4458840"/>
            <a:ext cx="2876495" cy="2272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7711" y="5321804"/>
            <a:ext cx="2836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nucleo</a:t>
            </a: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ide has one or more phosphates attached to the 5’ hydroxyl of the (deoxy)ribose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DNA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400" y="-3556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Oval 2"/>
          <p:cNvSpPr>
            <a:spLocks noChangeArrowheads="1"/>
          </p:cNvSpPr>
          <p:nvPr/>
        </p:nvSpPr>
        <p:spPr bwMode="auto">
          <a:xfrm>
            <a:off x="180062" y="1381428"/>
            <a:ext cx="753596" cy="814159"/>
          </a:xfrm>
          <a:prstGeom prst="ellipse">
            <a:avLst/>
          </a:prstGeom>
          <a:noFill/>
          <a:ln w="762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3" name="Line 3"/>
          <p:cNvSpPr>
            <a:spLocks noChangeShapeType="1"/>
          </p:cNvSpPr>
          <p:nvPr/>
        </p:nvSpPr>
        <p:spPr bwMode="auto">
          <a:xfrm>
            <a:off x="1618745" y="1225997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4" name="Line 4"/>
          <p:cNvSpPr>
            <a:spLocks noChangeShapeType="1"/>
          </p:cNvSpPr>
          <p:nvPr/>
        </p:nvSpPr>
        <p:spPr bwMode="auto">
          <a:xfrm>
            <a:off x="1954438" y="1085370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>
            <a:off x="1563938" y="1374026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6" name="Line 6"/>
          <p:cNvSpPr>
            <a:spLocks noChangeShapeType="1"/>
          </p:cNvSpPr>
          <p:nvPr/>
        </p:nvSpPr>
        <p:spPr bwMode="auto">
          <a:xfrm>
            <a:off x="1927034" y="1240800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968139" y="1396231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1700955" y="1314815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2036648" y="1174187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0" name="Line 10"/>
          <p:cNvSpPr>
            <a:spLocks noChangeShapeType="1"/>
          </p:cNvSpPr>
          <p:nvPr/>
        </p:nvSpPr>
        <p:spPr bwMode="auto">
          <a:xfrm>
            <a:off x="1646148" y="1462844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>
            <a:off x="2009245" y="132961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2" name="Line 12"/>
          <p:cNvSpPr>
            <a:spLocks noChangeShapeType="1"/>
          </p:cNvSpPr>
          <p:nvPr/>
        </p:nvSpPr>
        <p:spPr bwMode="auto">
          <a:xfrm>
            <a:off x="2050350" y="148504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1392666" y="1655282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1728359" y="1514654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1337859" y="1803311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>
            <a:off x="1700955" y="1670084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1742061" y="1825515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474877" y="1744099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1810569" y="1603471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1420070" y="189212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>
            <a:off x="1783166" y="1758902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>
            <a:off x="1824271" y="1914332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>
            <a:off x="2070903" y="1596070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1502280" y="194393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2016096" y="1744099"/>
            <a:ext cx="191824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>
            <a:off x="1474877" y="209936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>
            <a:off x="1515982" y="2254799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2153113" y="1684887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1584491" y="2032755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0" name="Line 30"/>
          <p:cNvSpPr>
            <a:spLocks noChangeShapeType="1"/>
          </p:cNvSpPr>
          <p:nvPr/>
        </p:nvSpPr>
        <p:spPr bwMode="auto">
          <a:xfrm>
            <a:off x="2098306" y="1832916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1" name="Line 31"/>
          <p:cNvSpPr>
            <a:spLocks noChangeShapeType="1"/>
          </p:cNvSpPr>
          <p:nvPr/>
        </p:nvSpPr>
        <p:spPr bwMode="auto">
          <a:xfrm>
            <a:off x="1557087" y="2188186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1598192" y="2343616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872227" y="204755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>
            <a:off x="2207920" y="1906931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1817420" y="2195587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2180516" y="2062361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2221622" y="2217792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>
            <a:off x="1954438" y="2136376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2290130" y="1995748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>
            <a:off x="1899631" y="2284405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2262727" y="2151179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>
            <a:off x="2303832" y="2306609"/>
            <a:ext cx="1918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03" name="Group 43"/>
          <p:cNvGrpSpPr>
            <a:grpSpLocks/>
          </p:cNvGrpSpPr>
          <p:nvPr/>
        </p:nvGrpSpPr>
        <p:grpSpPr bwMode="auto">
          <a:xfrm>
            <a:off x="3002621" y="977124"/>
            <a:ext cx="256052" cy="280330"/>
            <a:chOff x="3800" y="771"/>
            <a:chExt cx="298" cy="303"/>
          </a:xfrm>
        </p:grpSpPr>
        <p:sp>
          <p:nvSpPr>
            <p:cNvPr id="399404" name="Oval 44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5" name="Arc 45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06" name="Group 46"/>
          <p:cNvGrpSpPr>
            <a:grpSpLocks/>
          </p:cNvGrpSpPr>
          <p:nvPr/>
        </p:nvGrpSpPr>
        <p:grpSpPr bwMode="auto">
          <a:xfrm>
            <a:off x="3523287" y="1110350"/>
            <a:ext cx="256052" cy="280330"/>
            <a:chOff x="3800" y="771"/>
            <a:chExt cx="298" cy="303"/>
          </a:xfrm>
        </p:grpSpPr>
        <p:sp>
          <p:nvSpPr>
            <p:cNvPr id="399407" name="Oval 47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8" name="Arc 48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09" name="Group 49"/>
          <p:cNvGrpSpPr>
            <a:grpSpLocks/>
          </p:cNvGrpSpPr>
          <p:nvPr/>
        </p:nvGrpSpPr>
        <p:grpSpPr bwMode="auto">
          <a:xfrm>
            <a:off x="3920638" y="1132554"/>
            <a:ext cx="256052" cy="280330"/>
            <a:chOff x="3800" y="771"/>
            <a:chExt cx="298" cy="303"/>
          </a:xfrm>
        </p:grpSpPr>
        <p:sp>
          <p:nvSpPr>
            <p:cNvPr id="399410" name="Oval 50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1" name="Arc 51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12" name="Group 52"/>
          <p:cNvGrpSpPr>
            <a:grpSpLocks/>
          </p:cNvGrpSpPr>
          <p:nvPr/>
        </p:nvGrpSpPr>
        <p:grpSpPr bwMode="auto">
          <a:xfrm>
            <a:off x="2968367" y="1473021"/>
            <a:ext cx="256052" cy="280330"/>
            <a:chOff x="3800" y="771"/>
            <a:chExt cx="298" cy="303"/>
          </a:xfrm>
        </p:grpSpPr>
        <p:sp>
          <p:nvSpPr>
            <p:cNvPr id="399413" name="Oval 53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4" name="Arc 54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15" name="Group 55"/>
          <p:cNvGrpSpPr>
            <a:grpSpLocks/>
          </p:cNvGrpSpPr>
          <p:nvPr/>
        </p:nvGrpSpPr>
        <p:grpSpPr bwMode="auto">
          <a:xfrm>
            <a:off x="3769919" y="1517430"/>
            <a:ext cx="256052" cy="280330"/>
            <a:chOff x="4368" y="763"/>
            <a:chExt cx="298" cy="303"/>
          </a:xfrm>
        </p:grpSpPr>
        <p:sp>
          <p:nvSpPr>
            <p:cNvPr id="399416" name="Oval 56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7" name="Arc 57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18" name="Group 58"/>
          <p:cNvGrpSpPr>
            <a:grpSpLocks/>
          </p:cNvGrpSpPr>
          <p:nvPr/>
        </p:nvGrpSpPr>
        <p:grpSpPr bwMode="auto">
          <a:xfrm>
            <a:off x="3386270" y="1502627"/>
            <a:ext cx="256052" cy="280330"/>
            <a:chOff x="3800" y="771"/>
            <a:chExt cx="298" cy="303"/>
          </a:xfrm>
        </p:grpSpPr>
        <p:sp>
          <p:nvSpPr>
            <p:cNvPr id="399419" name="Oval 59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0" name="Arc 60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21" name="Group 61"/>
          <p:cNvGrpSpPr>
            <a:grpSpLocks/>
          </p:cNvGrpSpPr>
          <p:nvPr/>
        </p:nvGrpSpPr>
        <p:grpSpPr bwMode="auto">
          <a:xfrm>
            <a:off x="2886156" y="1872699"/>
            <a:ext cx="256052" cy="280330"/>
            <a:chOff x="3800" y="771"/>
            <a:chExt cx="298" cy="303"/>
          </a:xfrm>
        </p:grpSpPr>
        <p:sp>
          <p:nvSpPr>
            <p:cNvPr id="399422" name="Oval 62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3" name="Arc 63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24" name="Group 64"/>
          <p:cNvGrpSpPr>
            <a:grpSpLocks/>
          </p:cNvGrpSpPr>
          <p:nvPr/>
        </p:nvGrpSpPr>
        <p:grpSpPr bwMode="auto">
          <a:xfrm>
            <a:off x="3530138" y="2020728"/>
            <a:ext cx="256052" cy="280330"/>
            <a:chOff x="3800" y="771"/>
            <a:chExt cx="298" cy="303"/>
          </a:xfrm>
        </p:grpSpPr>
        <p:sp>
          <p:nvSpPr>
            <p:cNvPr id="399425" name="Oval 65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6" name="Arc 66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27" name="Group 67"/>
          <p:cNvGrpSpPr>
            <a:grpSpLocks/>
          </p:cNvGrpSpPr>
          <p:nvPr/>
        </p:nvGrpSpPr>
        <p:grpSpPr bwMode="auto">
          <a:xfrm>
            <a:off x="3831577" y="2183560"/>
            <a:ext cx="256052" cy="280330"/>
            <a:chOff x="3800" y="771"/>
            <a:chExt cx="298" cy="303"/>
          </a:xfrm>
        </p:grpSpPr>
        <p:sp>
          <p:nvSpPr>
            <p:cNvPr id="399428" name="Oval 68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9" name="Arc 69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30" name="Group 70"/>
          <p:cNvGrpSpPr>
            <a:grpSpLocks/>
          </p:cNvGrpSpPr>
          <p:nvPr/>
        </p:nvGrpSpPr>
        <p:grpSpPr bwMode="auto">
          <a:xfrm>
            <a:off x="4276883" y="1524831"/>
            <a:ext cx="256052" cy="280330"/>
            <a:chOff x="3800" y="771"/>
            <a:chExt cx="298" cy="303"/>
          </a:xfrm>
        </p:grpSpPr>
        <p:sp>
          <p:nvSpPr>
            <p:cNvPr id="399431" name="Oval 71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2" name="Arc 72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33" name="Group 73"/>
          <p:cNvGrpSpPr>
            <a:grpSpLocks/>
          </p:cNvGrpSpPr>
          <p:nvPr/>
        </p:nvGrpSpPr>
        <p:grpSpPr bwMode="auto">
          <a:xfrm>
            <a:off x="4331690" y="2102144"/>
            <a:ext cx="256052" cy="280330"/>
            <a:chOff x="3800" y="771"/>
            <a:chExt cx="298" cy="303"/>
          </a:xfrm>
        </p:grpSpPr>
        <p:sp>
          <p:nvSpPr>
            <p:cNvPr id="399434" name="Oval 74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5" name="Arc 75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36" name="Group 76"/>
          <p:cNvGrpSpPr>
            <a:grpSpLocks/>
          </p:cNvGrpSpPr>
          <p:nvPr/>
        </p:nvGrpSpPr>
        <p:grpSpPr bwMode="auto">
          <a:xfrm>
            <a:off x="3187595" y="2087341"/>
            <a:ext cx="256052" cy="280330"/>
            <a:chOff x="3800" y="771"/>
            <a:chExt cx="298" cy="303"/>
          </a:xfrm>
        </p:grpSpPr>
        <p:sp>
          <p:nvSpPr>
            <p:cNvPr id="399437" name="Oval 77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8" name="Arc 78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39" name="Group 79"/>
          <p:cNvGrpSpPr>
            <a:grpSpLocks/>
          </p:cNvGrpSpPr>
          <p:nvPr/>
        </p:nvGrpSpPr>
        <p:grpSpPr bwMode="auto">
          <a:xfrm>
            <a:off x="4331690" y="1102949"/>
            <a:ext cx="256052" cy="280330"/>
            <a:chOff x="3800" y="771"/>
            <a:chExt cx="298" cy="303"/>
          </a:xfrm>
        </p:grpSpPr>
        <p:sp>
          <p:nvSpPr>
            <p:cNvPr id="399440" name="Oval 80"/>
            <p:cNvSpPr>
              <a:spLocks noChangeArrowheads="1"/>
            </p:cNvSpPr>
            <p:nvPr/>
          </p:nvSpPr>
          <p:spPr bwMode="auto">
            <a:xfrm>
              <a:off x="3800" y="776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1" name="Arc 81"/>
            <p:cNvSpPr>
              <a:spLocks/>
            </p:cNvSpPr>
            <p:nvPr/>
          </p:nvSpPr>
          <p:spPr bwMode="auto">
            <a:xfrm rot="-4004325">
              <a:off x="3886" y="715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42" name="AutoShape 82"/>
          <p:cNvSpPr>
            <a:spLocks noChangeArrowheads="1"/>
          </p:cNvSpPr>
          <p:nvPr/>
        </p:nvSpPr>
        <p:spPr bwMode="auto">
          <a:xfrm>
            <a:off x="3399972" y="2913528"/>
            <a:ext cx="1418130" cy="769751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43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2" y="3739646"/>
            <a:ext cx="2115232" cy="4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99444" name="Group 84"/>
          <p:cNvGrpSpPr>
            <a:grpSpLocks/>
          </p:cNvGrpSpPr>
          <p:nvPr/>
        </p:nvGrpSpPr>
        <p:grpSpPr bwMode="auto">
          <a:xfrm>
            <a:off x="3482182" y="2982917"/>
            <a:ext cx="256052" cy="280330"/>
            <a:chOff x="4368" y="763"/>
            <a:chExt cx="298" cy="303"/>
          </a:xfrm>
        </p:grpSpPr>
        <p:sp>
          <p:nvSpPr>
            <p:cNvPr id="399445" name="Oval 85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6" name="Arc 86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3564393" y="3071734"/>
            <a:ext cx="256052" cy="280330"/>
            <a:chOff x="4368" y="763"/>
            <a:chExt cx="298" cy="303"/>
          </a:xfrm>
        </p:grpSpPr>
        <p:sp>
          <p:nvSpPr>
            <p:cNvPr id="399448" name="Oval 88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9" name="Arc 89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0" name="Group 90"/>
          <p:cNvGrpSpPr>
            <a:grpSpLocks/>
          </p:cNvGrpSpPr>
          <p:nvPr/>
        </p:nvGrpSpPr>
        <p:grpSpPr bwMode="auto">
          <a:xfrm>
            <a:off x="3646603" y="3160552"/>
            <a:ext cx="256052" cy="280330"/>
            <a:chOff x="4368" y="763"/>
            <a:chExt cx="298" cy="303"/>
          </a:xfrm>
        </p:grpSpPr>
        <p:sp>
          <p:nvSpPr>
            <p:cNvPr id="399451" name="Oval 91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2" name="Arc 92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3" name="Group 93"/>
          <p:cNvGrpSpPr>
            <a:grpSpLocks/>
          </p:cNvGrpSpPr>
          <p:nvPr/>
        </p:nvGrpSpPr>
        <p:grpSpPr bwMode="auto">
          <a:xfrm>
            <a:off x="3728813" y="3249369"/>
            <a:ext cx="256052" cy="280330"/>
            <a:chOff x="4368" y="763"/>
            <a:chExt cx="298" cy="303"/>
          </a:xfrm>
        </p:grpSpPr>
        <p:sp>
          <p:nvSpPr>
            <p:cNvPr id="399454" name="Oval 94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5" name="Arc 95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6" name="Group 96"/>
          <p:cNvGrpSpPr>
            <a:grpSpLocks/>
          </p:cNvGrpSpPr>
          <p:nvPr/>
        </p:nvGrpSpPr>
        <p:grpSpPr bwMode="auto">
          <a:xfrm>
            <a:off x="3646603" y="3160552"/>
            <a:ext cx="256052" cy="280330"/>
            <a:chOff x="4368" y="763"/>
            <a:chExt cx="298" cy="303"/>
          </a:xfrm>
        </p:grpSpPr>
        <p:sp>
          <p:nvSpPr>
            <p:cNvPr id="399457" name="Oval 97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8" name="Arc 98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9" name="Group 99"/>
          <p:cNvGrpSpPr>
            <a:grpSpLocks/>
          </p:cNvGrpSpPr>
          <p:nvPr/>
        </p:nvGrpSpPr>
        <p:grpSpPr bwMode="auto">
          <a:xfrm>
            <a:off x="3728813" y="3249369"/>
            <a:ext cx="256052" cy="280330"/>
            <a:chOff x="4368" y="763"/>
            <a:chExt cx="298" cy="303"/>
          </a:xfrm>
        </p:grpSpPr>
        <p:sp>
          <p:nvSpPr>
            <p:cNvPr id="399460" name="Oval 100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1" name="Arc 101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2" name="Group 102"/>
          <p:cNvGrpSpPr>
            <a:grpSpLocks/>
          </p:cNvGrpSpPr>
          <p:nvPr/>
        </p:nvGrpSpPr>
        <p:grpSpPr bwMode="auto">
          <a:xfrm>
            <a:off x="3811024" y="3338186"/>
            <a:ext cx="256052" cy="280330"/>
            <a:chOff x="4368" y="763"/>
            <a:chExt cx="298" cy="303"/>
          </a:xfrm>
        </p:grpSpPr>
        <p:sp>
          <p:nvSpPr>
            <p:cNvPr id="399463" name="Oval 103"/>
            <p:cNvSpPr>
              <a:spLocks noChangeArrowheads="1"/>
            </p:cNvSpPr>
            <p:nvPr/>
          </p:nvSpPr>
          <p:spPr bwMode="auto">
            <a:xfrm>
              <a:off x="4368" y="768"/>
              <a:ext cx="298" cy="2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4" name="Arc 104"/>
            <p:cNvSpPr>
              <a:spLocks/>
            </p:cNvSpPr>
            <p:nvPr/>
          </p:nvSpPr>
          <p:spPr bwMode="auto">
            <a:xfrm rot="-4004325">
              <a:off x="4454" y="707"/>
              <a:ext cx="153" cy="2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7474"/>
                <a:gd name="T2" fmla="*/ 14647 w 21600"/>
                <a:gd name="T3" fmla="*/ 37474 h 37474"/>
                <a:gd name="T4" fmla="*/ 0 w 21600"/>
                <a:gd name="T5" fmla="*/ 21600 h 3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74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</a:path>
                <a:path w="21600" h="37474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630"/>
                    <a:pt x="19079" y="33385"/>
                    <a:pt x="14647" y="374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5" name="Group 105"/>
          <p:cNvGrpSpPr>
            <a:grpSpLocks/>
          </p:cNvGrpSpPr>
          <p:nvPr/>
        </p:nvGrpSpPr>
        <p:grpSpPr bwMode="auto">
          <a:xfrm>
            <a:off x="3399972" y="4147053"/>
            <a:ext cx="1298240" cy="1109292"/>
            <a:chOff x="2195" y="2715"/>
            <a:chExt cx="1516" cy="1199"/>
          </a:xfrm>
        </p:grpSpPr>
        <p:grpSp>
          <p:nvGrpSpPr>
            <p:cNvPr id="399466" name="Group 106"/>
            <p:cNvGrpSpPr>
              <a:grpSpLocks/>
            </p:cNvGrpSpPr>
            <p:nvPr/>
          </p:nvGrpSpPr>
          <p:grpSpPr bwMode="auto">
            <a:xfrm>
              <a:off x="2539" y="3419"/>
              <a:ext cx="298" cy="303"/>
              <a:chOff x="4368" y="763"/>
              <a:chExt cx="298" cy="303"/>
            </a:xfrm>
          </p:grpSpPr>
          <p:sp>
            <p:nvSpPr>
              <p:cNvPr id="399467" name="Oval 107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68" name="Arc 108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69" name="Group 109"/>
            <p:cNvGrpSpPr>
              <a:grpSpLocks/>
            </p:cNvGrpSpPr>
            <p:nvPr/>
          </p:nvGrpSpPr>
          <p:grpSpPr bwMode="auto">
            <a:xfrm>
              <a:off x="2635" y="3515"/>
              <a:ext cx="298" cy="303"/>
              <a:chOff x="4368" y="763"/>
              <a:chExt cx="298" cy="303"/>
            </a:xfrm>
          </p:grpSpPr>
          <p:sp>
            <p:nvSpPr>
              <p:cNvPr id="399470" name="Oval 110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1" name="Arc 111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72" name="Group 112"/>
            <p:cNvGrpSpPr>
              <a:grpSpLocks/>
            </p:cNvGrpSpPr>
            <p:nvPr/>
          </p:nvGrpSpPr>
          <p:grpSpPr bwMode="auto">
            <a:xfrm>
              <a:off x="2731" y="3611"/>
              <a:ext cx="298" cy="303"/>
              <a:chOff x="4368" y="763"/>
              <a:chExt cx="298" cy="303"/>
            </a:xfrm>
          </p:grpSpPr>
          <p:sp>
            <p:nvSpPr>
              <p:cNvPr id="399473" name="Oval 113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4" name="Arc 114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75" name="Group 115"/>
            <p:cNvGrpSpPr>
              <a:grpSpLocks/>
            </p:cNvGrpSpPr>
            <p:nvPr/>
          </p:nvGrpSpPr>
          <p:grpSpPr bwMode="auto">
            <a:xfrm>
              <a:off x="2880" y="3211"/>
              <a:ext cx="298" cy="303"/>
              <a:chOff x="4368" y="763"/>
              <a:chExt cx="298" cy="303"/>
            </a:xfrm>
          </p:grpSpPr>
          <p:sp>
            <p:nvSpPr>
              <p:cNvPr id="399476" name="Oval 116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7" name="Arc 117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78" name="Group 118"/>
            <p:cNvGrpSpPr>
              <a:grpSpLocks/>
            </p:cNvGrpSpPr>
            <p:nvPr/>
          </p:nvGrpSpPr>
          <p:grpSpPr bwMode="auto">
            <a:xfrm>
              <a:off x="2976" y="3307"/>
              <a:ext cx="298" cy="303"/>
              <a:chOff x="4368" y="763"/>
              <a:chExt cx="298" cy="303"/>
            </a:xfrm>
          </p:grpSpPr>
          <p:sp>
            <p:nvSpPr>
              <p:cNvPr id="399479" name="Oval 119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0" name="Arc 120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81" name="Group 121"/>
            <p:cNvGrpSpPr>
              <a:grpSpLocks/>
            </p:cNvGrpSpPr>
            <p:nvPr/>
          </p:nvGrpSpPr>
          <p:grpSpPr bwMode="auto">
            <a:xfrm>
              <a:off x="3072" y="3403"/>
              <a:ext cx="298" cy="303"/>
              <a:chOff x="4368" y="763"/>
              <a:chExt cx="298" cy="303"/>
            </a:xfrm>
          </p:grpSpPr>
          <p:sp>
            <p:nvSpPr>
              <p:cNvPr id="399482" name="Oval 122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3" name="Arc 123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84" name="Group 124"/>
            <p:cNvGrpSpPr>
              <a:grpSpLocks/>
            </p:cNvGrpSpPr>
            <p:nvPr/>
          </p:nvGrpSpPr>
          <p:grpSpPr bwMode="auto">
            <a:xfrm>
              <a:off x="3221" y="3003"/>
              <a:ext cx="298" cy="303"/>
              <a:chOff x="4368" y="763"/>
              <a:chExt cx="298" cy="303"/>
            </a:xfrm>
          </p:grpSpPr>
          <p:sp>
            <p:nvSpPr>
              <p:cNvPr id="399485" name="Oval 125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6" name="Arc 126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87" name="Group 127"/>
            <p:cNvGrpSpPr>
              <a:grpSpLocks/>
            </p:cNvGrpSpPr>
            <p:nvPr/>
          </p:nvGrpSpPr>
          <p:grpSpPr bwMode="auto">
            <a:xfrm>
              <a:off x="3317" y="3099"/>
              <a:ext cx="298" cy="303"/>
              <a:chOff x="4368" y="763"/>
              <a:chExt cx="298" cy="303"/>
            </a:xfrm>
          </p:grpSpPr>
          <p:sp>
            <p:nvSpPr>
              <p:cNvPr id="399488" name="Oval 128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9" name="Arc 129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90" name="Group 130"/>
            <p:cNvGrpSpPr>
              <a:grpSpLocks/>
            </p:cNvGrpSpPr>
            <p:nvPr/>
          </p:nvGrpSpPr>
          <p:grpSpPr bwMode="auto">
            <a:xfrm>
              <a:off x="3413" y="3195"/>
              <a:ext cx="298" cy="303"/>
              <a:chOff x="4368" y="763"/>
              <a:chExt cx="298" cy="303"/>
            </a:xfrm>
          </p:grpSpPr>
          <p:sp>
            <p:nvSpPr>
              <p:cNvPr id="399491" name="Oval 131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2" name="Arc 132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93" name="Group 133"/>
            <p:cNvGrpSpPr>
              <a:grpSpLocks/>
            </p:cNvGrpSpPr>
            <p:nvPr/>
          </p:nvGrpSpPr>
          <p:grpSpPr bwMode="auto">
            <a:xfrm>
              <a:off x="2195" y="3131"/>
              <a:ext cx="298" cy="303"/>
              <a:chOff x="4368" y="763"/>
              <a:chExt cx="298" cy="303"/>
            </a:xfrm>
          </p:grpSpPr>
          <p:sp>
            <p:nvSpPr>
              <p:cNvPr id="399494" name="Oval 134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5" name="Arc 135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96" name="Group 136"/>
            <p:cNvGrpSpPr>
              <a:grpSpLocks/>
            </p:cNvGrpSpPr>
            <p:nvPr/>
          </p:nvGrpSpPr>
          <p:grpSpPr bwMode="auto">
            <a:xfrm>
              <a:off x="2291" y="3227"/>
              <a:ext cx="298" cy="303"/>
              <a:chOff x="4368" y="763"/>
              <a:chExt cx="298" cy="303"/>
            </a:xfrm>
          </p:grpSpPr>
          <p:sp>
            <p:nvSpPr>
              <p:cNvPr id="399497" name="Oval 137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8" name="Arc 138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99" name="Group 139"/>
            <p:cNvGrpSpPr>
              <a:grpSpLocks/>
            </p:cNvGrpSpPr>
            <p:nvPr/>
          </p:nvGrpSpPr>
          <p:grpSpPr bwMode="auto">
            <a:xfrm>
              <a:off x="2387" y="3323"/>
              <a:ext cx="298" cy="303"/>
              <a:chOff x="4368" y="763"/>
              <a:chExt cx="298" cy="303"/>
            </a:xfrm>
          </p:grpSpPr>
          <p:sp>
            <p:nvSpPr>
              <p:cNvPr id="399500" name="Oval 140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1" name="Arc 141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02" name="Group 142"/>
            <p:cNvGrpSpPr>
              <a:grpSpLocks/>
            </p:cNvGrpSpPr>
            <p:nvPr/>
          </p:nvGrpSpPr>
          <p:grpSpPr bwMode="auto">
            <a:xfrm>
              <a:off x="2536" y="2923"/>
              <a:ext cx="298" cy="303"/>
              <a:chOff x="4368" y="763"/>
              <a:chExt cx="298" cy="303"/>
            </a:xfrm>
          </p:grpSpPr>
          <p:sp>
            <p:nvSpPr>
              <p:cNvPr id="399503" name="Oval 143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4" name="Arc 144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05" name="Group 145"/>
            <p:cNvGrpSpPr>
              <a:grpSpLocks/>
            </p:cNvGrpSpPr>
            <p:nvPr/>
          </p:nvGrpSpPr>
          <p:grpSpPr bwMode="auto">
            <a:xfrm>
              <a:off x="2632" y="3019"/>
              <a:ext cx="298" cy="303"/>
              <a:chOff x="4368" y="763"/>
              <a:chExt cx="298" cy="303"/>
            </a:xfrm>
          </p:grpSpPr>
          <p:sp>
            <p:nvSpPr>
              <p:cNvPr id="399506" name="Oval 146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7" name="Arc 147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08" name="Group 148"/>
            <p:cNvGrpSpPr>
              <a:grpSpLocks/>
            </p:cNvGrpSpPr>
            <p:nvPr/>
          </p:nvGrpSpPr>
          <p:grpSpPr bwMode="auto">
            <a:xfrm>
              <a:off x="2728" y="3115"/>
              <a:ext cx="298" cy="303"/>
              <a:chOff x="4368" y="763"/>
              <a:chExt cx="298" cy="303"/>
            </a:xfrm>
          </p:grpSpPr>
          <p:sp>
            <p:nvSpPr>
              <p:cNvPr id="399509" name="Oval 149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0" name="Arc 150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11" name="Group 151"/>
            <p:cNvGrpSpPr>
              <a:grpSpLocks/>
            </p:cNvGrpSpPr>
            <p:nvPr/>
          </p:nvGrpSpPr>
          <p:grpSpPr bwMode="auto">
            <a:xfrm>
              <a:off x="2877" y="2715"/>
              <a:ext cx="298" cy="303"/>
              <a:chOff x="4368" y="763"/>
              <a:chExt cx="298" cy="303"/>
            </a:xfrm>
          </p:grpSpPr>
          <p:sp>
            <p:nvSpPr>
              <p:cNvPr id="399512" name="Oval 152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3" name="Arc 153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14" name="Group 154"/>
            <p:cNvGrpSpPr>
              <a:grpSpLocks/>
            </p:cNvGrpSpPr>
            <p:nvPr/>
          </p:nvGrpSpPr>
          <p:grpSpPr bwMode="auto">
            <a:xfrm>
              <a:off x="2973" y="2811"/>
              <a:ext cx="298" cy="303"/>
              <a:chOff x="4368" y="763"/>
              <a:chExt cx="298" cy="303"/>
            </a:xfrm>
          </p:grpSpPr>
          <p:sp>
            <p:nvSpPr>
              <p:cNvPr id="399515" name="Oval 155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6" name="Arc 156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17" name="Group 157"/>
            <p:cNvGrpSpPr>
              <a:grpSpLocks/>
            </p:cNvGrpSpPr>
            <p:nvPr/>
          </p:nvGrpSpPr>
          <p:grpSpPr bwMode="auto">
            <a:xfrm>
              <a:off x="3069" y="2907"/>
              <a:ext cx="298" cy="303"/>
              <a:chOff x="4368" y="763"/>
              <a:chExt cx="298" cy="303"/>
            </a:xfrm>
          </p:grpSpPr>
          <p:sp>
            <p:nvSpPr>
              <p:cNvPr id="399518" name="Oval 158"/>
              <p:cNvSpPr>
                <a:spLocks noChangeArrowheads="1"/>
              </p:cNvSpPr>
              <p:nvPr/>
            </p:nvSpPr>
            <p:spPr bwMode="auto">
              <a:xfrm>
                <a:off x="4368" y="768"/>
                <a:ext cx="298" cy="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9" name="Arc 159"/>
              <p:cNvSpPr>
                <a:spLocks/>
              </p:cNvSpPr>
              <p:nvPr/>
            </p:nvSpPr>
            <p:spPr bwMode="auto">
              <a:xfrm rot="-4004325">
                <a:off x="4454" y="707"/>
                <a:ext cx="153" cy="2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7474"/>
                  <a:gd name="T2" fmla="*/ 14647 w 21600"/>
                  <a:gd name="T3" fmla="*/ 37474 h 37474"/>
                  <a:gd name="T4" fmla="*/ 0 w 21600"/>
                  <a:gd name="T5" fmla="*/ 21600 h 37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74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</a:path>
                  <a:path w="21600" h="37474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30"/>
                      <a:pt x="19079" y="33385"/>
                      <a:pt x="14647" y="37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520" name="Text Box 160"/>
          <p:cNvSpPr txBox="1">
            <a:spLocks noChangeArrowheads="1"/>
          </p:cNvSpPr>
          <p:nvPr/>
        </p:nvSpPr>
        <p:spPr bwMode="auto">
          <a:xfrm>
            <a:off x="242841" y="3623473"/>
            <a:ext cx="1093570" cy="105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800" dirty="0">
                <a:latin typeface="Courier New" charset="0"/>
              </a:rPr>
              <a:t>TAAGTTATTATTTAGTTAATACTTTTAACAATATTATTAAGGTATTTAAAAAATACTATT</a:t>
            </a:r>
          </a:p>
          <a:p>
            <a:pPr algn="ctr"/>
            <a:r>
              <a:rPr lang="en-US" sz="800" dirty="0">
                <a:latin typeface="Courier New" charset="0"/>
              </a:rPr>
              <a:t>ATAGTATTTAACATAGTTAAATACCTTCCTTAATACTGTTAAATTATATTCAATCAATAC</a:t>
            </a:r>
          </a:p>
          <a:p>
            <a:pPr algn="ctr"/>
            <a:r>
              <a:rPr lang="en-US" sz="800" dirty="0">
                <a:latin typeface="Courier New" charset="0"/>
              </a:rPr>
              <a:t>ATATATAATATTATTAAAATACTTGATAAGTATTATTTAGATATTAGACAAATACTAATT</a:t>
            </a:r>
          </a:p>
          <a:p>
            <a:pPr algn="ctr"/>
            <a:r>
              <a:rPr lang="en-US" sz="800" dirty="0">
                <a:latin typeface="Courier New" charset="0"/>
              </a:rPr>
              <a:t>TTATATTGCTTTAATACTTAATAAATACTACTTATGTATTAAGTAAATATTACTGTAATA</a:t>
            </a:r>
          </a:p>
          <a:p>
            <a:pPr algn="ctr"/>
            <a:r>
              <a:rPr lang="en-US" sz="800" dirty="0">
                <a:latin typeface="Courier New" charset="0"/>
              </a:rPr>
              <a:t>CTAATAACAATATTATTACAATATGCTAGAATAATATTGCTAGTATCAATAATTACTAAT</a:t>
            </a:r>
          </a:p>
          <a:p>
            <a:pPr algn="ctr"/>
            <a:r>
              <a:rPr lang="en-US" sz="800" dirty="0">
                <a:latin typeface="Courier New" charset="0"/>
              </a:rPr>
              <a:t>ATAGTATTAGGAAAATACCATAATAATATTTCTACATAATACTAAGTTAATACTATGTGT</a:t>
            </a:r>
          </a:p>
          <a:p>
            <a:pPr algn="ctr"/>
            <a:r>
              <a:rPr lang="en-US" sz="800" dirty="0">
                <a:latin typeface="Courier New" charset="0"/>
              </a:rPr>
              <a:t>AGAATAATAAATAATCAGATTAAAAAAATTTTATTTATCTGAAACATATTTAATCAATTG</a:t>
            </a:r>
          </a:p>
        </p:txBody>
      </p:sp>
      <p:sp>
        <p:nvSpPr>
          <p:cNvPr id="399521" name="Line 161"/>
          <p:cNvSpPr>
            <a:spLocks noChangeShapeType="1"/>
          </p:cNvSpPr>
          <p:nvPr/>
        </p:nvSpPr>
        <p:spPr bwMode="auto">
          <a:xfrm>
            <a:off x="1091228" y="1795909"/>
            <a:ext cx="150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2" name="Line 162"/>
          <p:cNvSpPr>
            <a:spLocks noChangeShapeType="1"/>
          </p:cNvSpPr>
          <p:nvPr/>
        </p:nvSpPr>
        <p:spPr bwMode="auto">
          <a:xfrm>
            <a:off x="2605271" y="1788508"/>
            <a:ext cx="150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3" name="Line 163"/>
          <p:cNvSpPr>
            <a:spLocks noChangeShapeType="1"/>
          </p:cNvSpPr>
          <p:nvPr/>
        </p:nvSpPr>
        <p:spPr bwMode="auto">
          <a:xfrm flipH="1">
            <a:off x="4112462" y="2580463"/>
            <a:ext cx="0" cy="2294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4" name="Line 164"/>
          <p:cNvSpPr>
            <a:spLocks noChangeShapeType="1"/>
          </p:cNvSpPr>
          <p:nvPr/>
        </p:nvSpPr>
        <p:spPr bwMode="auto">
          <a:xfrm>
            <a:off x="3690890" y="3838709"/>
            <a:ext cx="150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5" name="Line 165"/>
          <p:cNvSpPr>
            <a:spLocks noChangeShapeType="1"/>
          </p:cNvSpPr>
          <p:nvPr/>
        </p:nvSpPr>
        <p:spPr bwMode="auto">
          <a:xfrm>
            <a:off x="1302855" y="3838709"/>
            <a:ext cx="150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6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705778"/>
              </p:ext>
            </p:extLst>
          </p:nvPr>
        </p:nvGraphicFramePr>
        <p:xfrm>
          <a:off x="5061136" y="927839"/>
          <a:ext cx="3950784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304"/>
                <a:gridCol w="2149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Isolate DNA fragments</a:t>
                      </a:r>
                      <a:r>
                        <a:rPr lang="en-US" sz="1600" baseline="0" dirty="0" smtClean="0"/>
                        <a:t> to sequence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Cloning in bacteria to generate many copies of the same DNA sequence, usually as a recombinant plasmid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Purification of clones?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Prepare the plasmids from each bacterial clone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DNA</a:t>
                      </a:r>
                      <a:r>
                        <a:rPr lang="en-US" sz="1600" baseline="0" dirty="0" smtClean="0"/>
                        <a:t> sequencing approach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Sequencing by synthesis or by base-specific</a:t>
                      </a:r>
                      <a:r>
                        <a:rPr lang="en-US" sz="1600" baseline="0" dirty="0" smtClean="0"/>
                        <a:t> degradation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r>
                        <a:rPr lang="en-US" sz="1600" baseline="0" dirty="0" smtClean="0"/>
                        <a:t> of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Electrophoresis to separate by size;</a:t>
                      </a:r>
                      <a:r>
                        <a:rPr lang="en-US" sz="1600" baseline="0" dirty="0" smtClean="0"/>
                        <a:t> fluorescent dyes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Number</a:t>
                      </a:r>
                      <a:r>
                        <a:rPr lang="en-US" sz="1600" baseline="0" dirty="0" smtClean="0"/>
                        <a:t> of clones s</a:t>
                      </a:r>
                      <a:r>
                        <a:rPr lang="en-US" sz="1600" dirty="0" smtClean="0"/>
                        <a:t>equenced in</a:t>
                      </a:r>
                      <a:r>
                        <a:rPr lang="en-US" sz="1600" baseline="0" dirty="0" smtClean="0"/>
                        <a:t> parallel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scores to hundreds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2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/>
        </p:nvGrpSpPr>
        <p:grpSpPr bwMode="auto">
          <a:xfrm>
            <a:off x="457200" y="144463"/>
            <a:ext cx="8534400" cy="6586537"/>
            <a:chOff x="288" y="91"/>
            <a:chExt cx="5376" cy="4149"/>
          </a:xfrm>
        </p:grpSpPr>
        <p:grpSp>
          <p:nvGrpSpPr>
            <p:cNvPr id="589827" name="Group 3"/>
            <p:cNvGrpSpPr>
              <a:grpSpLocks/>
            </p:cNvGrpSpPr>
            <p:nvPr/>
          </p:nvGrpSpPr>
          <p:grpSpPr bwMode="auto">
            <a:xfrm>
              <a:off x="1579" y="1482"/>
              <a:ext cx="4085" cy="2758"/>
              <a:chOff x="1579" y="1527"/>
              <a:chExt cx="4085" cy="2758"/>
            </a:xfrm>
          </p:grpSpPr>
          <p:sp>
            <p:nvSpPr>
              <p:cNvPr id="589828" name="Rectangle 4"/>
              <p:cNvSpPr>
                <a:spLocks noChangeArrowheads="1"/>
              </p:cNvSpPr>
              <p:nvPr/>
            </p:nvSpPr>
            <p:spPr bwMode="auto">
              <a:xfrm>
                <a:off x="4277" y="1527"/>
                <a:ext cx="1387" cy="2757"/>
              </a:xfrm>
              <a:prstGeom prst="rect">
                <a:avLst/>
              </a:prstGeom>
              <a:solidFill>
                <a:srgbClr val="F9ED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9829" name="Rectangle 5"/>
              <p:cNvSpPr>
                <a:spLocks noChangeArrowheads="1"/>
              </p:cNvSpPr>
              <p:nvPr/>
            </p:nvSpPr>
            <p:spPr bwMode="auto">
              <a:xfrm>
                <a:off x="1579" y="3032"/>
                <a:ext cx="2816" cy="1253"/>
              </a:xfrm>
              <a:prstGeom prst="rect">
                <a:avLst/>
              </a:prstGeom>
              <a:solidFill>
                <a:srgbClr val="F9ED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89830" name="Group 6"/>
            <p:cNvGrpSpPr>
              <a:grpSpLocks/>
            </p:cNvGrpSpPr>
            <p:nvPr/>
          </p:nvGrpSpPr>
          <p:grpSpPr bwMode="auto">
            <a:xfrm>
              <a:off x="288" y="91"/>
              <a:ext cx="5232" cy="2547"/>
              <a:chOff x="288" y="91"/>
              <a:chExt cx="5232" cy="2547"/>
            </a:xfrm>
          </p:grpSpPr>
          <p:sp>
            <p:nvSpPr>
              <p:cNvPr id="589831" name="Rectangle 7"/>
              <p:cNvSpPr>
                <a:spLocks noChangeArrowheads="1"/>
              </p:cNvSpPr>
              <p:nvPr/>
            </p:nvSpPr>
            <p:spPr bwMode="auto">
              <a:xfrm>
                <a:off x="288" y="91"/>
                <a:ext cx="3479" cy="2547"/>
              </a:xfrm>
              <a:prstGeom prst="rect">
                <a:avLst/>
              </a:prstGeom>
              <a:solidFill>
                <a:srgbClr val="4EA3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9832" name="Rectangle 8"/>
              <p:cNvSpPr>
                <a:spLocks noChangeArrowheads="1"/>
              </p:cNvSpPr>
              <p:nvPr/>
            </p:nvSpPr>
            <p:spPr bwMode="auto">
              <a:xfrm>
                <a:off x="304" y="91"/>
                <a:ext cx="5216" cy="1205"/>
              </a:xfrm>
              <a:prstGeom prst="rect">
                <a:avLst/>
              </a:prstGeom>
              <a:solidFill>
                <a:srgbClr val="4EA3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89833" name="Text Box 9"/>
          <p:cNvSpPr txBox="1">
            <a:spLocks noChangeArrowheads="1"/>
          </p:cNvSpPr>
          <p:nvPr/>
        </p:nvSpPr>
        <p:spPr bwMode="auto">
          <a:xfrm>
            <a:off x="912813" y="165100"/>
            <a:ext cx="12366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Plasmid Robot</a:t>
            </a:r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5448300" y="5818188"/>
            <a:ext cx="1508125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Unix Computer</a:t>
            </a:r>
          </a:p>
          <a:p>
            <a:pPr algn="ctr"/>
            <a:r>
              <a:rPr lang="en-US" sz="1400">
                <a:latin typeface="Times" charset="0"/>
              </a:rPr>
              <a:t>8 CPU</a:t>
            </a:r>
          </a:p>
          <a:p>
            <a:pPr algn="ctr"/>
            <a:r>
              <a:rPr lang="en-US" sz="1400">
                <a:latin typeface="Times" charset="0"/>
              </a:rPr>
              <a:t>32 Gigabyte RAM</a:t>
            </a: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7058025" y="2493963"/>
            <a:ext cx="15128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central File-Server</a:t>
            </a:r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4113213" y="4203700"/>
            <a:ext cx="9239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DNA</a:t>
            </a:r>
          </a:p>
          <a:p>
            <a:pPr algn="ctr"/>
            <a:r>
              <a:rPr lang="en-US" sz="1400">
                <a:latin typeface="Times" charset="0"/>
              </a:rPr>
              <a:t>Sequencer</a:t>
            </a:r>
          </a:p>
        </p:txBody>
      </p:sp>
      <p:sp>
        <p:nvSpPr>
          <p:cNvPr id="589837" name="Text Box 13"/>
          <p:cNvSpPr txBox="1">
            <a:spLocks noChangeArrowheads="1"/>
          </p:cNvSpPr>
          <p:nvPr/>
        </p:nvSpPr>
        <p:spPr bwMode="auto">
          <a:xfrm>
            <a:off x="1320800" y="5499100"/>
            <a:ext cx="9842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Annotation</a:t>
            </a:r>
          </a:p>
        </p:txBody>
      </p:sp>
      <p:pic>
        <p:nvPicPr>
          <p:cNvPr id="5898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01650"/>
            <a:ext cx="13335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838450"/>
            <a:ext cx="1054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838450"/>
            <a:ext cx="1054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650"/>
            <a:ext cx="20780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60950"/>
            <a:ext cx="16017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870200"/>
            <a:ext cx="7350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2857500"/>
            <a:ext cx="7350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98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501650"/>
            <a:ext cx="16891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4278313" y="165100"/>
            <a:ext cx="1171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Pipette-Robot</a:t>
            </a:r>
          </a:p>
        </p:txBody>
      </p:sp>
      <p:pic>
        <p:nvPicPr>
          <p:cNvPr id="5898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401888"/>
            <a:ext cx="20351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9848" name="Line 24"/>
          <p:cNvSpPr>
            <a:spLocks noChangeShapeType="1"/>
          </p:cNvSpPr>
          <p:nvPr/>
        </p:nvSpPr>
        <p:spPr bwMode="auto">
          <a:xfrm>
            <a:off x="3136900" y="1079500"/>
            <a:ext cx="63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49" name="Line 25"/>
          <p:cNvSpPr>
            <a:spLocks noChangeShapeType="1"/>
          </p:cNvSpPr>
          <p:nvPr/>
        </p:nvSpPr>
        <p:spPr bwMode="auto">
          <a:xfrm>
            <a:off x="6299200" y="977900"/>
            <a:ext cx="63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0" name="Line 26"/>
          <p:cNvSpPr>
            <a:spLocks noChangeShapeType="1"/>
          </p:cNvSpPr>
          <p:nvPr/>
        </p:nvSpPr>
        <p:spPr bwMode="auto">
          <a:xfrm>
            <a:off x="6299200" y="1333500"/>
            <a:ext cx="63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1" name="Line 27"/>
          <p:cNvSpPr>
            <a:spLocks noChangeShapeType="1"/>
          </p:cNvSpPr>
          <p:nvPr/>
        </p:nvSpPr>
        <p:spPr bwMode="auto">
          <a:xfrm>
            <a:off x="4279900" y="1993900"/>
            <a:ext cx="0" cy="749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2" name="Line 28"/>
          <p:cNvSpPr>
            <a:spLocks noChangeShapeType="1"/>
          </p:cNvSpPr>
          <p:nvPr/>
        </p:nvSpPr>
        <p:spPr bwMode="auto">
          <a:xfrm>
            <a:off x="5219700" y="2044700"/>
            <a:ext cx="0" cy="749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3" name="Text Box 29"/>
          <p:cNvSpPr txBox="1">
            <a:spLocks noChangeArrowheads="1"/>
          </p:cNvSpPr>
          <p:nvPr/>
        </p:nvSpPr>
        <p:spPr bwMode="auto">
          <a:xfrm>
            <a:off x="7275513" y="165100"/>
            <a:ext cx="12017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PCR-Machine</a:t>
            </a:r>
          </a:p>
        </p:txBody>
      </p:sp>
      <p:sp>
        <p:nvSpPr>
          <p:cNvPr id="589854" name="Line 30"/>
          <p:cNvSpPr>
            <a:spLocks noChangeShapeType="1"/>
          </p:cNvSpPr>
          <p:nvPr/>
        </p:nvSpPr>
        <p:spPr bwMode="auto">
          <a:xfrm>
            <a:off x="1552575" y="1816100"/>
            <a:ext cx="7938" cy="538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5" name="Line 31"/>
          <p:cNvSpPr>
            <a:spLocks noChangeShapeType="1"/>
          </p:cNvSpPr>
          <p:nvPr/>
        </p:nvSpPr>
        <p:spPr bwMode="auto">
          <a:xfrm>
            <a:off x="4864100" y="5537200"/>
            <a:ext cx="195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6" name="Line 32"/>
          <p:cNvSpPr>
            <a:spLocks noChangeShapeType="1"/>
          </p:cNvSpPr>
          <p:nvPr/>
        </p:nvSpPr>
        <p:spPr bwMode="auto">
          <a:xfrm>
            <a:off x="6045200" y="3429000"/>
            <a:ext cx="63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7" name="Line 33"/>
          <p:cNvSpPr>
            <a:spLocks noChangeShapeType="1"/>
          </p:cNvSpPr>
          <p:nvPr/>
        </p:nvSpPr>
        <p:spPr bwMode="auto">
          <a:xfrm>
            <a:off x="7785100" y="3987800"/>
            <a:ext cx="0" cy="749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858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851400"/>
            <a:ext cx="1778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9859" name="Text Box 35"/>
          <p:cNvSpPr txBox="1">
            <a:spLocks noChangeArrowheads="1"/>
          </p:cNvSpPr>
          <p:nvPr/>
        </p:nvSpPr>
        <p:spPr bwMode="auto">
          <a:xfrm>
            <a:off x="919163" y="3833813"/>
            <a:ext cx="1220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/>
            <a:r>
              <a:rPr lang="en-US" sz="1400">
                <a:latin typeface="Times" charset="0"/>
              </a:rPr>
              <a:t>Colony-Picker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6404"/>
      </p:ext>
    </p:extLst>
  </p:cSld>
  <p:clrMapOvr>
    <a:masterClrMapping/>
  </p:clrMapOvr>
  <p:transition xmlns:p14="http://schemas.microsoft.com/office/powerpoint/2010/main" advTm="6713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Structure of a dinucleotide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81013" y="1593850"/>
            <a:ext cx="2947987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3’ C of one nucleotide is linked to the 5’ C of the next nucleotide in a </a:t>
            </a:r>
            <a:r>
              <a:rPr lang="en-US" dirty="0" err="1"/>
              <a:t>phosphodiester</a:t>
            </a:r>
            <a:r>
              <a:rPr lang="en-US" dirty="0"/>
              <a:t> linkage</a:t>
            </a:r>
            <a:r>
              <a:rPr lang="en-US" dirty="0" smtClean="0"/>
              <a:t>. This repeats up to hundreds of millions of times in a </a:t>
            </a:r>
            <a:r>
              <a:rPr lang="en-US" b="1" dirty="0" smtClean="0">
                <a:solidFill>
                  <a:srgbClr val="FF0000"/>
                </a:solidFill>
              </a:rPr>
              <a:t>linear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chain for each strand of DNA.</a:t>
            </a:r>
            <a:endParaRPr lang="en-US" dirty="0">
              <a:latin typeface="Times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838700" cy="482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73200"/>
            <a:ext cx="81407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1879600" y="292100"/>
            <a:ext cx="4576763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" charset="0"/>
              </a:rPr>
              <a:t>Pairing of the bases</a:t>
            </a:r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299200"/>
            <a:ext cx="31369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of complementarity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993"/>
            <a:ext cx="8229600" cy="5176321"/>
          </a:xfrm>
        </p:spPr>
        <p:txBody>
          <a:bodyPr>
            <a:noAutofit/>
          </a:bodyPr>
          <a:lstStyle/>
          <a:p>
            <a:r>
              <a:rPr lang="en-US" sz="2800" dirty="0"/>
              <a:t>One chain (strand) of DNA can serve as the </a:t>
            </a:r>
            <a:r>
              <a:rPr lang="en-US" sz="2800" b="1" dirty="0">
                <a:solidFill>
                  <a:srgbClr val="ED181E"/>
                </a:solidFill>
              </a:rPr>
              <a:t>template</a:t>
            </a:r>
            <a:r>
              <a:rPr lang="en-US" sz="2800" dirty="0"/>
              <a:t> for synthesis of the complementary chain.</a:t>
            </a:r>
          </a:p>
          <a:p>
            <a:r>
              <a:rPr lang="en-US" sz="2800" b="1" dirty="0">
                <a:solidFill>
                  <a:srgbClr val="ED181E"/>
                </a:solidFill>
              </a:rPr>
              <a:t>DNA replication</a:t>
            </a:r>
            <a:r>
              <a:rPr lang="en-US" sz="2800" dirty="0"/>
              <a:t>: sequence of nucleotides in one chain of the duplex determines the sequence of nucleotides in the other chain.</a:t>
            </a:r>
          </a:p>
          <a:p>
            <a:r>
              <a:rPr lang="en-US" sz="2800" b="1" dirty="0">
                <a:solidFill>
                  <a:srgbClr val="ED181E"/>
                </a:solidFill>
              </a:rPr>
              <a:t>Transcription</a:t>
            </a:r>
            <a:r>
              <a:rPr lang="en-US" sz="2800" dirty="0"/>
              <a:t>: sequence of nucleotides in one chain of the duplex determines the sequence of nucleotides in mRNA or its precursor. </a:t>
            </a:r>
            <a:endParaRPr lang="en-US" sz="2800" dirty="0" smtClean="0"/>
          </a:p>
          <a:p>
            <a:r>
              <a:rPr lang="en-US" sz="2800" dirty="0" smtClean="0"/>
              <a:t>The information on a template strand is used to determine the sequence of nucleotides in </a:t>
            </a:r>
            <a:r>
              <a:rPr lang="en-US" sz="2800" dirty="0" smtClean="0">
                <a:solidFill>
                  <a:srgbClr val="0000FF"/>
                </a:solidFill>
              </a:rPr>
              <a:t>sequencing by synthesis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411163" y="1562100"/>
            <a:ext cx="8448675" cy="5121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8" name="Oval 4"/>
          <p:cNvSpPr>
            <a:spLocks noChangeArrowheads="1"/>
          </p:cNvSpPr>
          <p:nvPr/>
        </p:nvSpPr>
        <p:spPr bwMode="auto">
          <a:xfrm>
            <a:off x="715963" y="1966643"/>
            <a:ext cx="2609850" cy="26225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3735388" y="3390630"/>
            <a:ext cx="10207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0" name="AutoShape 6"/>
          <p:cNvSpPr>
            <a:spLocks noChangeArrowheads="1"/>
          </p:cNvSpPr>
          <p:nvPr/>
        </p:nvSpPr>
        <p:spPr bwMode="auto">
          <a:xfrm rot="-2327281">
            <a:off x="4954588" y="2012680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1" name="AutoShape 7"/>
          <p:cNvSpPr>
            <a:spLocks noChangeArrowheads="1"/>
          </p:cNvSpPr>
          <p:nvPr/>
        </p:nvSpPr>
        <p:spPr bwMode="auto">
          <a:xfrm>
            <a:off x="5319713" y="1865043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2" name="AutoShape 8"/>
          <p:cNvSpPr>
            <a:spLocks noChangeArrowheads="1"/>
          </p:cNvSpPr>
          <p:nvPr/>
        </p:nvSpPr>
        <p:spPr bwMode="auto">
          <a:xfrm rot="2943965">
            <a:off x="5759450" y="2061893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3" name="AutoShape 9"/>
          <p:cNvSpPr>
            <a:spLocks noChangeArrowheads="1"/>
          </p:cNvSpPr>
          <p:nvPr/>
        </p:nvSpPr>
        <p:spPr bwMode="auto">
          <a:xfrm rot="-1559756" flipH="1" flipV="1">
            <a:off x="5624513" y="2480993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4" name="AutoShape 10"/>
          <p:cNvSpPr>
            <a:spLocks noChangeArrowheads="1"/>
          </p:cNvSpPr>
          <p:nvPr/>
        </p:nvSpPr>
        <p:spPr bwMode="auto">
          <a:xfrm rot="-5400000" flipH="1" flipV="1">
            <a:off x="5297488" y="2646093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5" name="AutoShape 11"/>
          <p:cNvSpPr>
            <a:spLocks noChangeArrowheads="1"/>
          </p:cNvSpPr>
          <p:nvPr/>
        </p:nvSpPr>
        <p:spPr bwMode="auto">
          <a:xfrm rot="-5400000">
            <a:off x="4995863" y="2330180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6" name="AutoShape 12"/>
          <p:cNvSpPr>
            <a:spLocks noChangeArrowheads="1"/>
          </p:cNvSpPr>
          <p:nvPr/>
        </p:nvSpPr>
        <p:spPr bwMode="auto">
          <a:xfrm flipH="1" flipV="1">
            <a:off x="5386388" y="2755630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7" name="AutoShape 13"/>
          <p:cNvSpPr>
            <a:spLocks noChangeArrowheads="1"/>
          </p:cNvSpPr>
          <p:nvPr/>
        </p:nvSpPr>
        <p:spPr bwMode="auto">
          <a:xfrm rot="-5400000">
            <a:off x="5514181" y="2511949"/>
            <a:ext cx="2573338" cy="252730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8" name="AutoShape 14"/>
          <p:cNvSpPr>
            <a:spLocks noChangeArrowheads="1"/>
          </p:cNvSpPr>
          <p:nvPr/>
        </p:nvSpPr>
        <p:spPr bwMode="auto">
          <a:xfrm rot="-2327281">
            <a:off x="5319713" y="2220643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9" name="AutoShape 15"/>
          <p:cNvSpPr>
            <a:spLocks noChangeArrowheads="1"/>
          </p:cNvSpPr>
          <p:nvPr/>
        </p:nvSpPr>
        <p:spPr bwMode="auto">
          <a:xfrm rot="2943965">
            <a:off x="5338763" y="2344468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0" name="AutoShape 16"/>
          <p:cNvSpPr>
            <a:spLocks noChangeArrowheads="1"/>
          </p:cNvSpPr>
          <p:nvPr/>
        </p:nvSpPr>
        <p:spPr bwMode="auto">
          <a:xfrm rot="18656035" flipH="1">
            <a:off x="5790407" y="2340499"/>
            <a:ext cx="2271712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1" name="AutoShape 17"/>
          <p:cNvSpPr>
            <a:spLocks noChangeArrowheads="1"/>
          </p:cNvSpPr>
          <p:nvPr/>
        </p:nvSpPr>
        <p:spPr bwMode="auto">
          <a:xfrm rot="2185637" flipV="1">
            <a:off x="5695950" y="2634980"/>
            <a:ext cx="2519363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2" name="AutoShape 18"/>
          <p:cNvSpPr>
            <a:spLocks noChangeArrowheads="1"/>
          </p:cNvSpPr>
          <p:nvPr/>
        </p:nvSpPr>
        <p:spPr bwMode="auto">
          <a:xfrm rot="-5400000">
            <a:off x="5338763" y="2482580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3" name="AutoShape 19"/>
          <p:cNvSpPr>
            <a:spLocks noChangeArrowheads="1"/>
          </p:cNvSpPr>
          <p:nvPr/>
        </p:nvSpPr>
        <p:spPr bwMode="auto">
          <a:xfrm rot="-7360625">
            <a:off x="5200650" y="3176588"/>
            <a:ext cx="2609850" cy="26225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4" name="AutoShape 20"/>
          <p:cNvSpPr>
            <a:spLocks noChangeArrowheads="1"/>
          </p:cNvSpPr>
          <p:nvPr/>
        </p:nvSpPr>
        <p:spPr bwMode="auto">
          <a:xfrm rot="5400000" flipH="1">
            <a:off x="6066631" y="2664349"/>
            <a:ext cx="2573338" cy="252730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5" name="AutoShape 21"/>
          <p:cNvSpPr>
            <a:spLocks noChangeArrowheads="1"/>
          </p:cNvSpPr>
          <p:nvPr/>
        </p:nvSpPr>
        <p:spPr bwMode="auto">
          <a:xfrm rot="18511675" flipV="1">
            <a:off x="6119019" y="3250136"/>
            <a:ext cx="2505075" cy="1941513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6" name="AutoShape 22"/>
          <p:cNvSpPr>
            <a:spLocks noChangeArrowheads="1"/>
          </p:cNvSpPr>
          <p:nvPr/>
        </p:nvSpPr>
        <p:spPr bwMode="auto">
          <a:xfrm rot="497504">
            <a:off x="5583238" y="2261918"/>
            <a:ext cx="2578100" cy="2319337"/>
          </a:xfrm>
          <a:custGeom>
            <a:avLst/>
            <a:gdLst>
              <a:gd name="G0" fmla="+- 10800 0 0"/>
              <a:gd name="G1" fmla="+- -7486272 0 0"/>
              <a:gd name="G2" fmla="+- 0 0 -7486272"/>
              <a:gd name="T0" fmla="*/ 0 256 1"/>
              <a:gd name="T1" fmla="*/ 180 256 1"/>
              <a:gd name="G3" fmla="+- -7486272 T0 T1"/>
              <a:gd name="T2" fmla="*/ 0 256 1"/>
              <a:gd name="T3" fmla="*/ 90 256 1"/>
              <a:gd name="G4" fmla="+- -7486272 T2 T3"/>
              <a:gd name="G5" fmla="*/ G4 2 1"/>
              <a:gd name="T4" fmla="*/ 90 256 1"/>
              <a:gd name="T5" fmla="*/ 0 256 1"/>
              <a:gd name="G6" fmla="+- -7486272 T4 T5"/>
              <a:gd name="G7" fmla="*/ G6 2 1"/>
              <a:gd name="G8" fmla="abs -748627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86272"/>
              <a:gd name="G21" fmla="sin G19 -7486272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86272"/>
              <a:gd name="G29" fmla="sin 10800 -7486272"/>
              <a:gd name="G30" fmla="sin 10800 -7486272"/>
              <a:gd name="G31" fmla="+- G28 10800 0"/>
              <a:gd name="G32" fmla="+- G29 10800 0"/>
              <a:gd name="G33" fmla="+- G30 10800 0"/>
              <a:gd name="G34" fmla="?: G4 0 G31"/>
              <a:gd name="G35" fmla="?: -7486272 G34 0"/>
              <a:gd name="G36" fmla="?: G6 G35 G31"/>
              <a:gd name="G37" fmla="+- 21600 0 G36"/>
              <a:gd name="G38" fmla="?: G4 0 G33"/>
              <a:gd name="G39" fmla="?: -748627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67 w 21600"/>
              <a:gd name="T15" fmla="*/ 951 h 21600"/>
              <a:gd name="T16" fmla="*/ 10800 w 21600"/>
              <a:gd name="T17" fmla="*/ 0 h 21600"/>
              <a:gd name="T18" fmla="*/ 15233 w 21600"/>
              <a:gd name="T19" fmla="*/ 95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67" y="951"/>
                </a:moveTo>
                <a:cubicBezTo>
                  <a:pt x="7760" y="324"/>
                  <a:pt x="9271" y="-1"/>
                  <a:pt x="10800" y="-1"/>
                </a:cubicBezTo>
                <a:cubicBezTo>
                  <a:pt x="12328" y="-1"/>
                  <a:pt x="13839" y="324"/>
                  <a:pt x="15232" y="951"/>
                </a:cubicBezTo>
                <a:cubicBezTo>
                  <a:pt x="13839" y="324"/>
                  <a:pt x="12328" y="0"/>
                  <a:pt x="10799" y="0"/>
                </a:cubicBezTo>
                <a:cubicBezTo>
                  <a:pt x="9271" y="0"/>
                  <a:pt x="7760" y="324"/>
                  <a:pt x="6367" y="951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7" name="Text Box 23"/>
          <p:cNvSpPr txBox="1">
            <a:spLocks noChangeArrowheads="1"/>
          </p:cNvSpPr>
          <p:nvPr/>
        </p:nvSpPr>
        <p:spPr bwMode="auto">
          <a:xfrm>
            <a:off x="1138238" y="306043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Chromosome</a:t>
            </a:r>
          </a:p>
        </p:txBody>
      </p:sp>
      <p:sp>
        <p:nvSpPr>
          <p:cNvPr id="385048" name="Text Box 24"/>
          <p:cNvSpPr txBox="1">
            <a:spLocks noChangeArrowheads="1"/>
          </p:cNvSpPr>
          <p:nvPr/>
        </p:nvSpPr>
        <p:spPr bwMode="auto">
          <a:xfrm>
            <a:off x="3867150" y="278420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3 x</a:t>
            </a:r>
          </a:p>
        </p:txBody>
      </p:sp>
      <p:sp>
        <p:nvSpPr>
          <p:cNvPr id="385049" name="Text Box 25"/>
          <p:cNvSpPr txBox="1">
            <a:spLocks noChangeArrowheads="1"/>
          </p:cNvSpPr>
          <p:nvPr/>
        </p:nvSpPr>
        <p:spPr bwMode="auto">
          <a:xfrm>
            <a:off x="4420928" y="5909223"/>
            <a:ext cx="46871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latin typeface="Times" charset="0"/>
              </a:rPr>
              <a:t>Break chromosome into fragments for sequencing</a:t>
            </a:r>
            <a:endParaRPr lang="en-US" sz="2400" dirty="0">
              <a:latin typeface="Times" charset="0"/>
            </a:endParaRPr>
          </a:p>
        </p:txBody>
      </p:sp>
      <p:sp>
        <p:nvSpPr>
          <p:cNvPr id="385050" name="Text Box 26"/>
          <p:cNvSpPr txBox="1">
            <a:spLocks noChangeArrowheads="1"/>
          </p:cNvSpPr>
          <p:nvPr/>
        </p:nvSpPr>
        <p:spPr bwMode="auto">
          <a:xfrm>
            <a:off x="3521075" y="3647805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Coverage</a:t>
            </a:r>
          </a:p>
        </p:txBody>
      </p:sp>
      <p:sp>
        <p:nvSpPr>
          <p:cNvPr id="385051" name="AutoShape 27"/>
          <p:cNvSpPr>
            <a:spLocks noChangeArrowheads="1"/>
          </p:cNvSpPr>
          <p:nvPr/>
        </p:nvSpPr>
        <p:spPr bwMode="auto">
          <a:xfrm rot="-5400000" flipH="1" flipV="1">
            <a:off x="5659438" y="2322243"/>
            <a:ext cx="2622550" cy="2571750"/>
          </a:xfrm>
          <a:custGeom>
            <a:avLst/>
            <a:gdLst>
              <a:gd name="G0" fmla="+- 10800 0 0"/>
              <a:gd name="G1" fmla="+- -7499748 0 0"/>
              <a:gd name="G2" fmla="+- 0 0 -7499748"/>
              <a:gd name="T0" fmla="*/ 0 256 1"/>
              <a:gd name="T1" fmla="*/ 180 256 1"/>
              <a:gd name="G3" fmla="+- -7499748 T0 T1"/>
              <a:gd name="T2" fmla="*/ 0 256 1"/>
              <a:gd name="T3" fmla="*/ 90 256 1"/>
              <a:gd name="G4" fmla="+- -7499748 T2 T3"/>
              <a:gd name="G5" fmla="*/ G4 2 1"/>
              <a:gd name="T4" fmla="*/ 90 256 1"/>
              <a:gd name="T5" fmla="*/ 0 256 1"/>
              <a:gd name="G6" fmla="+- -7499748 T4 T5"/>
              <a:gd name="G7" fmla="*/ G6 2 1"/>
              <a:gd name="G8" fmla="abs -74997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7499748"/>
              <a:gd name="G21" fmla="sin G19 -749974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7499748"/>
              <a:gd name="G29" fmla="sin 10800 -7499748"/>
              <a:gd name="G30" fmla="sin 10800 -7499748"/>
              <a:gd name="G31" fmla="+- G28 10800 0"/>
              <a:gd name="G32" fmla="+- G29 10800 0"/>
              <a:gd name="G33" fmla="+- G30 10800 0"/>
              <a:gd name="G34" fmla="?: G4 0 G31"/>
              <a:gd name="G35" fmla="?: -7499748 G34 0"/>
              <a:gd name="G36" fmla="?: G6 G35 G31"/>
              <a:gd name="G37" fmla="+- 21600 0 G36"/>
              <a:gd name="G38" fmla="?: G4 0 G33"/>
              <a:gd name="G39" fmla="?: -74997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332 w 21600"/>
              <a:gd name="T15" fmla="*/ 967 h 21600"/>
              <a:gd name="T16" fmla="*/ 10800 w 21600"/>
              <a:gd name="T17" fmla="*/ 0 h 21600"/>
              <a:gd name="T18" fmla="*/ 15268 w 21600"/>
              <a:gd name="T19" fmla="*/ 96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32" y="967"/>
                </a:moveTo>
                <a:cubicBezTo>
                  <a:pt x="7735" y="329"/>
                  <a:pt x="9258" y="-1"/>
                  <a:pt x="10800" y="-1"/>
                </a:cubicBezTo>
                <a:cubicBezTo>
                  <a:pt x="12341" y="-1"/>
                  <a:pt x="13864" y="329"/>
                  <a:pt x="15267" y="967"/>
                </a:cubicBezTo>
                <a:cubicBezTo>
                  <a:pt x="13864" y="329"/>
                  <a:pt x="12341" y="0"/>
                  <a:pt x="10799" y="0"/>
                </a:cubicBezTo>
                <a:cubicBezTo>
                  <a:pt x="9258" y="0"/>
                  <a:pt x="7735" y="329"/>
                  <a:pt x="6332" y="967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of a </a:t>
            </a:r>
            <a:r>
              <a:rPr lang="en-US" dirty="0"/>
              <a:t>DNA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767138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914400" y="2286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Times" charset="0"/>
              </a:rPr>
              <a:t>cleavage of DNA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charset="0"/>
              </a:rPr>
              <a:t>enzymatic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791200" y="14478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charset="0"/>
              </a:rPr>
              <a:t>physical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4876800" y="1905000"/>
            <a:ext cx="36576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5" name="Line 7"/>
          <p:cNvSpPr>
            <a:spLocks noChangeShapeType="1"/>
          </p:cNvSpPr>
          <p:nvPr/>
        </p:nvSpPr>
        <p:spPr bwMode="auto">
          <a:xfrm>
            <a:off x="5562600" y="3962400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6" name="Line 8"/>
          <p:cNvSpPr>
            <a:spLocks noChangeShapeType="1"/>
          </p:cNvSpPr>
          <p:nvPr/>
        </p:nvSpPr>
        <p:spPr bwMode="auto">
          <a:xfrm flipV="1">
            <a:off x="5486400" y="4495800"/>
            <a:ext cx="990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7" name="Line 9"/>
          <p:cNvSpPr>
            <a:spLocks noChangeShapeType="1"/>
          </p:cNvSpPr>
          <p:nvPr/>
        </p:nvSpPr>
        <p:spPr bwMode="auto">
          <a:xfrm flipH="1" flipV="1">
            <a:off x="6781800" y="4495800"/>
            <a:ext cx="990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8" name="Line 10"/>
          <p:cNvSpPr>
            <a:spLocks noChangeShapeType="1"/>
          </p:cNvSpPr>
          <p:nvPr/>
        </p:nvSpPr>
        <p:spPr bwMode="auto">
          <a:xfrm>
            <a:off x="5638800" y="3429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>
            <a:off x="7696200" y="3429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5029200" y="2895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charset="0"/>
              </a:rPr>
              <a:t>pressure</a:t>
            </a: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7086600" y="29718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charset="0"/>
              </a:rPr>
              <a:t>pressure</a:t>
            </a:r>
          </a:p>
        </p:txBody>
      </p:sp>
      <p:sp>
        <p:nvSpPr>
          <p:cNvPr id="386062" name="Text Box 14"/>
          <p:cNvSpPr txBox="1">
            <a:spLocks noChangeArrowheads="1"/>
          </p:cNvSpPr>
          <p:nvPr/>
        </p:nvSpPr>
        <p:spPr bwMode="auto">
          <a:xfrm>
            <a:off x="5702300" y="56769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charset="0"/>
              </a:rPr>
              <a:t>shearing of DNA</a:t>
            </a:r>
          </a:p>
        </p:txBody>
      </p:sp>
      <p:sp>
        <p:nvSpPr>
          <p:cNvPr id="386063" name="Line 15"/>
          <p:cNvSpPr>
            <a:spLocks noChangeShapeType="1"/>
          </p:cNvSpPr>
          <p:nvPr/>
        </p:nvSpPr>
        <p:spPr bwMode="auto">
          <a:xfrm flipV="1">
            <a:off x="6629400" y="4572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4" name="Line 16"/>
          <p:cNvSpPr>
            <a:spLocks noChangeShapeType="1"/>
          </p:cNvSpPr>
          <p:nvPr/>
        </p:nvSpPr>
        <p:spPr bwMode="auto">
          <a:xfrm>
            <a:off x="5562600" y="4114800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5" name="Line 17"/>
          <p:cNvSpPr>
            <a:spLocks noChangeShapeType="1"/>
          </p:cNvSpPr>
          <p:nvPr/>
        </p:nvSpPr>
        <p:spPr bwMode="auto">
          <a:xfrm flipV="1">
            <a:off x="5562600" y="4572000"/>
            <a:ext cx="990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6" name="Line 18"/>
          <p:cNvSpPr>
            <a:spLocks noChangeShapeType="1"/>
          </p:cNvSpPr>
          <p:nvPr/>
        </p:nvSpPr>
        <p:spPr bwMode="auto">
          <a:xfrm flipH="1" flipV="1">
            <a:off x="6705600" y="4572000"/>
            <a:ext cx="990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generations of sequencing technology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493806"/>
              </p:ext>
            </p:extLst>
          </p:nvPr>
        </p:nvGraphicFramePr>
        <p:xfrm>
          <a:off x="433388" y="1194423"/>
          <a:ext cx="8229600" cy="503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554"/>
                <a:gridCol w="2971291"/>
                <a:gridCol w="27087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First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Second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Isolate DNA fragments</a:t>
                      </a:r>
                      <a:r>
                        <a:rPr lang="en-US" baseline="0" dirty="0" smtClean="0"/>
                        <a:t> to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Cloning in bacteria to generate many copies of the same DNA sequence, usually as a recombinant plasmid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Physical cloning to generate thousands of copies of a DNA molecule, separated on beads on or as positions on a flow cell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Purification of clones?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Prepare the plasmids from each bacterial 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need for plasmid preparation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r>
                        <a:rPr lang="en-US" baseline="0" dirty="0" smtClean="0"/>
                        <a:t> sequencing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Sequencing by synthesis or by base-specific</a:t>
                      </a:r>
                      <a:r>
                        <a:rPr lang="en-US" sz="1800" baseline="0" dirty="0" smtClean="0"/>
                        <a:t> degradation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Sequencing by synthesis, </a:t>
                      </a:r>
                      <a:r>
                        <a:rPr lang="en-US" sz="1800" dirty="0" err="1" smtClean="0"/>
                        <a:t>pyrosequencing</a:t>
                      </a:r>
                      <a:r>
                        <a:rPr lang="en-US" sz="1800" dirty="0" smtClean="0"/>
                        <a:t>, or ligation (</a:t>
                      </a:r>
                      <a:r>
                        <a:rPr lang="en-US" sz="1800" dirty="0" err="1" smtClean="0"/>
                        <a:t>SOLiD</a:t>
                      </a:r>
                      <a:r>
                        <a:rPr lang="en-US" sz="18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r>
                        <a:rPr lang="en-US" baseline="0" dirty="0" smtClean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Electrophoresis to separate by size;</a:t>
                      </a:r>
                      <a:r>
                        <a:rPr lang="en-US" baseline="0" dirty="0" smtClean="0"/>
                        <a:t> fluorescent dyes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detection at each cycle of synthesis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Number</a:t>
                      </a:r>
                      <a:r>
                        <a:rPr lang="en-US" sz="1800" baseline="0" dirty="0" smtClean="0"/>
                        <a:t> of clones s</a:t>
                      </a:r>
                      <a:r>
                        <a:rPr lang="en-US" sz="1800" dirty="0" smtClean="0"/>
                        <a:t>equenced in</a:t>
                      </a:r>
                      <a:r>
                        <a:rPr lang="en-US" sz="1800" baseline="0" dirty="0" smtClean="0"/>
                        <a:t> parallel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scores to hundreds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hundreds of millions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284163" y="1471613"/>
            <a:ext cx="8629650" cy="5173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14400" y="228600"/>
            <a:ext cx="7848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" charset="0"/>
              </a:rPr>
              <a:t>Multiplying of DNA by Cloning</a:t>
            </a:r>
          </a:p>
        </p:txBody>
      </p:sp>
      <p:grpSp>
        <p:nvGrpSpPr>
          <p:cNvPr id="388100" name="Group 4"/>
          <p:cNvGrpSpPr>
            <a:grpSpLocks/>
          </p:cNvGrpSpPr>
          <p:nvPr/>
        </p:nvGrpSpPr>
        <p:grpSpPr bwMode="auto">
          <a:xfrm>
            <a:off x="1143000" y="2819400"/>
            <a:ext cx="1828800" cy="1828800"/>
            <a:chOff x="720" y="1776"/>
            <a:chExt cx="1536" cy="1536"/>
          </a:xfrm>
        </p:grpSpPr>
        <p:sp>
          <p:nvSpPr>
            <p:cNvPr id="388101" name="Oval 5"/>
            <p:cNvSpPr>
              <a:spLocks noChangeArrowheads="1"/>
            </p:cNvSpPr>
            <p:nvPr/>
          </p:nvSpPr>
          <p:spPr bwMode="auto">
            <a:xfrm>
              <a:off x="768" y="1872"/>
              <a:ext cx="1440" cy="144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" charset="0"/>
              </a:endParaRPr>
            </a:p>
          </p:txBody>
        </p:sp>
        <p:sp>
          <p:nvSpPr>
            <p:cNvPr id="388102" name="AutoShape 6"/>
            <p:cNvSpPr>
              <a:spLocks noChangeArrowheads="1"/>
            </p:cNvSpPr>
            <p:nvPr/>
          </p:nvSpPr>
          <p:spPr bwMode="auto">
            <a:xfrm>
              <a:off x="720" y="1776"/>
              <a:ext cx="1536" cy="1536"/>
            </a:xfrm>
            <a:custGeom>
              <a:avLst/>
              <a:gdLst>
                <a:gd name="G0" fmla="+- 8493 0 0"/>
                <a:gd name="G1" fmla="+- -9780052 0 0"/>
                <a:gd name="G2" fmla="+- 0 0 -9780052"/>
                <a:gd name="T0" fmla="*/ 0 256 1"/>
                <a:gd name="T1" fmla="*/ 180 256 1"/>
                <a:gd name="G3" fmla="+- -9780052 T0 T1"/>
                <a:gd name="T2" fmla="*/ 0 256 1"/>
                <a:gd name="T3" fmla="*/ 90 256 1"/>
                <a:gd name="G4" fmla="+- -9780052 T2 T3"/>
                <a:gd name="G5" fmla="*/ G4 2 1"/>
                <a:gd name="T4" fmla="*/ 90 256 1"/>
                <a:gd name="T5" fmla="*/ 0 256 1"/>
                <a:gd name="G6" fmla="+- -9780052 T4 T5"/>
                <a:gd name="G7" fmla="*/ G6 2 1"/>
                <a:gd name="G8" fmla="abs -978005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493"/>
                <a:gd name="G18" fmla="*/ 8493 1 2"/>
                <a:gd name="G19" fmla="+- G18 5400 0"/>
                <a:gd name="G20" fmla="cos G19 -9780052"/>
                <a:gd name="G21" fmla="sin G19 -9780052"/>
                <a:gd name="G22" fmla="+- G20 10800 0"/>
                <a:gd name="G23" fmla="+- G21 10800 0"/>
                <a:gd name="G24" fmla="+- 10800 0 G20"/>
                <a:gd name="G25" fmla="+- 8493 10800 0"/>
                <a:gd name="G26" fmla="?: G9 G17 G25"/>
                <a:gd name="G27" fmla="?: G9 0 21600"/>
                <a:gd name="G28" fmla="cos 10800 -9780052"/>
                <a:gd name="G29" fmla="sin 10800 -9780052"/>
                <a:gd name="G30" fmla="sin 8493 -9780052"/>
                <a:gd name="G31" fmla="+- G28 10800 0"/>
                <a:gd name="G32" fmla="+- G29 10800 0"/>
                <a:gd name="G33" fmla="+- G30 10800 0"/>
                <a:gd name="G34" fmla="?: G4 0 G31"/>
                <a:gd name="G35" fmla="?: -9780052 G34 0"/>
                <a:gd name="G36" fmla="?: G6 G35 G31"/>
                <a:gd name="G37" fmla="+- 21600 0 G36"/>
                <a:gd name="G38" fmla="?: G4 0 G33"/>
                <a:gd name="G39" fmla="?: -978005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10 w 21600"/>
                <a:gd name="T15" fmla="*/ 5864 h 21600"/>
                <a:gd name="T16" fmla="*/ 10800 w 21600"/>
                <a:gd name="T17" fmla="*/ 2307 h 21600"/>
                <a:gd name="T18" fmla="*/ 19090 w 21600"/>
                <a:gd name="T19" fmla="*/ 586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502" y="6455"/>
                  </a:moveTo>
                  <a:cubicBezTo>
                    <a:pt x="5033" y="3883"/>
                    <a:pt x="7806" y="2306"/>
                    <a:pt x="10800" y="2306"/>
                  </a:cubicBezTo>
                  <a:cubicBezTo>
                    <a:pt x="13793" y="2306"/>
                    <a:pt x="16566" y="3883"/>
                    <a:pt x="18097" y="6455"/>
                  </a:cubicBezTo>
                  <a:lnTo>
                    <a:pt x="20079" y="5275"/>
                  </a:lnTo>
                  <a:cubicBezTo>
                    <a:pt x="18132" y="2004"/>
                    <a:pt x="14606" y="0"/>
                    <a:pt x="10799" y="0"/>
                  </a:cubicBezTo>
                  <a:cubicBezTo>
                    <a:pt x="6993" y="0"/>
                    <a:pt x="3467" y="2004"/>
                    <a:pt x="1520" y="5275"/>
                  </a:cubicBez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" charset="0"/>
              </a:endParaRPr>
            </a:p>
          </p:txBody>
        </p:sp>
      </p:grp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1447800" y="35814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Plasmid</a:t>
            </a:r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 flipV="1">
            <a:off x="3429000" y="2590800"/>
            <a:ext cx="1371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181600" y="2209800"/>
            <a:ext cx="2438400" cy="914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5943600" y="2743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172200" y="2743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6172200" y="2667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0" name="Oval 14"/>
          <p:cNvSpPr>
            <a:spLocks noChangeArrowheads="1"/>
          </p:cNvSpPr>
          <p:nvPr/>
        </p:nvSpPr>
        <p:spPr bwMode="auto">
          <a:xfrm>
            <a:off x="6096000" y="2438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1" name="Oval 15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2" name="Oval 16"/>
          <p:cNvSpPr>
            <a:spLocks noChangeArrowheads="1"/>
          </p:cNvSpPr>
          <p:nvPr/>
        </p:nvSpPr>
        <p:spPr bwMode="auto">
          <a:xfrm>
            <a:off x="5638800" y="2362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3" name="Oval 17"/>
          <p:cNvSpPr>
            <a:spLocks noChangeArrowheads="1"/>
          </p:cNvSpPr>
          <p:nvPr/>
        </p:nvSpPr>
        <p:spPr bwMode="auto">
          <a:xfrm>
            <a:off x="5562600" y="2667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4" name="Oval 18"/>
          <p:cNvSpPr>
            <a:spLocks noChangeArrowheads="1"/>
          </p:cNvSpPr>
          <p:nvPr/>
        </p:nvSpPr>
        <p:spPr bwMode="auto">
          <a:xfrm>
            <a:off x="5943600" y="2362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5334000" y="2514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Text Box 20"/>
          <p:cNvSpPr txBox="1">
            <a:spLocks noChangeArrowheads="1"/>
          </p:cNvSpPr>
          <p:nvPr/>
        </p:nvSpPr>
        <p:spPr bwMode="auto">
          <a:xfrm>
            <a:off x="5924550" y="3200400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E.coli</a:t>
            </a:r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>
            <a:off x="6400800" y="37338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Text Box 22"/>
          <p:cNvSpPr txBox="1">
            <a:spLocks noChangeArrowheads="1"/>
          </p:cNvSpPr>
          <p:nvPr/>
        </p:nvSpPr>
        <p:spPr bwMode="auto">
          <a:xfrm>
            <a:off x="6691313" y="3916363"/>
            <a:ext cx="2224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Bacterial growth</a:t>
            </a:r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5486400" y="5181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5638800" y="5334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5867400" y="5334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867400" y="52578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5791200" y="5029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5638800" y="5105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5334000" y="4953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5257800" y="52578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5638800" y="4953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8129" name="Group 33"/>
          <p:cNvGrpSpPr>
            <a:grpSpLocks/>
          </p:cNvGrpSpPr>
          <p:nvPr/>
        </p:nvGrpSpPr>
        <p:grpSpPr bwMode="auto">
          <a:xfrm>
            <a:off x="5638800" y="4876800"/>
            <a:ext cx="1066800" cy="609600"/>
            <a:chOff x="3456" y="1584"/>
            <a:chExt cx="672" cy="384"/>
          </a:xfrm>
        </p:grpSpPr>
        <p:sp>
          <p:nvSpPr>
            <p:cNvPr id="388130" name="Oval 34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1" name="Oval 35"/>
            <p:cNvSpPr>
              <a:spLocks noChangeArrowheads="1"/>
            </p:cNvSpPr>
            <p:nvPr/>
          </p:nvSpPr>
          <p:spPr bwMode="auto">
            <a:xfrm>
              <a:off x="3840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2" name="Oval 36"/>
            <p:cNvSpPr>
              <a:spLocks noChangeArrowheads="1"/>
            </p:cNvSpPr>
            <p:nvPr/>
          </p:nvSpPr>
          <p:spPr bwMode="auto">
            <a:xfrm>
              <a:off x="3984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3" name="Oval 37"/>
            <p:cNvSpPr>
              <a:spLocks noChangeArrowheads="1"/>
            </p:cNvSpPr>
            <p:nvPr/>
          </p:nvSpPr>
          <p:spPr bwMode="auto">
            <a:xfrm>
              <a:off x="3984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4" name="Oval 38"/>
            <p:cNvSpPr>
              <a:spLocks noChangeArrowheads="1"/>
            </p:cNvSpPr>
            <p:nvPr/>
          </p:nvSpPr>
          <p:spPr bwMode="auto">
            <a:xfrm>
              <a:off x="3936" y="163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5" name="Oval 39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6" name="Oval 40"/>
            <p:cNvSpPr>
              <a:spLocks noChangeArrowheads="1"/>
            </p:cNvSpPr>
            <p:nvPr/>
          </p:nvSpPr>
          <p:spPr bwMode="auto">
            <a:xfrm>
              <a:off x="3648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7" name="Oval 41"/>
            <p:cNvSpPr>
              <a:spLocks noChangeArrowheads="1"/>
            </p:cNvSpPr>
            <p:nvPr/>
          </p:nvSpPr>
          <p:spPr bwMode="auto">
            <a:xfrm>
              <a:off x="3600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8" name="Oval 42"/>
            <p:cNvSpPr>
              <a:spLocks noChangeArrowheads="1"/>
            </p:cNvSpPr>
            <p:nvPr/>
          </p:nvSpPr>
          <p:spPr bwMode="auto">
            <a:xfrm>
              <a:off x="3840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39" name="Oval 43"/>
            <p:cNvSpPr>
              <a:spLocks noChangeArrowheads="1"/>
            </p:cNvSpPr>
            <p:nvPr/>
          </p:nvSpPr>
          <p:spPr bwMode="auto">
            <a:xfrm>
              <a:off x="3456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140" name="Group 44"/>
          <p:cNvGrpSpPr>
            <a:grpSpLocks/>
          </p:cNvGrpSpPr>
          <p:nvPr/>
        </p:nvGrpSpPr>
        <p:grpSpPr bwMode="auto">
          <a:xfrm>
            <a:off x="5257800" y="5486400"/>
            <a:ext cx="1066800" cy="609600"/>
            <a:chOff x="3456" y="1584"/>
            <a:chExt cx="672" cy="384"/>
          </a:xfrm>
        </p:grpSpPr>
        <p:sp>
          <p:nvSpPr>
            <p:cNvPr id="388141" name="Oval 45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2" name="Oval 46"/>
            <p:cNvSpPr>
              <a:spLocks noChangeArrowheads="1"/>
            </p:cNvSpPr>
            <p:nvPr/>
          </p:nvSpPr>
          <p:spPr bwMode="auto">
            <a:xfrm>
              <a:off x="3840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3" name="Oval 47"/>
            <p:cNvSpPr>
              <a:spLocks noChangeArrowheads="1"/>
            </p:cNvSpPr>
            <p:nvPr/>
          </p:nvSpPr>
          <p:spPr bwMode="auto">
            <a:xfrm>
              <a:off x="3984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4" name="Oval 48"/>
            <p:cNvSpPr>
              <a:spLocks noChangeArrowheads="1"/>
            </p:cNvSpPr>
            <p:nvPr/>
          </p:nvSpPr>
          <p:spPr bwMode="auto">
            <a:xfrm>
              <a:off x="3984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5" name="Oval 49"/>
            <p:cNvSpPr>
              <a:spLocks noChangeArrowheads="1"/>
            </p:cNvSpPr>
            <p:nvPr/>
          </p:nvSpPr>
          <p:spPr bwMode="auto">
            <a:xfrm>
              <a:off x="3936" y="163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6" name="Oval 50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7" name="Oval 51"/>
            <p:cNvSpPr>
              <a:spLocks noChangeArrowheads="1"/>
            </p:cNvSpPr>
            <p:nvPr/>
          </p:nvSpPr>
          <p:spPr bwMode="auto">
            <a:xfrm>
              <a:off x="3648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8" name="Oval 52"/>
            <p:cNvSpPr>
              <a:spLocks noChangeArrowheads="1"/>
            </p:cNvSpPr>
            <p:nvPr/>
          </p:nvSpPr>
          <p:spPr bwMode="auto">
            <a:xfrm>
              <a:off x="3600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49" name="Oval 53"/>
            <p:cNvSpPr>
              <a:spLocks noChangeArrowheads="1"/>
            </p:cNvSpPr>
            <p:nvPr/>
          </p:nvSpPr>
          <p:spPr bwMode="auto">
            <a:xfrm>
              <a:off x="3840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0" name="Oval 54"/>
            <p:cNvSpPr>
              <a:spLocks noChangeArrowheads="1"/>
            </p:cNvSpPr>
            <p:nvPr/>
          </p:nvSpPr>
          <p:spPr bwMode="auto">
            <a:xfrm>
              <a:off x="3456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151" name="Group 55"/>
          <p:cNvGrpSpPr>
            <a:grpSpLocks/>
          </p:cNvGrpSpPr>
          <p:nvPr/>
        </p:nvGrpSpPr>
        <p:grpSpPr bwMode="auto">
          <a:xfrm flipV="1">
            <a:off x="6096000" y="5410200"/>
            <a:ext cx="1066800" cy="609600"/>
            <a:chOff x="3456" y="1584"/>
            <a:chExt cx="672" cy="384"/>
          </a:xfrm>
        </p:grpSpPr>
        <p:sp>
          <p:nvSpPr>
            <p:cNvPr id="388152" name="Oval 56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3" name="Oval 57"/>
            <p:cNvSpPr>
              <a:spLocks noChangeArrowheads="1"/>
            </p:cNvSpPr>
            <p:nvPr/>
          </p:nvSpPr>
          <p:spPr bwMode="auto">
            <a:xfrm>
              <a:off x="3840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4" name="Oval 58"/>
            <p:cNvSpPr>
              <a:spLocks noChangeArrowheads="1"/>
            </p:cNvSpPr>
            <p:nvPr/>
          </p:nvSpPr>
          <p:spPr bwMode="auto">
            <a:xfrm>
              <a:off x="3984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5" name="Oval 59"/>
            <p:cNvSpPr>
              <a:spLocks noChangeArrowheads="1"/>
            </p:cNvSpPr>
            <p:nvPr/>
          </p:nvSpPr>
          <p:spPr bwMode="auto">
            <a:xfrm>
              <a:off x="3984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6" name="Oval 60"/>
            <p:cNvSpPr>
              <a:spLocks noChangeArrowheads="1"/>
            </p:cNvSpPr>
            <p:nvPr/>
          </p:nvSpPr>
          <p:spPr bwMode="auto">
            <a:xfrm>
              <a:off x="3936" y="163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7" name="Oval 61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8" name="Oval 62"/>
            <p:cNvSpPr>
              <a:spLocks noChangeArrowheads="1"/>
            </p:cNvSpPr>
            <p:nvPr/>
          </p:nvSpPr>
          <p:spPr bwMode="auto">
            <a:xfrm>
              <a:off x="3648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59" name="Oval 63"/>
            <p:cNvSpPr>
              <a:spLocks noChangeArrowheads="1"/>
            </p:cNvSpPr>
            <p:nvPr/>
          </p:nvSpPr>
          <p:spPr bwMode="auto">
            <a:xfrm>
              <a:off x="3600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0" name="Oval 64"/>
            <p:cNvSpPr>
              <a:spLocks noChangeArrowheads="1"/>
            </p:cNvSpPr>
            <p:nvPr/>
          </p:nvSpPr>
          <p:spPr bwMode="auto">
            <a:xfrm>
              <a:off x="3840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1" name="Oval 65"/>
            <p:cNvSpPr>
              <a:spLocks noChangeArrowheads="1"/>
            </p:cNvSpPr>
            <p:nvPr/>
          </p:nvSpPr>
          <p:spPr bwMode="auto">
            <a:xfrm>
              <a:off x="3456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162" name="Group 66"/>
          <p:cNvGrpSpPr>
            <a:grpSpLocks/>
          </p:cNvGrpSpPr>
          <p:nvPr/>
        </p:nvGrpSpPr>
        <p:grpSpPr bwMode="auto">
          <a:xfrm flipV="1">
            <a:off x="5791200" y="5181600"/>
            <a:ext cx="1066800" cy="609600"/>
            <a:chOff x="3456" y="1584"/>
            <a:chExt cx="672" cy="384"/>
          </a:xfrm>
        </p:grpSpPr>
        <p:sp>
          <p:nvSpPr>
            <p:cNvPr id="388163" name="Oval 67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4" name="Oval 68"/>
            <p:cNvSpPr>
              <a:spLocks noChangeArrowheads="1"/>
            </p:cNvSpPr>
            <p:nvPr/>
          </p:nvSpPr>
          <p:spPr bwMode="auto">
            <a:xfrm>
              <a:off x="3840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5" name="Oval 69"/>
            <p:cNvSpPr>
              <a:spLocks noChangeArrowheads="1"/>
            </p:cNvSpPr>
            <p:nvPr/>
          </p:nvSpPr>
          <p:spPr bwMode="auto">
            <a:xfrm>
              <a:off x="3984" y="182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6" name="Oval 70"/>
            <p:cNvSpPr>
              <a:spLocks noChangeArrowheads="1"/>
            </p:cNvSpPr>
            <p:nvPr/>
          </p:nvSpPr>
          <p:spPr bwMode="auto">
            <a:xfrm>
              <a:off x="3984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7" name="Oval 71"/>
            <p:cNvSpPr>
              <a:spLocks noChangeArrowheads="1"/>
            </p:cNvSpPr>
            <p:nvPr/>
          </p:nvSpPr>
          <p:spPr bwMode="auto">
            <a:xfrm>
              <a:off x="3936" y="163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8" name="Oval 72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69" name="Oval 73"/>
            <p:cNvSpPr>
              <a:spLocks noChangeArrowheads="1"/>
            </p:cNvSpPr>
            <p:nvPr/>
          </p:nvSpPr>
          <p:spPr bwMode="auto">
            <a:xfrm>
              <a:off x="3648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70" name="Oval 74"/>
            <p:cNvSpPr>
              <a:spLocks noChangeArrowheads="1"/>
            </p:cNvSpPr>
            <p:nvPr/>
          </p:nvSpPr>
          <p:spPr bwMode="auto">
            <a:xfrm>
              <a:off x="3600" y="1776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71" name="Oval 75"/>
            <p:cNvSpPr>
              <a:spLocks noChangeArrowheads="1"/>
            </p:cNvSpPr>
            <p:nvPr/>
          </p:nvSpPr>
          <p:spPr bwMode="auto">
            <a:xfrm>
              <a:off x="3840" y="158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72" name="Oval 76"/>
            <p:cNvSpPr>
              <a:spLocks noChangeArrowheads="1"/>
            </p:cNvSpPr>
            <p:nvPr/>
          </p:nvSpPr>
          <p:spPr bwMode="auto">
            <a:xfrm>
              <a:off x="3456" y="168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73" name="Text Box 77"/>
          <p:cNvSpPr txBox="1">
            <a:spLocks noChangeArrowheads="1"/>
          </p:cNvSpPr>
          <p:nvPr/>
        </p:nvSpPr>
        <p:spPr bwMode="auto">
          <a:xfrm>
            <a:off x="4343400" y="6172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Isolation of Plasmids</a:t>
            </a:r>
          </a:p>
        </p:txBody>
      </p:sp>
      <p:sp>
        <p:nvSpPr>
          <p:cNvPr id="388174" name="Text Box 78"/>
          <p:cNvSpPr txBox="1">
            <a:spLocks noChangeArrowheads="1"/>
          </p:cNvSpPr>
          <p:nvPr/>
        </p:nvSpPr>
        <p:spPr bwMode="auto">
          <a:xfrm>
            <a:off x="233363" y="2087563"/>
            <a:ext cx="388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charset="0"/>
              </a:rPr>
              <a:t>Insert containing human DNA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7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5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1779</TotalTime>
  <Words>1026</Words>
  <Application>Microsoft Macintosh PowerPoint</Application>
  <PresentationFormat>On-screen Show (4:3)</PresentationFormat>
  <Paragraphs>252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Default Theme</vt:lpstr>
      <vt:lpstr>1_RossThemeBlue</vt:lpstr>
      <vt:lpstr>1_Custom Design</vt:lpstr>
      <vt:lpstr>2_Custom Design</vt:lpstr>
      <vt:lpstr>2_RossThemeBlue</vt:lpstr>
      <vt:lpstr>3_Custom Design</vt:lpstr>
      <vt:lpstr>4_Custom Design</vt:lpstr>
      <vt:lpstr>RossThemeBlue</vt:lpstr>
      <vt:lpstr>3_RossThemeBlue</vt:lpstr>
      <vt:lpstr>5_Custom Design</vt:lpstr>
      <vt:lpstr>6_Custom Design</vt:lpstr>
      <vt:lpstr>4_RossThemeBlue</vt:lpstr>
      <vt:lpstr>7_Custom Design</vt:lpstr>
      <vt:lpstr>8_Custom Design</vt:lpstr>
      <vt:lpstr>5_RossThemeBlue</vt:lpstr>
      <vt:lpstr>9_Custom Design</vt:lpstr>
      <vt:lpstr>10_Custom Design</vt:lpstr>
      <vt:lpstr>DNA Sequencing First generation techniques</vt:lpstr>
      <vt:lpstr>Building blocks of DNA</vt:lpstr>
      <vt:lpstr>Structure of a dinucleotide</vt:lpstr>
      <vt:lpstr>PowerPoint Presentation</vt:lpstr>
      <vt:lpstr>Implications of complementarity</vt:lpstr>
      <vt:lpstr>Construction of a DNA library</vt:lpstr>
      <vt:lpstr>PowerPoint Presentation</vt:lpstr>
      <vt:lpstr>Two generations of sequencing technology</vt:lpstr>
      <vt:lpstr>PowerPoint Presentation</vt:lpstr>
      <vt:lpstr>PowerPoint Presentation</vt:lpstr>
      <vt:lpstr>Strategy to determine DNA or RNA sequence</vt:lpstr>
      <vt:lpstr>Read the sequence from a high-resolution gel</vt:lpstr>
      <vt:lpstr>Read the sequence from a high-resolution gel</vt:lpstr>
      <vt:lpstr>Sequence files</vt:lpstr>
      <vt:lpstr>Automated Dye Terminator Sequencing</vt:lpstr>
      <vt:lpstr>PowerPoint Presentation</vt:lpstr>
      <vt:lpstr>Example of output from automated dideoxysequencing</vt:lpstr>
      <vt:lpstr>Phred quality scores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Sequencing</dc:title>
  <dc:creator>Ross Hardison</dc:creator>
  <cp:lastModifiedBy>Ross Hardison</cp:lastModifiedBy>
  <cp:revision>60</cp:revision>
  <dcterms:created xsi:type="dcterms:W3CDTF">2012-08-25T01:06:06Z</dcterms:created>
  <dcterms:modified xsi:type="dcterms:W3CDTF">2015-01-26T13:34:16Z</dcterms:modified>
</cp:coreProperties>
</file>