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73" r:id="rId2"/>
    <p:sldMasterId id="2147483685" r:id="rId3"/>
    <p:sldMasterId id="2147483697" r:id="rId4"/>
  </p:sldMasterIdLst>
  <p:notesMasterIdLst>
    <p:notesMasterId r:id="rId24"/>
  </p:notesMasterIdLst>
  <p:handoutMasterIdLst>
    <p:handoutMasterId r:id="rId25"/>
  </p:handoutMasterIdLst>
  <p:sldIdLst>
    <p:sldId id="256" r:id="rId5"/>
    <p:sldId id="314" r:id="rId6"/>
    <p:sldId id="298" r:id="rId7"/>
    <p:sldId id="300" r:id="rId8"/>
    <p:sldId id="301" r:id="rId9"/>
    <p:sldId id="265" r:id="rId10"/>
    <p:sldId id="299" r:id="rId11"/>
    <p:sldId id="327" r:id="rId12"/>
    <p:sldId id="306" r:id="rId13"/>
    <p:sldId id="267" r:id="rId14"/>
    <p:sldId id="303" r:id="rId15"/>
    <p:sldId id="307" r:id="rId16"/>
    <p:sldId id="308" r:id="rId17"/>
    <p:sldId id="328" r:id="rId18"/>
    <p:sldId id="325" r:id="rId19"/>
    <p:sldId id="315" r:id="rId20"/>
    <p:sldId id="270" r:id="rId21"/>
    <p:sldId id="304" r:id="rId22"/>
    <p:sldId id="326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1506" autoAdjust="0"/>
    <p:restoredTop sz="99332" autoAdjust="0"/>
  </p:normalViewPr>
  <p:slideViewPr>
    <p:cSldViewPr>
      <p:cViewPr>
        <p:scale>
          <a:sx n="100" d="100"/>
          <a:sy n="100" d="100"/>
        </p:scale>
        <p:origin x="-1704" y="-5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70092-5E0D-1B43-9DD0-87AAB4081793}" type="datetimeFigureOut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C6074-45C1-F040-B48C-EC44E4680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737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DDAFF-B971-2745-89F6-E1118AA7D016}" type="datetimeFigureOut">
              <a:rPr lang="en-US" smtClean="0"/>
              <a:t>3/1/15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0A8DD-7D6F-1F4A-B5DC-DFD6136A3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414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83DF47-6FFF-3747-999A-64F7C2980A9A}" type="slidenum">
              <a:rPr lang="en-US"/>
              <a:pPr/>
              <a:t>2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339BCC-6FE0-594B-85F1-48BFB67F0878}" type="slidenum">
              <a:rPr lang="en-US"/>
              <a:pPr/>
              <a:t>18</a:t>
            </a:fld>
            <a:endParaRPr lang="en-US"/>
          </a:p>
        </p:txBody>
      </p:sp>
      <p:sp>
        <p:nvSpPr>
          <p:cNvPr id="11981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981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65D249-2C45-4948-8231-8FD0B785EED4}" type="slidenum">
              <a:rPr lang="en-US"/>
              <a:pPr/>
              <a:t>5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B17CD7-08F3-4949-A3C2-BCE74658C1BF}" type="slidenum">
              <a:rPr lang="en-US"/>
              <a:pPr/>
              <a:t>6</a:t>
            </a:fld>
            <a:endParaRPr 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564468-887F-C24F-A573-91506BD81593}" type="slidenum">
              <a:rPr lang="en-US"/>
              <a:pPr/>
              <a:t>9</a:t>
            </a:fld>
            <a:endParaRPr lang="en-US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86DDA-8B21-3743-841B-87387DA6FEC4}" type="slidenum">
              <a:rPr lang="en-US"/>
              <a:pPr/>
              <a:t>10</a:t>
            </a:fld>
            <a:endParaRPr lang="en-US"/>
          </a:p>
        </p:txBody>
      </p:sp>
      <p:sp>
        <p:nvSpPr>
          <p:cNvPr id="115714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571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349447-A00A-A04A-B370-F9D5310EDC67}" type="slidenum">
              <a:rPr lang="en-US"/>
              <a:pPr/>
              <a:t>11</a:t>
            </a:fld>
            <a:endParaRPr lang="en-US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E98005-0B4B-F141-A293-9E1D16C0D957}" type="slidenum">
              <a:rPr lang="en-US"/>
              <a:pPr/>
              <a:t>12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D7F0EA-E9DB-C34E-8B88-AB5F1B86CBE0}" type="slidenum">
              <a:rPr lang="en-US"/>
              <a:pPr/>
              <a:t>13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90D17A-15AF-2C4A-AB82-BDB2EF16641E}" type="slidenum">
              <a:rPr lang="en-US"/>
              <a:pPr/>
              <a:t>17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C8CD-69CE-CD45-BCF9-46B7F998BAEF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C98C-C3BF-574A-9CA1-1155D3277C0A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40B1-B85A-C64C-AFE0-EFEA81E440E0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F08D-219F-524F-A09B-03693D5157A0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85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353-38B3-6243-BD34-A0CE5FF2FEBC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3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D208-DF78-7C4D-99E6-C30E693BEF05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17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9AB3A-2A62-464A-9D22-0806A3C5973D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85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091D-A174-D141-87CB-432AA59B84C3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81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F1307-75BB-9E40-9CAB-BA367A4D0CBA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0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E616-0E5F-DC4D-9F9E-1D55AAD4249E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14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944D-995E-CA49-8424-59AEFF7ABC77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1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DFF0-55D1-5E4F-8F07-96BBE59960B2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753D-6430-5E49-B732-D07BBC71E4A6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904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AEFB-A8B5-3943-ACCA-38E4D84FE28D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8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9346-8A14-A54B-8FED-B4BCFE6E5D4B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27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9829D-FD95-F54B-B64C-8397F175BCEB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3589-B70E-F644-83FC-D9D064439BE2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3A06D-230E-8348-96FB-228A0C2DA75B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2825-2B0E-3846-ACF9-2BF581BBC538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2777-E39E-2344-9E8A-884A5B4093D6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64C1-AE95-5440-AF6C-3D5C79BEFB5D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E116-F484-954A-A6E1-25121F54B663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DC60-9DA3-364A-B3CC-B248302CCF98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C571-D82B-6B4E-892F-3CA93AA5C0B8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6780-800D-8545-8E77-CAD64ECE0A4F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D4A4-A39D-3B4B-AD9F-E42A05B9328D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8BEA-E308-194B-8DA6-10EE871D469D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70D2-FB79-D94C-BE79-E1AB88023A7C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0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F7D6-04BA-2248-8710-9E89DB951EAB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44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9210-331A-BC40-AF7F-00A16B2FDE7B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07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4636-7CE6-8948-87F3-43FAE1244EDC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7C2E5-5CD2-BF44-9162-D9BA9916AFB0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590-BAC7-1F4E-9FDC-63288F53CFCA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F9BCE-1D96-3B45-93E6-323593F648C2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92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A7A-83A5-EF41-84BC-A9E1224FD6E8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50B0-6722-9448-8E99-35F9AFABD23D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1D7B-C4BF-A944-95B2-F3F685964E0C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50EA-CE77-2642-BCCD-FB1614AF7E37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46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34E1-D3AB-9A4A-98E2-7D7E3852E2E0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775FE-A154-6B42-A2C5-E6157DA967BB}" type="datetime1">
              <a:rPr lang="en-US" smtClean="0"/>
              <a:t>3/1/15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490-B6CF-4F41-A6E8-E2A8EE9283D5}" type="datetime1">
              <a:rPr lang="en-US" smtClean="0"/>
              <a:t>3/1/15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84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9ED8-B653-F44C-81F5-9BBE967D1FF0}" type="datetime1">
              <a:rPr lang="en-US" smtClean="0"/>
              <a:t>3/1/15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CA1-688D-3043-BB62-DD0F8369BAE2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01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7078-22E8-9F43-9BD9-7EC6C29590B9}" type="datetime1">
              <a:rPr lang="en-US" smtClean="0"/>
              <a:t>3/1/15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590CE-9FA7-1344-BA38-C0272885C0A2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81667-37ED-924D-8C4E-3B84CF4ECEA9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6D509-14B5-3442-B04E-AB2C23F2B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9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6D374-0AB0-BD4F-A647-4D01C95E5A60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096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0083"/>
            <a:ext cx="8229600" cy="51858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B4EDC-C99D-3840-B308-C1B158174A60}" type="datetime1">
              <a:rPr lang="en-US" smtClean="0"/>
              <a:t>3/1/15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5D1-94EC-AA45-A259-B3226F473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9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ln/>
        </p:spPr>
        <p:txBody>
          <a:bodyPr>
            <a:normAutofit/>
          </a:bodyPr>
          <a:lstStyle/>
          <a:p>
            <a:r>
              <a:rPr lang="en-US" dirty="0" smtClean="0"/>
              <a:t>Fundamentals of Genomics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Hardison</a:t>
            </a:r>
          </a:p>
          <a:p>
            <a:r>
              <a:rPr lang="en-US" sz="2800" dirty="0" smtClean="0"/>
              <a:t>Genomics 2_1</a:t>
            </a:r>
            <a:endParaRPr lang="en-US" sz="2800" dirty="0"/>
          </a:p>
        </p:txBody>
      </p:sp>
      <p:pic>
        <p:nvPicPr>
          <p:cNvPr id="4" name="Picture 4" descr="PSU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5288"/>
            <a:ext cx="973138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CE6F-EA26-CF47-8FA7-3C587F932DAA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10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493000" cy="4044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4692" name="Picture 10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00" y="6299200"/>
            <a:ext cx="31369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709613"/>
          </a:xfrm>
        </p:spPr>
        <p:txBody>
          <a:bodyPr/>
          <a:lstStyle/>
          <a:p>
            <a:r>
              <a:rPr lang="en-US" dirty="0" smtClean="0"/>
              <a:t>Pairing of bases and nucleotides in DNA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7A24-6E6E-7445-8834-6D20133C4DD7}" type="datetime1">
              <a:rPr lang="en-US" smtClean="0"/>
              <a:t>3/1/15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82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76600"/>
            <a:ext cx="2930525" cy="107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381000" y="1143000"/>
            <a:ext cx="4343400" cy="1371600"/>
            <a:chOff x="381000" y="1143000"/>
            <a:chExt cx="4343400" cy="1371600"/>
          </a:xfrm>
        </p:grpSpPr>
        <p:sp>
          <p:nvSpPr>
            <p:cNvPr id="2" name="Rounded Rectangle 1"/>
            <p:cNvSpPr/>
            <p:nvPr/>
          </p:nvSpPr>
          <p:spPr>
            <a:xfrm>
              <a:off x="381000" y="1143000"/>
              <a:ext cx="4343400" cy="13716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5526" name="Group 6"/>
            <p:cNvGrpSpPr>
              <a:grpSpLocks/>
            </p:cNvGrpSpPr>
            <p:nvPr/>
          </p:nvGrpSpPr>
          <p:grpSpPr bwMode="auto">
            <a:xfrm>
              <a:off x="609600" y="1219200"/>
              <a:ext cx="3913188" cy="1222375"/>
              <a:chOff x="176" y="179"/>
              <a:chExt cx="5146" cy="1607"/>
            </a:xfrm>
          </p:grpSpPr>
          <p:sp>
            <p:nvSpPr>
              <p:cNvPr id="235527" name="Oval 7"/>
              <p:cNvSpPr>
                <a:spLocks noChangeArrowheads="1"/>
              </p:cNvSpPr>
              <p:nvPr/>
            </p:nvSpPr>
            <p:spPr bwMode="auto">
              <a:xfrm>
                <a:off x="176" y="616"/>
                <a:ext cx="880" cy="88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28" name="Line 8"/>
              <p:cNvSpPr>
                <a:spLocks noChangeShapeType="1"/>
              </p:cNvSpPr>
              <p:nvPr/>
            </p:nvSpPr>
            <p:spPr bwMode="auto">
              <a:xfrm>
                <a:off x="1856" y="448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29" name="Line 9"/>
              <p:cNvSpPr>
                <a:spLocks noChangeShapeType="1"/>
              </p:cNvSpPr>
              <p:nvPr/>
            </p:nvSpPr>
            <p:spPr bwMode="auto">
              <a:xfrm>
                <a:off x="2248" y="296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0" name="Line 10"/>
              <p:cNvSpPr>
                <a:spLocks noChangeShapeType="1"/>
              </p:cNvSpPr>
              <p:nvPr/>
            </p:nvSpPr>
            <p:spPr bwMode="auto">
              <a:xfrm>
                <a:off x="1792" y="608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1" name="Line 11"/>
              <p:cNvSpPr>
                <a:spLocks noChangeShapeType="1"/>
              </p:cNvSpPr>
              <p:nvPr/>
            </p:nvSpPr>
            <p:spPr bwMode="auto">
              <a:xfrm>
                <a:off x="2216" y="464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2" name="Line 12"/>
              <p:cNvSpPr>
                <a:spLocks noChangeShapeType="1"/>
              </p:cNvSpPr>
              <p:nvPr/>
            </p:nvSpPr>
            <p:spPr bwMode="auto">
              <a:xfrm>
                <a:off x="2264" y="632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3" name="Line 13"/>
              <p:cNvSpPr>
                <a:spLocks noChangeShapeType="1"/>
              </p:cNvSpPr>
              <p:nvPr/>
            </p:nvSpPr>
            <p:spPr bwMode="auto">
              <a:xfrm>
                <a:off x="1952" y="544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4" name="Line 14"/>
              <p:cNvSpPr>
                <a:spLocks noChangeShapeType="1"/>
              </p:cNvSpPr>
              <p:nvPr/>
            </p:nvSpPr>
            <p:spPr bwMode="auto">
              <a:xfrm>
                <a:off x="2344" y="392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5" name="Line 15"/>
              <p:cNvSpPr>
                <a:spLocks noChangeShapeType="1"/>
              </p:cNvSpPr>
              <p:nvPr/>
            </p:nvSpPr>
            <p:spPr bwMode="auto">
              <a:xfrm>
                <a:off x="1888" y="704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6" name="Line 16"/>
              <p:cNvSpPr>
                <a:spLocks noChangeShapeType="1"/>
              </p:cNvSpPr>
              <p:nvPr/>
            </p:nvSpPr>
            <p:spPr bwMode="auto">
              <a:xfrm>
                <a:off x="2312" y="560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7" name="Line 17"/>
              <p:cNvSpPr>
                <a:spLocks noChangeShapeType="1"/>
              </p:cNvSpPr>
              <p:nvPr/>
            </p:nvSpPr>
            <p:spPr bwMode="auto">
              <a:xfrm>
                <a:off x="2360" y="728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8" name="Line 18"/>
              <p:cNvSpPr>
                <a:spLocks noChangeShapeType="1"/>
              </p:cNvSpPr>
              <p:nvPr/>
            </p:nvSpPr>
            <p:spPr bwMode="auto">
              <a:xfrm>
                <a:off x="1592" y="912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9" name="Line 19"/>
              <p:cNvSpPr>
                <a:spLocks noChangeShapeType="1"/>
              </p:cNvSpPr>
              <p:nvPr/>
            </p:nvSpPr>
            <p:spPr bwMode="auto">
              <a:xfrm>
                <a:off x="1984" y="760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0" name="Line 20"/>
              <p:cNvSpPr>
                <a:spLocks noChangeShapeType="1"/>
              </p:cNvSpPr>
              <p:nvPr/>
            </p:nvSpPr>
            <p:spPr bwMode="auto">
              <a:xfrm>
                <a:off x="1528" y="1072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1" name="Line 21"/>
              <p:cNvSpPr>
                <a:spLocks noChangeShapeType="1"/>
              </p:cNvSpPr>
              <p:nvPr/>
            </p:nvSpPr>
            <p:spPr bwMode="auto">
              <a:xfrm>
                <a:off x="1952" y="928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2" name="Line 22"/>
              <p:cNvSpPr>
                <a:spLocks noChangeShapeType="1"/>
              </p:cNvSpPr>
              <p:nvPr/>
            </p:nvSpPr>
            <p:spPr bwMode="auto">
              <a:xfrm>
                <a:off x="2000" y="1096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3" name="Line 23"/>
              <p:cNvSpPr>
                <a:spLocks noChangeShapeType="1"/>
              </p:cNvSpPr>
              <p:nvPr/>
            </p:nvSpPr>
            <p:spPr bwMode="auto">
              <a:xfrm>
                <a:off x="1688" y="1008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4" name="Line 24"/>
              <p:cNvSpPr>
                <a:spLocks noChangeShapeType="1"/>
              </p:cNvSpPr>
              <p:nvPr/>
            </p:nvSpPr>
            <p:spPr bwMode="auto">
              <a:xfrm>
                <a:off x="2080" y="856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5" name="Line 25"/>
              <p:cNvSpPr>
                <a:spLocks noChangeShapeType="1"/>
              </p:cNvSpPr>
              <p:nvPr/>
            </p:nvSpPr>
            <p:spPr bwMode="auto">
              <a:xfrm>
                <a:off x="1624" y="1168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6" name="Line 26"/>
              <p:cNvSpPr>
                <a:spLocks noChangeShapeType="1"/>
              </p:cNvSpPr>
              <p:nvPr/>
            </p:nvSpPr>
            <p:spPr bwMode="auto">
              <a:xfrm>
                <a:off x="2048" y="1024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7" name="Line 27"/>
              <p:cNvSpPr>
                <a:spLocks noChangeShapeType="1"/>
              </p:cNvSpPr>
              <p:nvPr/>
            </p:nvSpPr>
            <p:spPr bwMode="auto">
              <a:xfrm>
                <a:off x="2096" y="1192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8" name="Line 28"/>
              <p:cNvSpPr>
                <a:spLocks noChangeShapeType="1"/>
              </p:cNvSpPr>
              <p:nvPr/>
            </p:nvSpPr>
            <p:spPr bwMode="auto">
              <a:xfrm>
                <a:off x="2384" y="848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49" name="Line 29"/>
              <p:cNvSpPr>
                <a:spLocks noChangeShapeType="1"/>
              </p:cNvSpPr>
              <p:nvPr/>
            </p:nvSpPr>
            <p:spPr bwMode="auto">
              <a:xfrm>
                <a:off x="1720" y="1224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0" name="Line 30"/>
              <p:cNvSpPr>
                <a:spLocks noChangeShapeType="1"/>
              </p:cNvSpPr>
              <p:nvPr/>
            </p:nvSpPr>
            <p:spPr bwMode="auto">
              <a:xfrm>
                <a:off x="2320" y="1008"/>
                <a:ext cx="224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1" name="Line 31"/>
              <p:cNvSpPr>
                <a:spLocks noChangeShapeType="1"/>
              </p:cNvSpPr>
              <p:nvPr/>
            </p:nvSpPr>
            <p:spPr bwMode="auto">
              <a:xfrm>
                <a:off x="1688" y="1392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2" name="Line 32"/>
              <p:cNvSpPr>
                <a:spLocks noChangeShapeType="1"/>
              </p:cNvSpPr>
              <p:nvPr/>
            </p:nvSpPr>
            <p:spPr bwMode="auto">
              <a:xfrm>
                <a:off x="1736" y="1560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3" name="Line 33"/>
              <p:cNvSpPr>
                <a:spLocks noChangeShapeType="1"/>
              </p:cNvSpPr>
              <p:nvPr/>
            </p:nvSpPr>
            <p:spPr bwMode="auto">
              <a:xfrm>
                <a:off x="2480" y="944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4" name="Line 34"/>
              <p:cNvSpPr>
                <a:spLocks noChangeShapeType="1"/>
              </p:cNvSpPr>
              <p:nvPr/>
            </p:nvSpPr>
            <p:spPr bwMode="auto">
              <a:xfrm>
                <a:off x="1816" y="1320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5" name="Line 35"/>
              <p:cNvSpPr>
                <a:spLocks noChangeShapeType="1"/>
              </p:cNvSpPr>
              <p:nvPr/>
            </p:nvSpPr>
            <p:spPr bwMode="auto">
              <a:xfrm>
                <a:off x="2416" y="1104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6" name="Line 36"/>
              <p:cNvSpPr>
                <a:spLocks noChangeShapeType="1"/>
              </p:cNvSpPr>
              <p:nvPr/>
            </p:nvSpPr>
            <p:spPr bwMode="auto">
              <a:xfrm>
                <a:off x="1784" y="1488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7" name="Line 37"/>
              <p:cNvSpPr>
                <a:spLocks noChangeShapeType="1"/>
              </p:cNvSpPr>
              <p:nvPr/>
            </p:nvSpPr>
            <p:spPr bwMode="auto">
              <a:xfrm>
                <a:off x="1832" y="1656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8" name="Line 38"/>
              <p:cNvSpPr>
                <a:spLocks noChangeShapeType="1"/>
              </p:cNvSpPr>
              <p:nvPr/>
            </p:nvSpPr>
            <p:spPr bwMode="auto">
              <a:xfrm>
                <a:off x="2152" y="1336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59" name="Line 39"/>
              <p:cNvSpPr>
                <a:spLocks noChangeShapeType="1"/>
              </p:cNvSpPr>
              <p:nvPr/>
            </p:nvSpPr>
            <p:spPr bwMode="auto">
              <a:xfrm>
                <a:off x="2544" y="1184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60" name="Line 40"/>
              <p:cNvSpPr>
                <a:spLocks noChangeShapeType="1"/>
              </p:cNvSpPr>
              <p:nvPr/>
            </p:nvSpPr>
            <p:spPr bwMode="auto">
              <a:xfrm>
                <a:off x="2088" y="1496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61" name="Line 41"/>
              <p:cNvSpPr>
                <a:spLocks noChangeShapeType="1"/>
              </p:cNvSpPr>
              <p:nvPr/>
            </p:nvSpPr>
            <p:spPr bwMode="auto">
              <a:xfrm>
                <a:off x="2512" y="1352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62" name="Line 42"/>
              <p:cNvSpPr>
                <a:spLocks noChangeShapeType="1"/>
              </p:cNvSpPr>
              <p:nvPr/>
            </p:nvSpPr>
            <p:spPr bwMode="auto">
              <a:xfrm>
                <a:off x="2560" y="1520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63" name="Line 43"/>
              <p:cNvSpPr>
                <a:spLocks noChangeShapeType="1"/>
              </p:cNvSpPr>
              <p:nvPr/>
            </p:nvSpPr>
            <p:spPr bwMode="auto">
              <a:xfrm>
                <a:off x="2248" y="1432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64" name="Line 44"/>
              <p:cNvSpPr>
                <a:spLocks noChangeShapeType="1"/>
              </p:cNvSpPr>
              <p:nvPr/>
            </p:nvSpPr>
            <p:spPr bwMode="auto">
              <a:xfrm>
                <a:off x="2640" y="1280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65" name="Line 45"/>
              <p:cNvSpPr>
                <a:spLocks noChangeShapeType="1"/>
              </p:cNvSpPr>
              <p:nvPr/>
            </p:nvSpPr>
            <p:spPr bwMode="auto">
              <a:xfrm>
                <a:off x="2184" y="1592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66" name="Line 46"/>
              <p:cNvSpPr>
                <a:spLocks noChangeShapeType="1"/>
              </p:cNvSpPr>
              <p:nvPr/>
            </p:nvSpPr>
            <p:spPr bwMode="auto">
              <a:xfrm>
                <a:off x="2608" y="1448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67" name="Line 47"/>
              <p:cNvSpPr>
                <a:spLocks noChangeShapeType="1"/>
              </p:cNvSpPr>
              <p:nvPr/>
            </p:nvSpPr>
            <p:spPr bwMode="auto">
              <a:xfrm>
                <a:off x="2656" y="1616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5568" name="Group 48"/>
              <p:cNvGrpSpPr>
                <a:grpSpLocks/>
              </p:cNvGrpSpPr>
              <p:nvPr/>
            </p:nvGrpSpPr>
            <p:grpSpPr bwMode="auto">
              <a:xfrm>
                <a:off x="3472" y="179"/>
                <a:ext cx="298" cy="303"/>
                <a:chOff x="3800" y="771"/>
                <a:chExt cx="298" cy="303"/>
              </a:xfrm>
            </p:grpSpPr>
            <p:sp>
              <p:nvSpPr>
                <p:cNvPr id="235569" name="Oval 49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70" name="Arc 50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571" name="Group 51"/>
              <p:cNvGrpSpPr>
                <a:grpSpLocks/>
              </p:cNvGrpSpPr>
              <p:nvPr/>
            </p:nvGrpSpPr>
            <p:grpSpPr bwMode="auto">
              <a:xfrm>
                <a:off x="4080" y="323"/>
                <a:ext cx="298" cy="303"/>
                <a:chOff x="3800" y="771"/>
                <a:chExt cx="298" cy="303"/>
              </a:xfrm>
            </p:grpSpPr>
            <p:sp>
              <p:nvSpPr>
                <p:cNvPr id="235572" name="Oval 52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73" name="Arc 53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574" name="Group 54"/>
              <p:cNvGrpSpPr>
                <a:grpSpLocks/>
              </p:cNvGrpSpPr>
              <p:nvPr/>
            </p:nvGrpSpPr>
            <p:grpSpPr bwMode="auto">
              <a:xfrm>
                <a:off x="4544" y="347"/>
                <a:ext cx="298" cy="303"/>
                <a:chOff x="3800" y="771"/>
                <a:chExt cx="298" cy="303"/>
              </a:xfrm>
            </p:grpSpPr>
            <p:sp>
              <p:nvSpPr>
                <p:cNvPr id="235575" name="Oval 55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76" name="Arc 56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577" name="Group 57"/>
              <p:cNvGrpSpPr>
                <a:grpSpLocks/>
              </p:cNvGrpSpPr>
              <p:nvPr/>
            </p:nvGrpSpPr>
            <p:grpSpPr bwMode="auto">
              <a:xfrm>
                <a:off x="3432" y="715"/>
                <a:ext cx="298" cy="303"/>
                <a:chOff x="3800" y="771"/>
                <a:chExt cx="298" cy="303"/>
              </a:xfrm>
            </p:grpSpPr>
            <p:sp>
              <p:nvSpPr>
                <p:cNvPr id="235578" name="Oval 58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79" name="Arc 59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580" name="Group 60"/>
              <p:cNvGrpSpPr>
                <a:grpSpLocks/>
              </p:cNvGrpSpPr>
              <p:nvPr/>
            </p:nvGrpSpPr>
            <p:grpSpPr bwMode="auto">
              <a:xfrm>
                <a:off x="4368" y="763"/>
                <a:ext cx="298" cy="303"/>
                <a:chOff x="4368" y="763"/>
                <a:chExt cx="298" cy="303"/>
              </a:xfrm>
            </p:grpSpPr>
            <p:sp>
              <p:nvSpPr>
                <p:cNvPr id="235581" name="Oval 61"/>
                <p:cNvSpPr>
                  <a:spLocks noChangeArrowheads="1"/>
                </p:cNvSpPr>
                <p:nvPr/>
              </p:nvSpPr>
              <p:spPr bwMode="auto">
                <a:xfrm>
                  <a:off x="4368" y="768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82" name="Arc 62"/>
                <p:cNvSpPr>
                  <a:spLocks/>
                </p:cNvSpPr>
                <p:nvPr/>
              </p:nvSpPr>
              <p:spPr bwMode="auto">
                <a:xfrm rot="-4004325">
                  <a:off x="4454" y="707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583" name="Group 63"/>
              <p:cNvGrpSpPr>
                <a:grpSpLocks/>
              </p:cNvGrpSpPr>
              <p:nvPr/>
            </p:nvGrpSpPr>
            <p:grpSpPr bwMode="auto">
              <a:xfrm>
                <a:off x="3920" y="747"/>
                <a:ext cx="298" cy="303"/>
                <a:chOff x="3800" y="771"/>
                <a:chExt cx="298" cy="303"/>
              </a:xfrm>
            </p:grpSpPr>
            <p:sp>
              <p:nvSpPr>
                <p:cNvPr id="235584" name="Oval 64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85" name="Arc 65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586" name="Group 66"/>
              <p:cNvGrpSpPr>
                <a:grpSpLocks/>
              </p:cNvGrpSpPr>
              <p:nvPr/>
            </p:nvGrpSpPr>
            <p:grpSpPr bwMode="auto">
              <a:xfrm>
                <a:off x="3336" y="1147"/>
                <a:ext cx="298" cy="303"/>
                <a:chOff x="3800" y="771"/>
                <a:chExt cx="298" cy="303"/>
              </a:xfrm>
            </p:grpSpPr>
            <p:sp>
              <p:nvSpPr>
                <p:cNvPr id="235587" name="Oval 67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88" name="Arc 68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589" name="Group 69"/>
              <p:cNvGrpSpPr>
                <a:grpSpLocks/>
              </p:cNvGrpSpPr>
              <p:nvPr/>
            </p:nvGrpSpPr>
            <p:grpSpPr bwMode="auto">
              <a:xfrm>
                <a:off x="4088" y="1307"/>
                <a:ext cx="298" cy="303"/>
                <a:chOff x="3800" y="771"/>
                <a:chExt cx="298" cy="303"/>
              </a:xfrm>
            </p:grpSpPr>
            <p:sp>
              <p:nvSpPr>
                <p:cNvPr id="235590" name="Oval 70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91" name="Arc 71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592" name="Group 72"/>
              <p:cNvGrpSpPr>
                <a:grpSpLocks/>
              </p:cNvGrpSpPr>
              <p:nvPr/>
            </p:nvGrpSpPr>
            <p:grpSpPr bwMode="auto">
              <a:xfrm>
                <a:off x="4440" y="1483"/>
                <a:ext cx="298" cy="303"/>
                <a:chOff x="3800" y="771"/>
                <a:chExt cx="298" cy="303"/>
              </a:xfrm>
            </p:grpSpPr>
            <p:sp>
              <p:nvSpPr>
                <p:cNvPr id="235593" name="Oval 73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94" name="Arc 74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595" name="Group 75"/>
              <p:cNvGrpSpPr>
                <a:grpSpLocks/>
              </p:cNvGrpSpPr>
              <p:nvPr/>
            </p:nvGrpSpPr>
            <p:grpSpPr bwMode="auto">
              <a:xfrm>
                <a:off x="4960" y="771"/>
                <a:ext cx="298" cy="303"/>
                <a:chOff x="3800" y="771"/>
                <a:chExt cx="298" cy="303"/>
              </a:xfrm>
            </p:grpSpPr>
            <p:sp>
              <p:nvSpPr>
                <p:cNvPr id="235596" name="Oval 76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597" name="Arc 77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598" name="Group 78"/>
              <p:cNvGrpSpPr>
                <a:grpSpLocks/>
              </p:cNvGrpSpPr>
              <p:nvPr/>
            </p:nvGrpSpPr>
            <p:grpSpPr bwMode="auto">
              <a:xfrm>
                <a:off x="5024" y="1395"/>
                <a:ext cx="298" cy="303"/>
                <a:chOff x="3800" y="771"/>
                <a:chExt cx="298" cy="303"/>
              </a:xfrm>
            </p:grpSpPr>
            <p:sp>
              <p:nvSpPr>
                <p:cNvPr id="235599" name="Oval 79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00" name="Arc 80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601" name="Group 81"/>
              <p:cNvGrpSpPr>
                <a:grpSpLocks/>
              </p:cNvGrpSpPr>
              <p:nvPr/>
            </p:nvGrpSpPr>
            <p:grpSpPr bwMode="auto">
              <a:xfrm>
                <a:off x="3688" y="1379"/>
                <a:ext cx="298" cy="303"/>
                <a:chOff x="3800" y="771"/>
                <a:chExt cx="298" cy="303"/>
              </a:xfrm>
            </p:grpSpPr>
            <p:sp>
              <p:nvSpPr>
                <p:cNvPr id="235602" name="Oval 82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03" name="Arc 83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604" name="Group 84"/>
              <p:cNvGrpSpPr>
                <a:grpSpLocks/>
              </p:cNvGrpSpPr>
              <p:nvPr/>
            </p:nvGrpSpPr>
            <p:grpSpPr bwMode="auto">
              <a:xfrm>
                <a:off x="5024" y="315"/>
                <a:ext cx="298" cy="303"/>
                <a:chOff x="3800" y="771"/>
                <a:chExt cx="298" cy="303"/>
              </a:xfrm>
            </p:grpSpPr>
            <p:sp>
              <p:nvSpPr>
                <p:cNvPr id="235605" name="Oval 85"/>
                <p:cNvSpPr>
                  <a:spLocks noChangeArrowheads="1"/>
                </p:cNvSpPr>
                <p:nvPr/>
              </p:nvSpPr>
              <p:spPr bwMode="auto">
                <a:xfrm>
                  <a:off x="3800" y="776"/>
                  <a:ext cx="298" cy="29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606" name="Arc 86"/>
                <p:cNvSpPr>
                  <a:spLocks/>
                </p:cNvSpPr>
                <p:nvPr/>
              </p:nvSpPr>
              <p:spPr bwMode="auto">
                <a:xfrm rot="-4004325">
                  <a:off x="3886" y="715"/>
                  <a:ext cx="153" cy="2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37474"/>
                    <a:gd name="T2" fmla="*/ 14647 w 21600"/>
                    <a:gd name="T3" fmla="*/ 37474 h 37474"/>
                    <a:gd name="T4" fmla="*/ 0 w 21600"/>
                    <a:gd name="T5" fmla="*/ 21600 h 37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37474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</a:path>
                    <a:path w="21600" h="37474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7630"/>
                        <a:pt x="19079" y="33385"/>
                        <a:pt x="14647" y="37474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35607" name="Line 87"/>
              <p:cNvSpPr>
                <a:spLocks noChangeShapeType="1"/>
              </p:cNvSpPr>
              <p:nvPr/>
            </p:nvSpPr>
            <p:spPr bwMode="auto">
              <a:xfrm>
                <a:off x="1240" y="1064"/>
                <a:ext cx="1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08" name="Line 88"/>
              <p:cNvSpPr>
                <a:spLocks noChangeShapeType="1"/>
              </p:cNvSpPr>
              <p:nvPr/>
            </p:nvSpPr>
            <p:spPr bwMode="auto">
              <a:xfrm>
                <a:off x="3008" y="1056"/>
                <a:ext cx="1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5610" name="Text Box 90"/>
          <p:cNvSpPr txBox="1">
            <a:spLocks noChangeArrowheads="1"/>
          </p:cNvSpPr>
          <p:nvPr/>
        </p:nvSpPr>
        <p:spPr bwMode="auto">
          <a:xfrm>
            <a:off x="4876800" y="1066800"/>
            <a:ext cx="41148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</a:rPr>
              <a:t>Library </a:t>
            </a:r>
            <a:r>
              <a:rPr lang="en-US" sz="1800" dirty="0" smtClean="0">
                <a:latin typeface="+mn-lt"/>
              </a:rPr>
              <a:t>construction: </a:t>
            </a:r>
          </a:p>
          <a:p>
            <a:r>
              <a:rPr lang="en-US" sz="1800" dirty="0" smtClean="0">
                <a:latin typeface="+mn-lt"/>
              </a:rPr>
              <a:t>Break the large chromosome(s) into small fragments</a:t>
            </a:r>
          </a:p>
          <a:p>
            <a:r>
              <a:rPr lang="en-US" sz="1800" dirty="0" smtClean="0">
                <a:latin typeface="+mn-lt"/>
              </a:rPr>
              <a:t>Isolate the fragments (microbiologically or physically)</a:t>
            </a:r>
            <a:endParaRPr lang="en-US" sz="1800" dirty="0">
              <a:latin typeface="+mn-lt"/>
            </a:endParaRPr>
          </a:p>
        </p:txBody>
      </p:sp>
      <p:sp>
        <p:nvSpPr>
          <p:cNvPr id="235615" name="Text Box 95"/>
          <p:cNvSpPr txBox="1">
            <a:spLocks noChangeArrowheads="1"/>
          </p:cNvSpPr>
          <p:nvPr/>
        </p:nvSpPr>
        <p:spPr bwMode="auto">
          <a:xfrm>
            <a:off x="5105400" y="3276600"/>
            <a:ext cx="33650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+mn-lt"/>
              </a:rPr>
              <a:t>Sequencing: Many technologies</a:t>
            </a:r>
          </a:p>
          <a:p>
            <a:r>
              <a:rPr lang="en-US" sz="1800" dirty="0" smtClean="0">
                <a:latin typeface="+mn-lt"/>
              </a:rPr>
              <a:t>Most use sequencing by synthesis</a:t>
            </a:r>
            <a:endParaRPr lang="en-US" sz="1800" dirty="0">
              <a:latin typeface="+mn-lt"/>
            </a:endParaRPr>
          </a:p>
        </p:txBody>
      </p:sp>
      <p:grpSp>
        <p:nvGrpSpPr>
          <p:cNvPr id="235801" name="Group 281"/>
          <p:cNvGrpSpPr>
            <a:grpSpLocks/>
          </p:cNvGrpSpPr>
          <p:nvPr/>
        </p:nvGrpSpPr>
        <p:grpSpPr bwMode="auto">
          <a:xfrm>
            <a:off x="1193800" y="4948237"/>
            <a:ext cx="3086100" cy="801688"/>
            <a:chOff x="1605" y="1530"/>
            <a:chExt cx="1944" cy="505"/>
          </a:xfrm>
        </p:grpSpPr>
        <p:grpSp>
          <p:nvGrpSpPr>
            <p:cNvPr id="235620" name="Group 100"/>
            <p:cNvGrpSpPr>
              <a:grpSpLocks/>
            </p:cNvGrpSpPr>
            <p:nvPr/>
          </p:nvGrpSpPr>
          <p:grpSpPr bwMode="auto">
            <a:xfrm>
              <a:off x="2150" y="1715"/>
              <a:ext cx="74" cy="35"/>
              <a:chOff x="528" y="848"/>
              <a:chExt cx="208" cy="96"/>
            </a:xfrm>
          </p:grpSpPr>
          <p:sp>
            <p:nvSpPr>
              <p:cNvPr id="235621" name="Line 101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2" name="Line 102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3" name="Line 103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24" name="Group 104"/>
            <p:cNvGrpSpPr>
              <a:grpSpLocks/>
            </p:cNvGrpSpPr>
            <p:nvPr/>
          </p:nvGrpSpPr>
          <p:grpSpPr bwMode="auto">
            <a:xfrm>
              <a:off x="1856" y="1676"/>
              <a:ext cx="157" cy="37"/>
              <a:chOff x="528" y="1016"/>
              <a:chExt cx="440" cy="104"/>
            </a:xfrm>
          </p:grpSpPr>
          <p:sp>
            <p:nvSpPr>
              <p:cNvPr id="235625" name="Line 105"/>
              <p:cNvSpPr>
                <a:spLocks noChangeShapeType="1"/>
              </p:cNvSpPr>
              <p:nvPr/>
            </p:nvSpPr>
            <p:spPr bwMode="auto">
              <a:xfrm>
                <a:off x="528" y="107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6" name="Line 106"/>
              <p:cNvSpPr>
                <a:spLocks noChangeShapeType="1"/>
              </p:cNvSpPr>
              <p:nvPr/>
            </p:nvSpPr>
            <p:spPr bwMode="auto">
              <a:xfrm>
                <a:off x="528" y="1016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7" name="Line 107"/>
              <p:cNvSpPr>
                <a:spLocks noChangeShapeType="1"/>
              </p:cNvSpPr>
              <p:nvPr/>
            </p:nvSpPr>
            <p:spPr bwMode="auto">
              <a:xfrm>
                <a:off x="968" y="1024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28" name="Group 108"/>
            <p:cNvGrpSpPr>
              <a:grpSpLocks/>
            </p:cNvGrpSpPr>
            <p:nvPr/>
          </p:nvGrpSpPr>
          <p:grpSpPr bwMode="auto">
            <a:xfrm>
              <a:off x="1651" y="1530"/>
              <a:ext cx="1827" cy="57"/>
              <a:chOff x="544" y="400"/>
              <a:chExt cx="4608" cy="104"/>
            </a:xfrm>
          </p:grpSpPr>
          <p:sp>
            <p:nvSpPr>
              <p:cNvPr id="235629" name="Line 109"/>
              <p:cNvSpPr>
                <a:spLocks noChangeShapeType="1"/>
              </p:cNvSpPr>
              <p:nvPr/>
            </p:nvSpPr>
            <p:spPr bwMode="auto">
              <a:xfrm>
                <a:off x="560" y="456"/>
                <a:ext cx="456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0" name="Line 110"/>
              <p:cNvSpPr>
                <a:spLocks noChangeShapeType="1"/>
              </p:cNvSpPr>
              <p:nvPr/>
            </p:nvSpPr>
            <p:spPr bwMode="auto">
              <a:xfrm>
                <a:off x="5152" y="40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1" name="Line 111"/>
              <p:cNvSpPr>
                <a:spLocks noChangeShapeType="1"/>
              </p:cNvSpPr>
              <p:nvPr/>
            </p:nvSpPr>
            <p:spPr bwMode="auto">
              <a:xfrm>
                <a:off x="544" y="400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32" name="Group 112"/>
            <p:cNvGrpSpPr>
              <a:grpSpLocks/>
            </p:cNvGrpSpPr>
            <p:nvPr/>
          </p:nvGrpSpPr>
          <p:grpSpPr bwMode="auto">
            <a:xfrm>
              <a:off x="1890" y="1710"/>
              <a:ext cx="157" cy="37"/>
              <a:chOff x="528" y="1016"/>
              <a:chExt cx="440" cy="104"/>
            </a:xfrm>
          </p:grpSpPr>
          <p:sp>
            <p:nvSpPr>
              <p:cNvPr id="235633" name="Line 113"/>
              <p:cNvSpPr>
                <a:spLocks noChangeShapeType="1"/>
              </p:cNvSpPr>
              <p:nvPr/>
            </p:nvSpPr>
            <p:spPr bwMode="auto">
              <a:xfrm>
                <a:off x="528" y="107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4" name="Line 114"/>
              <p:cNvSpPr>
                <a:spLocks noChangeShapeType="1"/>
              </p:cNvSpPr>
              <p:nvPr/>
            </p:nvSpPr>
            <p:spPr bwMode="auto">
              <a:xfrm>
                <a:off x="528" y="1016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5" name="Line 115"/>
              <p:cNvSpPr>
                <a:spLocks noChangeShapeType="1"/>
              </p:cNvSpPr>
              <p:nvPr/>
            </p:nvSpPr>
            <p:spPr bwMode="auto">
              <a:xfrm>
                <a:off x="968" y="1024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36" name="Group 116"/>
            <p:cNvGrpSpPr>
              <a:grpSpLocks/>
            </p:cNvGrpSpPr>
            <p:nvPr/>
          </p:nvGrpSpPr>
          <p:grpSpPr bwMode="auto">
            <a:xfrm>
              <a:off x="2022" y="1747"/>
              <a:ext cx="157" cy="37"/>
              <a:chOff x="528" y="1016"/>
              <a:chExt cx="440" cy="104"/>
            </a:xfrm>
          </p:grpSpPr>
          <p:sp>
            <p:nvSpPr>
              <p:cNvPr id="235637" name="Line 117"/>
              <p:cNvSpPr>
                <a:spLocks noChangeShapeType="1"/>
              </p:cNvSpPr>
              <p:nvPr/>
            </p:nvSpPr>
            <p:spPr bwMode="auto">
              <a:xfrm>
                <a:off x="528" y="107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8" name="Line 118"/>
              <p:cNvSpPr>
                <a:spLocks noChangeShapeType="1"/>
              </p:cNvSpPr>
              <p:nvPr/>
            </p:nvSpPr>
            <p:spPr bwMode="auto">
              <a:xfrm>
                <a:off x="528" y="1016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9" name="Line 119"/>
              <p:cNvSpPr>
                <a:spLocks noChangeShapeType="1"/>
              </p:cNvSpPr>
              <p:nvPr/>
            </p:nvSpPr>
            <p:spPr bwMode="auto">
              <a:xfrm>
                <a:off x="968" y="1024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40" name="Group 120"/>
            <p:cNvGrpSpPr>
              <a:grpSpLocks/>
            </p:cNvGrpSpPr>
            <p:nvPr/>
          </p:nvGrpSpPr>
          <p:grpSpPr bwMode="auto">
            <a:xfrm>
              <a:off x="2224" y="1753"/>
              <a:ext cx="157" cy="37"/>
              <a:chOff x="528" y="1016"/>
              <a:chExt cx="440" cy="104"/>
            </a:xfrm>
          </p:grpSpPr>
          <p:sp>
            <p:nvSpPr>
              <p:cNvPr id="235641" name="Line 121"/>
              <p:cNvSpPr>
                <a:spLocks noChangeShapeType="1"/>
              </p:cNvSpPr>
              <p:nvPr/>
            </p:nvSpPr>
            <p:spPr bwMode="auto">
              <a:xfrm>
                <a:off x="528" y="107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42" name="Line 122"/>
              <p:cNvSpPr>
                <a:spLocks noChangeShapeType="1"/>
              </p:cNvSpPr>
              <p:nvPr/>
            </p:nvSpPr>
            <p:spPr bwMode="auto">
              <a:xfrm>
                <a:off x="528" y="1016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43" name="Line 123"/>
              <p:cNvSpPr>
                <a:spLocks noChangeShapeType="1"/>
              </p:cNvSpPr>
              <p:nvPr/>
            </p:nvSpPr>
            <p:spPr bwMode="auto">
              <a:xfrm>
                <a:off x="968" y="1024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44" name="Group 124"/>
            <p:cNvGrpSpPr>
              <a:grpSpLocks/>
            </p:cNvGrpSpPr>
            <p:nvPr/>
          </p:nvGrpSpPr>
          <p:grpSpPr bwMode="auto">
            <a:xfrm>
              <a:off x="2407" y="1673"/>
              <a:ext cx="157" cy="37"/>
              <a:chOff x="528" y="1016"/>
              <a:chExt cx="440" cy="104"/>
            </a:xfrm>
          </p:grpSpPr>
          <p:sp>
            <p:nvSpPr>
              <p:cNvPr id="235645" name="Line 125"/>
              <p:cNvSpPr>
                <a:spLocks noChangeShapeType="1"/>
              </p:cNvSpPr>
              <p:nvPr/>
            </p:nvSpPr>
            <p:spPr bwMode="auto">
              <a:xfrm>
                <a:off x="528" y="107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46" name="Line 126"/>
              <p:cNvSpPr>
                <a:spLocks noChangeShapeType="1"/>
              </p:cNvSpPr>
              <p:nvPr/>
            </p:nvSpPr>
            <p:spPr bwMode="auto">
              <a:xfrm>
                <a:off x="528" y="1016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47" name="Line 127"/>
              <p:cNvSpPr>
                <a:spLocks noChangeShapeType="1"/>
              </p:cNvSpPr>
              <p:nvPr/>
            </p:nvSpPr>
            <p:spPr bwMode="auto">
              <a:xfrm>
                <a:off x="968" y="1024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48" name="Group 128"/>
            <p:cNvGrpSpPr>
              <a:grpSpLocks/>
            </p:cNvGrpSpPr>
            <p:nvPr/>
          </p:nvGrpSpPr>
          <p:grpSpPr bwMode="auto">
            <a:xfrm>
              <a:off x="2447" y="1633"/>
              <a:ext cx="157" cy="37"/>
              <a:chOff x="528" y="1016"/>
              <a:chExt cx="440" cy="104"/>
            </a:xfrm>
          </p:grpSpPr>
          <p:sp>
            <p:nvSpPr>
              <p:cNvPr id="235649" name="Line 129"/>
              <p:cNvSpPr>
                <a:spLocks noChangeShapeType="1"/>
              </p:cNvSpPr>
              <p:nvPr/>
            </p:nvSpPr>
            <p:spPr bwMode="auto">
              <a:xfrm>
                <a:off x="528" y="107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50" name="Line 130"/>
              <p:cNvSpPr>
                <a:spLocks noChangeShapeType="1"/>
              </p:cNvSpPr>
              <p:nvPr/>
            </p:nvSpPr>
            <p:spPr bwMode="auto">
              <a:xfrm>
                <a:off x="528" y="1016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51" name="Line 131"/>
              <p:cNvSpPr>
                <a:spLocks noChangeShapeType="1"/>
              </p:cNvSpPr>
              <p:nvPr/>
            </p:nvSpPr>
            <p:spPr bwMode="auto">
              <a:xfrm>
                <a:off x="968" y="1024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52" name="Group 132"/>
            <p:cNvGrpSpPr>
              <a:grpSpLocks/>
            </p:cNvGrpSpPr>
            <p:nvPr/>
          </p:nvGrpSpPr>
          <p:grpSpPr bwMode="auto">
            <a:xfrm>
              <a:off x="2701" y="1721"/>
              <a:ext cx="157" cy="37"/>
              <a:chOff x="528" y="1016"/>
              <a:chExt cx="440" cy="104"/>
            </a:xfrm>
          </p:grpSpPr>
          <p:sp>
            <p:nvSpPr>
              <p:cNvPr id="235653" name="Line 133"/>
              <p:cNvSpPr>
                <a:spLocks noChangeShapeType="1"/>
              </p:cNvSpPr>
              <p:nvPr/>
            </p:nvSpPr>
            <p:spPr bwMode="auto">
              <a:xfrm>
                <a:off x="528" y="107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54" name="Line 134"/>
              <p:cNvSpPr>
                <a:spLocks noChangeShapeType="1"/>
              </p:cNvSpPr>
              <p:nvPr/>
            </p:nvSpPr>
            <p:spPr bwMode="auto">
              <a:xfrm>
                <a:off x="528" y="1016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55" name="Line 135"/>
              <p:cNvSpPr>
                <a:spLocks noChangeShapeType="1"/>
              </p:cNvSpPr>
              <p:nvPr/>
            </p:nvSpPr>
            <p:spPr bwMode="auto">
              <a:xfrm>
                <a:off x="968" y="1024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56" name="Group 136"/>
            <p:cNvGrpSpPr>
              <a:grpSpLocks/>
            </p:cNvGrpSpPr>
            <p:nvPr/>
          </p:nvGrpSpPr>
          <p:grpSpPr bwMode="auto">
            <a:xfrm>
              <a:off x="2804" y="1770"/>
              <a:ext cx="157" cy="37"/>
              <a:chOff x="528" y="1016"/>
              <a:chExt cx="440" cy="104"/>
            </a:xfrm>
          </p:grpSpPr>
          <p:sp>
            <p:nvSpPr>
              <p:cNvPr id="235657" name="Line 137"/>
              <p:cNvSpPr>
                <a:spLocks noChangeShapeType="1"/>
              </p:cNvSpPr>
              <p:nvPr/>
            </p:nvSpPr>
            <p:spPr bwMode="auto">
              <a:xfrm>
                <a:off x="528" y="107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58" name="Line 138"/>
              <p:cNvSpPr>
                <a:spLocks noChangeShapeType="1"/>
              </p:cNvSpPr>
              <p:nvPr/>
            </p:nvSpPr>
            <p:spPr bwMode="auto">
              <a:xfrm>
                <a:off x="528" y="1016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59" name="Line 139"/>
              <p:cNvSpPr>
                <a:spLocks noChangeShapeType="1"/>
              </p:cNvSpPr>
              <p:nvPr/>
            </p:nvSpPr>
            <p:spPr bwMode="auto">
              <a:xfrm>
                <a:off x="968" y="1024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60" name="Group 140"/>
            <p:cNvGrpSpPr>
              <a:grpSpLocks/>
            </p:cNvGrpSpPr>
            <p:nvPr/>
          </p:nvGrpSpPr>
          <p:grpSpPr bwMode="auto">
            <a:xfrm>
              <a:off x="3175" y="1753"/>
              <a:ext cx="157" cy="37"/>
              <a:chOff x="528" y="1016"/>
              <a:chExt cx="440" cy="104"/>
            </a:xfrm>
          </p:grpSpPr>
          <p:sp>
            <p:nvSpPr>
              <p:cNvPr id="235661" name="Line 141"/>
              <p:cNvSpPr>
                <a:spLocks noChangeShapeType="1"/>
              </p:cNvSpPr>
              <p:nvPr/>
            </p:nvSpPr>
            <p:spPr bwMode="auto">
              <a:xfrm>
                <a:off x="528" y="107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62" name="Line 142"/>
              <p:cNvSpPr>
                <a:spLocks noChangeShapeType="1"/>
              </p:cNvSpPr>
              <p:nvPr/>
            </p:nvSpPr>
            <p:spPr bwMode="auto">
              <a:xfrm>
                <a:off x="528" y="1016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63" name="Line 143"/>
              <p:cNvSpPr>
                <a:spLocks noChangeShapeType="1"/>
              </p:cNvSpPr>
              <p:nvPr/>
            </p:nvSpPr>
            <p:spPr bwMode="auto">
              <a:xfrm>
                <a:off x="968" y="1024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64" name="Group 144"/>
            <p:cNvGrpSpPr>
              <a:grpSpLocks/>
            </p:cNvGrpSpPr>
            <p:nvPr/>
          </p:nvGrpSpPr>
          <p:grpSpPr bwMode="auto">
            <a:xfrm>
              <a:off x="1605" y="1633"/>
              <a:ext cx="157" cy="37"/>
              <a:chOff x="528" y="1016"/>
              <a:chExt cx="440" cy="104"/>
            </a:xfrm>
          </p:grpSpPr>
          <p:sp>
            <p:nvSpPr>
              <p:cNvPr id="235665" name="Line 145"/>
              <p:cNvSpPr>
                <a:spLocks noChangeShapeType="1"/>
              </p:cNvSpPr>
              <p:nvPr/>
            </p:nvSpPr>
            <p:spPr bwMode="auto">
              <a:xfrm>
                <a:off x="528" y="107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66" name="Line 146"/>
              <p:cNvSpPr>
                <a:spLocks noChangeShapeType="1"/>
              </p:cNvSpPr>
              <p:nvPr/>
            </p:nvSpPr>
            <p:spPr bwMode="auto">
              <a:xfrm>
                <a:off x="528" y="1016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67" name="Line 147"/>
              <p:cNvSpPr>
                <a:spLocks noChangeShapeType="1"/>
              </p:cNvSpPr>
              <p:nvPr/>
            </p:nvSpPr>
            <p:spPr bwMode="auto">
              <a:xfrm>
                <a:off x="968" y="1024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68" name="Group 148"/>
            <p:cNvGrpSpPr>
              <a:grpSpLocks/>
            </p:cNvGrpSpPr>
            <p:nvPr/>
          </p:nvGrpSpPr>
          <p:grpSpPr bwMode="auto">
            <a:xfrm>
              <a:off x="3361" y="1753"/>
              <a:ext cx="157" cy="37"/>
              <a:chOff x="528" y="1016"/>
              <a:chExt cx="440" cy="104"/>
            </a:xfrm>
          </p:grpSpPr>
          <p:sp>
            <p:nvSpPr>
              <p:cNvPr id="235669" name="Line 149"/>
              <p:cNvSpPr>
                <a:spLocks noChangeShapeType="1"/>
              </p:cNvSpPr>
              <p:nvPr/>
            </p:nvSpPr>
            <p:spPr bwMode="auto">
              <a:xfrm>
                <a:off x="528" y="107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70" name="Line 150"/>
              <p:cNvSpPr>
                <a:spLocks noChangeShapeType="1"/>
              </p:cNvSpPr>
              <p:nvPr/>
            </p:nvSpPr>
            <p:spPr bwMode="auto">
              <a:xfrm>
                <a:off x="528" y="1016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71" name="Line 151"/>
              <p:cNvSpPr>
                <a:spLocks noChangeShapeType="1"/>
              </p:cNvSpPr>
              <p:nvPr/>
            </p:nvSpPr>
            <p:spPr bwMode="auto">
              <a:xfrm>
                <a:off x="968" y="1024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72" name="Group 152"/>
            <p:cNvGrpSpPr>
              <a:grpSpLocks/>
            </p:cNvGrpSpPr>
            <p:nvPr/>
          </p:nvGrpSpPr>
          <p:grpSpPr bwMode="auto">
            <a:xfrm>
              <a:off x="2213" y="1676"/>
              <a:ext cx="74" cy="34"/>
              <a:chOff x="528" y="848"/>
              <a:chExt cx="208" cy="96"/>
            </a:xfrm>
          </p:grpSpPr>
          <p:sp>
            <p:nvSpPr>
              <p:cNvPr id="235673" name="Line 153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74" name="Line 154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75" name="Line 155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76" name="Group 156"/>
            <p:cNvGrpSpPr>
              <a:grpSpLocks/>
            </p:cNvGrpSpPr>
            <p:nvPr/>
          </p:nvGrpSpPr>
          <p:grpSpPr bwMode="auto">
            <a:xfrm>
              <a:off x="2370" y="1713"/>
              <a:ext cx="74" cy="34"/>
              <a:chOff x="528" y="848"/>
              <a:chExt cx="208" cy="96"/>
            </a:xfrm>
          </p:grpSpPr>
          <p:sp>
            <p:nvSpPr>
              <p:cNvPr id="235677" name="Line 157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78" name="Line 158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79" name="Line 159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80" name="Group 160"/>
            <p:cNvGrpSpPr>
              <a:grpSpLocks/>
            </p:cNvGrpSpPr>
            <p:nvPr/>
          </p:nvGrpSpPr>
          <p:grpSpPr bwMode="auto">
            <a:xfrm>
              <a:off x="2404" y="1747"/>
              <a:ext cx="75" cy="34"/>
              <a:chOff x="528" y="848"/>
              <a:chExt cx="208" cy="96"/>
            </a:xfrm>
          </p:grpSpPr>
          <p:sp>
            <p:nvSpPr>
              <p:cNvPr id="235681" name="Line 161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82" name="Line 162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83" name="Line 163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84" name="Group 164"/>
            <p:cNvGrpSpPr>
              <a:grpSpLocks/>
            </p:cNvGrpSpPr>
            <p:nvPr/>
          </p:nvGrpSpPr>
          <p:grpSpPr bwMode="auto">
            <a:xfrm>
              <a:off x="2941" y="1733"/>
              <a:ext cx="74" cy="34"/>
              <a:chOff x="528" y="848"/>
              <a:chExt cx="208" cy="96"/>
            </a:xfrm>
          </p:grpSpPr>
          <p:sp>
            <p:nvSpPr>
              <p:cNvPr id="235685" name="Line 165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86" name="Line 166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87" name="Line 167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88" name="Group 168"/>
            <p:cNvGrpSpPr>
              <a:grpSpLocks/>
            </p:cNvGrpSpPr>
            <p:nvPr/>
          </p:nvGrpSpPr>
          <p:grpSpPr bwMode="auto">
            <a:xfrm>
              <a:off x="3004" y="1693"/>
              <a:ext cx="74" cy="34"/>
              <a:chOff x="528" y="848"/>
              <a:chExt cx="208" cy="96"/>
            </a:xfrm>
          </p:grpSpPr>
          <p:sp>
            <p:nvSpPr>
              <p:cNvPr id="235689" name="Line 169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90" name="Line 170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91" name="Line 171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92" name="Group 172"/>
            <p:cNvGrpSpPr>
              <a:grpSpLocks/>
            </p:cNvGrpSpPr>
            <p:nvPr/>
          </p:nvGrpSpPr>
          <p:grpSpPr bwMode="auto">
            <a:xfrm>
              <a:off x="3061" y="1741"/>
              <a:ext cx="74" cy="34"/>
              <a:chOff x="528" y="848"/>
              <a:chExt cx="208" cy="96"/>
            </a:xfrm>
          </p:grpSpPr>
          <p:sp>
            <p:nvSpPr>
              <p:cNvPr id="235693" name="Line 173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94" name="Line 174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95" name="Line 175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696" name="Group 176"/>
            <p:cNvGrpSpPr>
              <a:grpSpLocks/>
            </p:cNvGrpSpPr>
            <p:nvPr/>
          </p:nvGrpSpPr>
          <p:grpSpPr bwMode="auto">
            <a:xfrm>
              <a:off x="3004" y="1604"/>
              <a:ext cx="74" cy="34"/>
              <a:chOff x="528" y="848"/>
              <a:chExt cx="208" cy="96"/>
            </a:xfrm>
          </p:grpSpPr>
          <p:sp>
            <p:nvSpPr>
              <p:cNvPr id="235697" name="Line 177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98" name="Line 178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99" name="Line 179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00" name="Group 180"/>
            <p:cNvGrpSpPr>
              <a:grpSpLocks/>
            </p:cNvGrpSpPr>
            <p:nvPr/>
          </p:nvGrpSpPr>
          <p:grpSpPr bwMode="auto">
            <a:xfrm>
              <a:off x="3118" y="1698"/>
              <a:ext cx="74" cy="35"/>
              <a:chOff x="528" y="848"/>
              <a:chExt cx="208" cy="96"/>
            </a:xfrm>
          </p:grpSpPr>
          <p:sp>
            <p:nvSpPr>
              <p:cNvPr id="235701" name="Line 181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02" name="Line 182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03" name="Line 183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04" name="Group 184"/>
            <p:cNvGrpSpPr>
              <a:grpSpLocks/>
            </p:cNvGrpSpPr>
            <p:nvPr/>
          </p:nvGrpSpPr>
          <p:grpSpPr bwMode="auto">
            <a:xfrm>
              <a:off x="3024" y="1644"/>
              <a:ext cx="74" cy="34"/>
              <a:chOff x="528" y="848"/>
              <a:chExt cx="208" cy="96"/>
            </a:xfrm>
          </p:grpSpPr>
          <p:sp>
            <p:nvSpPr>
              <p:cNvPr id="235705" name="Line 185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06" name="Line 186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07" name="Line 187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08" name="Group 188"/>
            <p:cNvGrpSpPr>
              <a:grpSpLocks/>
            </p:cNvGrpSpPr>
            <p:nvPr/>
          </p:nvGrpSpPr>
          <p:grpSpPr bwMode="auto">
            <a:xfrm>
              <a:off x="1973" y="1644"/>
              <a:ext cx="74" cy="34"/>
              <a:chOff x="528" y="848"/>
              <a:chExt cx="208" cy="96"/>
            </a:xfrm>
          </p:grpSpPr>
          <p:sp>
            <p:nvSpPr>
              <p:cNvPr id="235709" name="Line 189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10" name="Line 190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11" name="Line 191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12" name="Group 192"/>
            <p:cNvGrpSpPr>
              <a:grpSpLocks/>
            </p:cNvGrpSpPr>
            <p:nvPr/>
          </p:nvGrpSpPr>
          <p:grpSpPr bwMode="auto">
            <a:xfrm>
              <a:off x="2527" y="1721"/>
              <a:ext cx="74" cy="34"/>
              <a:chOff x="528" y="848"/>
              <a:chExt cx="208" cy="96"/>
            </a:xfrm>
          </p:grpSpPr>
          <p:sp>
            <p:nvSpPr>
              <p:cNvPr id="235713" name="Line 193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14" name="Line 194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15" name="Line 195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16" name="Group 196"/>
            <p:cNvGrpSpPr>
              <a:grpSpLocks/>
            </p:cNvGrpSpPr>
            <p:nvPr/>
          </p:nvGrpSpPr>
          <p:grpSpPr bwMode="auto">
            <a:xfrm>
              <a:off x="1631" y="1832"/>
              <a:ext cx="742" cy="35"/>
              <a:chOff x="528" y="1152"/>
              <a:chExt cx="2080" cy="96"/>
            </a:xfrm>
          </p:grpSpPr>
          <p:sp>
            <p:nvSpPr>
              <p:cNvPr id="235717" name="Line 197"/>
              <p:cNvSpPr>
                <a:spLocks noChangeShapeType="1"/>
              </p:cNvSpPr>
              <p:nvPr/>
            </p:nvSpPr>
            <p:spPr bwMode="auto">
              <a:xfrm>
                <a:off x="528" y="1200"/>
                <a:ext cx="2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18" name="Line 198"/>
              <p:cNvSpPr>
                <a:spLocks noChangeShapeType="1"/>
              </p:cNvSpPr>
              <p:nvPr/>
            </p:nvSpPr>
            <p:spPr bwMode="auto">
              <a:xfrm>
                <a:off x="544" y="1152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19" name="Line 199"/>
              <p:cNvSpPr>
                <a:spLocks noChangeShapeType="1"/>
              </p:cNvSpPr>
              <p:nvPr/>
            </p:nvSpPr>
            <p:spPr bwMode="auto">
              <a:xfrm>
                <a:off x="2608" y="1152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20" name="Group 200"/>
            <p:cNvGrpSpPr>
              <a:grpSpLocks/>
            </p:cNvGrpSpPr>
            <p:nvPr/>
          </p:nvGrpSpPr>
          <p:grpSpPr bwMode="auto">
            <a:xfrm>
              <a:off x="1636" y="1832"/>
              <a:ext cx="75" cy="35"/>
              <a:chOff x="528" y="848"/>
              <a:chExt cx="208" cy="96"/>
            </a:xfrm>
          </p:grpSpPr>
          <p:sp>
            <p:nvSpPr>
              <p:cNvPr id="235721" name="Line 201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22" name="Line 202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23" name="Line 203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24" name="Group 204"/>
            <p:cNvGrpSpPr>
              <a:grpSpLocks/>
            </p:cNvGrpSpPr>
            <p:nvPr/>
          </p:nvGrpSpPr>
          <p:grpSpPr bwMode="auto">
            <a:xfrm>
              <a:off x="2299" y="1832"/>
              <a:ext cx="74" cy="35"/>
              <a:chOff x="528" y="848"/>
              <a:chExt cx="208" cy="96"/>
            </a:xfrm>
          </p:grpSpPr>
          <p:sp>
            <p:nvSpPr>
              <p:cNvPr id="235725" name="Line 205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26" name="Line 206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27" name="Line 207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28" name="Group 208"/>
            <p:cNvGrpSpPr>
              <a:grpSpLocks/>
            </p:cNvGrpSpPr>
            <p:nvPr/>
          </p:nvGrpSpPr>
          <p:grpSpPr bwMode="auto">
            <a:xfrm>
              <a:off x="1796" y="1636"/>
              <a:ext cx="74" cy="34"/>
              <a:chOff x="528" y="848"/>
              <a:chExt cx="208" cy="96"/>
            </a:xfrm>
          </p:grpSpPr>
          <p:sp>
            <p:nvSpPr>
              <p:cNvPr id="235729" name="Line 209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0" name="Line 210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1" name="Line 211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32" name="Group 212"/>
            <p:cNvGrpSpPr>
              <a:grpSpLocks/>
            </p:cNvGrpSpPr>
            <p:nvPr/>
          </p:nvGrpSpPr>
          <p:grpSpPr bwMode="auto">
            <a:xfrm>
              <a:off x="1751" y="1684"/>
              <a:ext cx="74" cy="34"/>
              <a:chOff x="528" y="848"/>
              <a:chExt cx="208" cy="96"/>
            </a:xfrm>
          </p:grpSpPr>
          <p:sp>
            <p:nvSpPr>
              <p:cNvPr id="235733" name="Line 213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4" name="Line 214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5" name="Line 215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36" name="Group 216"/>
            <p:cNvGrpSpPr>
              <a:grpSpLocks/>
            </p:cNvGrpSpPr>
            <p:nvPr/>
          </p:nvGrpSpPr>
          <p:grpSpPr bwMode="auto">
            <a:xfrm>
              <a:off x="1702" y="1738"/>
              <a:ext cx="74" cy="35"/>
              <a:chOff x="528" y="848"/>
              <a:chExt cx="208" cy="96"/>
            </a:xfrm>
          </p:grpSpPr>
          <p:sp>
            <p:nvSpPr>
              <p:cNvPr id="235737" name="Line 217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8" name="Line 218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9" name="Line 219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40" name="Group 220"/>
            <p:cNvGrpSpPr>
              <a:grpSpLocks/>
            </p:cNvGrpSpPr>
            <p:nvPr/>
          </p:nvGrpSpPr>
          <p:grpSpPr bwMode="auto">
            <a:xfrm>
              <a:off x="3295" y="1713"/>
              <a:ext cx="74" cy="34"/>
              <a:chOff x="528" y="848"/>
              <a:chExt cx="208" cy="96"/>
            </a:xfrm>
          </p:grpSpPr>
          <p:sp>
            <p:nvSpPr>
              <p:cNvPr id="235741" name="Line 221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42" name="Line 222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43" name="Line 223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44" name="Group 224"/>
            <p:cNvGrpSpPr>
              <a:grpSpLocks/>
            </p:cNvGrpSpPr>
            <p:nvPr/>
          </p:nvGrpSpPr>
          <p:grpSpPr bwMode="auto">
            <a:xfrm>
              <a:off x="3349" y="1667"/>
              <a:ext cx="74" cy="34"/>
              <a:chOff x="528" y="848"/>
              <a:chExt cx="208" cy="96"/>
            </a:xfrm>
          </p:grpSpPr>
          <p:sp>
            <p:nvSpPr>
              <p:cNvPr id="235745" name="Line 225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46" name="Line 226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47" name="Line 227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48" name="Group 228"/>
            <p:cNvGrpSpPr>
              <a:grpSpLocks/>
            </p:cNvGrpSpPr>
            <p:nvPr/>
          </p:nvGrpSpPr>
          <p:grpSpPr bwMode="auto">
            <a:xfrm>
              <a:off x="3001" y="1787"/>
              <a:ext cx="74" cy="34"/>
              <a:chOff x="528" y="848"/>
              <a:chExt cx="208" cy="96"/>
            </a:xfrm>
          </p:grpSpPr>
          <p:sp>
            <p:nvSpPr>
              <p:cNvPr id="235749" name="Line 229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50" name="Line 230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51" name="Line 231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52" name="Group 232"/>
            <p:cNvGrpSpPr>
              <a:grpSpLocks/>
            </p:cNvGrpSpPr>
            <p:nvPr/>
          </p:nvGrpSpPr>
          <p:grpSpPr bwMode="auto">
            <a:xfrm>
              <a:off x="1822" y="1912"/>
              <a:ext cx="742" cy="35"/>
              <a:chOff x="528" y="1152"/>
              <a:chExt cx="2080" cy="96"/>
            </a:xfrm>
          </p:grpSpPr>
          <p:sp>
            <p:nvSpPr>
              <p:cNvPr id="235753" name="Line 233"/>
              <p:cNvSpPr>
                <a:spLocks noChangeShapeType="1"/>
              </p:cNvSpPr>
              <p:nvPr/>
            </p:nvSpPr>
            <p:spPr bwMode="auto">
              <a:xfrm>
                <a:off x="528" y="1200"/>
                <a:ext cx="2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54" name="Line 234"/>
              <p:cNvSpPr>
                <a:spLocks noChangeShapeType="1"/>
              </p:cNvSpPr>
              <p:nvPr/>
            </p:nvSpPr>
            <p:spPr bwMode="auto">
              <a:xfrm>
                <a:off x="544" y="1152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55" name="Line 235"/>
              <p:cNvSpPr>
                <a:spLocks noChangeShapeType="1"/>
              </p:cNvSpPr>
              <p:nvPr/>
            </p:nvSpPr>
            <p:spPr bwMode="auto">
              <a:xfrm>
                <a:off x="2608" y="1152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56" name="Group 236"/>
            <p:cNvGrpSpPr>
              <a:grpSpLocks/>
            </p:cNvGrpSpPr>
            <p:nvPr/>
          </p:nvGrpSpPr>
          <p:grpSpPr bwMode="auto">
            <a:xfrm>
              <a:off x="1828" y="1912"/>
              <a:ext cx="74" cy="35"/>
              <a:chOff x="528" y="848"/>
              <a:chExt cx="208" cy="96"/>
            </a:xfrm>
          </p:grpSpPr>
          <p:sp>
            <p:nvSpPr>
              <p:cNvPr id="235757" name="Line 237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58" name="Line 238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59" name="Line 239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60" name="Group 240"/>
            <p:cNvGrpSpPr>
              <a:grpSpLocks/>
            </p:cNvGrpSpPr>
            <p:nvPr/>
          </p:nvGrpSpPr>
          <p:grpSpPr bwMode="auto">
            <a:xfrm>
              <a:off x="2490" y="1912"/>
              <a:ext cx="74" cy="35"/>
              <a:chOff x="528" y="848"/>
              <a:chExt cx="208" cy="96"/>
            </a:xfrm>
          </p:grpSpPr>
          <p:sp>
            <p:nvSpPr>
              <p:cNvPr id="235761" name="Line 241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62" name="Line 242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63" name="Line 243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64" name="Group 244"/>
            <p:cNvGrpSpPr>
              <a:grpSpLocks/>
            </p:cNvGrpSpPr>
            <p:nvPr/>
          </p:nvGrpSpPr>
          <p:grpSpPr bwMode="auto">
            <a:xfrm>
              <a:off x="2807" y="1884"/>
              <a:ext cx="742" cy="34"/>
              <a:chOff x="528" y="1152"/>
              <a:chExt cx="2080" cy="96"/>
            </a:xfrm>
          </p:grpSpPr>
          <p:sp>
            <p:nvSpPr>
              <p:cNvPr id="235765" name="Line 245"/>
              <p:cNvSpPr>
                <a:spLocks noChangeShapeType="1"/>
              </p:cNvSpPr>
              <p:nvPr/>
            </p:nvSpPr>
            <p:spPr bwMode="auto">
              <a:xfrm>
                <a:off x="528" y="1200"/>
                <a:ext cx="2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66" name="Line 246"/>
              <p:cNvSpPr>
                <a:spLocks noChangeShapeType="1"/>
              </p:cNvSpPr>
              <p:nvPr/>
            </p:nvSpPr>
            <p:spPr bwMode="auto">
              <a:xfrm>
                <a:off x="544" y="1152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67" name="Line 247"/>
              <p:cNvSpPr>
                <a:spLocks noChangeShapeType="1"/>
              </p:cNvSpPr>
              <p:nvPr/>
            </p:nvSpPr>
            <p:spPr bwMode="auto">
              <a:xfrm>
                <a:off x="2608" y="1152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68" name="Group 248"/>
            <p:cNvGrpSpPr>
              <a:grpSpLocks/>
            </p:cNvGrpSpPr>
            <p:nvPr/>
          </p:nvGrpSpPr>
          <p:grpSpPr bwMode="auto">
            <a:xfrm>
              <a:off x="2813" y="1884"/>
              <a:ext cx="74" cy="34"/>
              <a:chOff x="528" y="848"/>
              <a:chExt cx="208" cy="96"/>
            </a:xfrm>
          </p:grpSpPr>
          <p:sp>
            <p:nvSpPr>
              <p:cNvPr id="235769" name="Line 249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0" name="Line 250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1" name="Line 251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72" name="Group 252"/>
            <p:cNvGrpSpPr>
              <a:grpSpLocks/>
            </p:cNvGrpSpPr>
            <p:nvPr/>
          </p:nvGrpSpPr>
          <p:grpSpPr bwMode="auto">
            <a:xfrm>
              <a:off x="3475" y="1884"/>
              <a:ext cx="74" cy="34"/>
              <a:chOff x="528" y="848"/>
              <a:chExt cx="208" cy="96"/>
            </a:xfrm>
          </p:grpSpPr>
          <p:sp>
            <p:nvSpPr>
              <p:cNvPr id="235773" name="Line 253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4" name="Line 254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5" name="Line 255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76" name="Group 256"/>
            <p:cNvGrpSpPr>
              <a:grpSpLocks/>
            </p:cNvGrpSpPr>
            <p:nvPr/>
          </p:nvGrpSpPr>
          <p:grpSpPr bwMode="auto">
            <a:xfrm>
              <a:off x="2193" y="2001"/>
              <a:ext cx="742" cy="34"/>
              <a:chOff x="528" y="1152"/>
              <a:chExt cx="2080" cy="96"/>
            </a:xfrm>
          </p:grpSpPr>
          <p:sp>
            <p:nvSpPr>
              <p:cNvPr id="235777" name="Line 257"/>
              <p:cNvSpPr>
                <a:spLocks noChangeShapeType="1"/>
              </p:cNvSpPr>
              <p:nvPr/>
            </p:nvSpPr>
            <p:spPr bwMode="auto">
              <a:xfrm>
                <a:off x="528" y="1200"/>
                <a:ext cx="2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8" name="Line 258"/>
              <p:cNvSpPr>
                <a:spLocks noChangeShapeType="1"/>
              </p:cNvSpPr>
              <p:nvPr/>
            </p:nvSpPr>
            <p:spPr bwMode="auto">
              <a:xfrm>
                <a:off x="544" y="1152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9" name="Line 259"/>
              <p:cNvSpPr>
                <a:spLocks noChangeShapeType="1"/>
              </p:cNvSpPr>
              <p:nvPr/>
            </p:nvSpPr>
            <p:spPr bwMode="auto">
              <a:xfrm>
                <a:off x="2608" y="1152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80" name="Group 260"/>
            <p:cNvGrpSpPr>
              <a:grpSpLocks/>
            </p:cNvGrpSpPr>
            <p:nvPr/>
          </p:nvGrpSpPr>
          <p:grpSpPr bwMode="auto">
            <a:xfrm>
              <a:off x="2199" y="2001"/>
              <a:ext cx="74" cy="34"/>
              <a:chOff x="528" y="848"/>
              <a:chExt cx="208" cy="96"/>
            </a:xfrm>
          </p:grpSpPr>
          <p:sp>
            <p:nvSpPr>
              <p:cNvPr id="235781" name="Line 261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2" name="Line 262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3" name="Line 263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84" name="Group 264"/>
            <p:cNvGrpSpPr>
              <a:grpSpLocks/>
            </p:cNvGrpSpPr>
            <p:nvPr/>
          </p:nvGrpSpPr>
          <p:grpSpPr bwMode="auto">
            <a:xfrm>
              <a:off x="2861" y="2001"/>
              <a:ext cx="74" cy="34"/>
              <a:chOff x="528" y="848"/>
              <a:chExt cx="208" cy="96"/>
            </a:xfrm>
          </p:grpSpPr>
          <p:sp>
            <p:nvSpPr>
              <p:cNvPr id="235785" name="Line 265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6" name="Line 266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7" name="Line 267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88" name="Group 268"/>
            <p:cNvGrpSpPr>
              <a:grpSpLocks/>
            </p:cNvGrpSpPr>
            <p:nvPr/>
          </p:nvGrpSpPr>
          <p:grpSpPr bwMode="auto">
            <a:xfrm>
              <a:off x="2701" y="1955"/>
              <a:ext cx="742" cy="34"/>
              <a:chOff x="528" y="1152"/>
              <a:chExt cx="2080" cy="96"/>
            </a:xfrm>
          </p:grpSpPr>
          <p:sp>
            <p:nvSpPr>
              <p:cNvPr id="235789" name="Line 269"/>
              <p:cNvSpPr>
                <a:spLocks noChangeShapeType="1"/>
              </p:cNvSpPr>
              <p:nvPr/>
            </p:nvSpPr>
            <p:spPr bwMode="auto">
              <a:xfrm>
                <a:off x="528" y="1200"/>
                <a:ext cx="2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0" name="Line 270"/>
              <p:cNvSpPr>
                <a:spLocks noChangeShapeType="1"/>
              </p:cNvSpPr>
              <p:nvPr/>
            </p:nvSpPr>
            <p:spPr bwMode="auto">
              <a:xfrm>
                <a:off x="544" y="1152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1" name="Line 271"/>
              <p:cNvSpPr>
                <a:spLocks noChangeShapeType="1"/>
              </p:cNvSpPr>
              <p:nvPr/>
            </p:nvSpPr>
            <p:spPr bwMode="auto">
              <a:xfrm>
                <a:off x="2608" y="1152"/>
                <a:ext cx="0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92" name="Group 272"/>
            <p:cNvGrpSpPr>
              <a:grpSpLocks/>
            </p:cNvGrpSpPr>
            <p:nvPr/>
          </p:nvGrpSpPr>
          <p:grpSpPr bwMode="auto">
            <a:xfrm>
              <a:off x="2707" y="1955"/>
              <a:ext cx="74" cy="34"/>
              <a:chOff x="528" y="848"/>
              <a:chExt cx="208" cy="96"/>
            </a:xfrm>
          </p:grpSpPr>
          <p:sp>
            <p:nvSpPr>
              <p:cNvPr id="235793" name="Line 273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4" name="Line 274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5" name="Line 275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96" name="Group 276"/>
            <p:cNvGrpSpPr>
              <a:grpSpLocks/>
            </p:cNvGrpSpPr>
            <p:nvPr/>
          </p:nvGrpSpPr>
          <p:grpSpPr bwMode="auto">
            <a:xfrm>
              <a:off x="3369" y="1955"/>
              <a:ext cx="74" cy="34"/>
              <a:chOff x="528" y="848"/>
              <a:chExt cx="208" cy="96"/>
            </a:xfrm>
          </p:grpSpPr>
          <p:sp>
            <p:nvSpPr>
              <p:cNvPr id="235797" name="Line 277"/>
              <p:cNvSpPr>
                <a:spLocks noChangeShapeType="1"/>
              </p:cNvSpPr>
              <p:nvPr/>
            </p:nvSpPr>
            <p:spPr bwMode="auto">
              <a:xfrm>
                <a:off x="536" y="896"/>
                <a:ext cx="20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8" name="Line 278"/>
              <p:cNvSpPr>
                <a:spLocks noChangeShapeType="1"/>
              </p:cNvSpPr>
              <p:nvPr/>
            </p:nvSpPr>
            <p:spPr bwMode="auto">
              <a:xfrm>
                <a:off x="528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9" name="Line 279"/>
              <p:cNvSpPr>
                <a:spLocks noChangeShapeType="1"/>
              </p:cNvSpPr>
              <p:nvPr/>
            </p:nvSpPr>
            <p:spPr bwMode="auto">
              <a:xfrm>
                <a:off x="736" y="84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800" name="Rectangle 280"/>
            <p:cNvSpPr>
              <a:spLocks noChangeArrowheads="1"/>
            </p:cNvSpPr>
            <p:nvPr/>
          </p:nvSpPr>
          <p:spPr bwMode="auto">
            <a:xfrm>
              <a:off x="2613" y="1569"/>
              <a:ext cx="80" cy="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chemeClr val="bg1"/>
                </a:solidFill>
                <a:latin typeface="Times" charset="0"/>
              </a:endParaRPr>
            </a:p>
          </p:txBody>
        </p:sp>
      </p:grpSp>
      <p:sp>
        <p:nvSpPr>
          <p:cNvPr id="282" name="TextBox 281"/>
          <p:cNvSpPr txBox="1"/>
          <p:nvPr/>
        </p:nvSpPr>
        <p:spPr>
          <a:xfrm>
            <a:off x="3505200" y="6477000"/>
            <a:ext cx="12747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Stephan Schuster</a:t>
            </a:r>
            <a:endParaRPr lang="en-US" sz="1200" dirty="0">
              <a:latin typeface="+mn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563563"/>
          </a:xfrm>
        </p:spPr>
        <p:txBody>
          <a:bodyPr>
            <a:normAutofit/>
          </a:bodyPr>
          <a:lstStyle/>
          <a:p>
            <a:r>
              <a:rPr lang="en-US" sz="2400" dirty="0"/>
              <a:t>Overview of genome sequencing and assembly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2B35-947C-BC47-AF4A-EA01AA618BC8}" type="datetime1">
              <a:rPr lang="en-US" smtClean="0"/>
              <a:t>3/1/15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11</a:t>
            </a:fld>
            <a:endParaRPr lang="en-US"/>
          </a:p>
        </p:txBody>
      </p:sp>
      <p:sp>
        <p:nvSpPr>
          <p:cNvPr id="287" name="Text Box 95"/>
          <p:cNvSpPr txBox="1">
            <a:spLocks noChangeArrowheads="1"/>
          </p:cNvSpPr>
          <p:nvPr/>
        </p:nvSpPr>
        <p:spPr bwMode="auto">
          <a:xfrm>
            <a:off x="5105400" y="4876800"/>
            <a:ext cx="3657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+mn-lt"/>
              </a:rPr>
              <a:t>Assembly: Use alignments to put the pieces back together</a:t>
            </a:r>
            <a:endParaRPr lang="en-US" sz="1800" dirty="0">
              <a:latin typeface="+mn-lt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667000" y="26670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Arrow Connector 290"/>
          <p:cNvCxnSpPr/>
          <p:nvPr/>
        </p:nvCxnSpPr>
        <p:spPr>
          <a:xfrm>
            <a:off x="2667000" y="4419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9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8229600" cy="563563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Genome sequences available</a:t>
            </a:r>
            <a:endParaRPr lang="en-US" sz="320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185834"/>
          </a:xfrm>
        </p:spPr>
        <p:txBody>
          <a:bodyPr>
            <a:noAutofit/>
          </a:bodyPr>
          <a:lstStyle/>
          <a:p>
            <a:r>
              <a:rPr lang="en-US" sz="1800" dirty="0" smtClean="0"/>
              <a:t>Thousands of eubacteria</a:t>
            </a:r>
          </a:p>
          <a:p>
            <a:r>
              <a:rPr lang="en-US" sz="1800" dirty="0" smtClean="0"/>
              <a:t>Scores of </a:t>
            </a:r>
            <a:r>
              <a:rPr lang="en-US" sz="1800" dirty="0" err="1" smtClean="0"/>
              <a:t>archaea</a:t>
            </a:r>
            <a:endParaRPr lang="en-US" sz="1800" dirty="0" smtClean="0"/>
          </a:p>
          <a:p>
            <a:r>
              <a:rPr lang="en-US" sz="1800" dirty="0" smtClean="0"/>
              <a:t>Many fungi: </a:t>
            </a:r>
          </a:p>
          <a:p>
            <a:pPr lvl="1"/>
            <a:r>
              <a:rPr lang="en-US" sz="1400" dirty="0" smtClean="0"/>
              <a:t>Includes yeast Saccharomyces </a:t>
            </a:r>
            <a:r>
              <a:rPr lang="en-US" sz="1400" dirty="0" err="1" smtClean="0"/>
              <a:t>cerevisiae</a:t>
            </a:r>
            <a:r>
              <a:rPr lang="en-US" sz="1400" dirty="0" smtClean="0"/>
              <a:t> and about 10 sister species</a:t>
            </a:r>
          </a:p>
          <a:p>
            <a:r>
              <a:rPr lang="en-US" sz="1800" dirty="0" smtClean="0"/>
              <a:t>Several protozoans: </a:t>
            </a:r>
            <a:r>
              <a:rPr lang="en-US" sz="1800" i="1" dirty="0" smtClean="0"/>
              <a:t>Plasmodium falciparum</a:t>
            </a:r>
          </a:p>
          <a:p>
            <a:r>
              <a:rPr lang="en-US" sz="1800" dirty="0"/>
              <a:t>Several worms</a:t>
            </a:r>
            <a:r>
              <a:rPr lang="en-US" sz="1800" dirty="0" smtClean="0"/>
              <a:t>: nematode </a:t>
            </a:r>
            <a:r>
              <a:rPr lang="en-US" sz="1800" i="1" dirty="0" err="1" smtClean="0"/>
              <a:t>Caenorhabditis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elegans</a:t>
            </a:r>
            <a:endParaRPr lang="en-US" sz="1800" i="1" dirty="0" smtClean="0"/>
          </a:p>
          <a:p>
            <a:r>
              <a:rPr lang="en-US" sz="1800" dirty="0" smtClean="0"/>
              <a:t>At least 14 insects: </a:t>
            </a:r>
            <a:r>
              <a:rPr lang="en-US" sz="1800" i="1" dirty="0" smtClean="0"/>
              <a:t>Drosophila melanogaster</a:t>
            </a:r>
            <a:r>
              <a:rPr lang="en-US" sz="1800" dirty="0" smtClean="0"/>
              <a:t>  and about 10 sister species, bees, others</a:t>
            </a:r>
          </a:p>
          <a:p>
            <a:r>
              <a:rPr lang="en-US" sz="1800" dirty="0" smtClean="0"/>
              <a:t>Over 40 vertebrates: </a:t>
            </a:r>
          </a:p>
          <a:p>
            <a:pPr lvl="1"/>
            <a:r>
              <a:rPr lang="en-US" sz="1400" dirty="0" smtClean="0"/>
              <a:t>Several primates, e.g. </a:t>
            </a:r>
            <a:r>
              <a:rPr lang="en-US" sz="1400" i="1" dirty="0" smtClean="0"/>
              <a:t>Homo sapiens</a:t>
            </a:r>
            <a:r>
              <a:rPr lang="en-US" sz="1400" dirty="0"/>
              <a:t>, </a:t>
            </a:r>
            <a:r>
              <a:rPr lang="en-US" sz="1400" i="1" dirty="0"/>
              <a:t>H. </a:t>
            </a:r>
            <a:r>
              <a:rPr lang="en-US" sz="1400" i="1" dirty="0" err="1" smtClean="0"/>
              <a:t>neanderthalensis</a:t>
            </a:r>
            <a:r>
              <a:rPr lang="en-US" sz="1400" dirty="0" smtClean="0"/>
              <a:t>, </a:t>
            </a:r>
            <a:r>
              <a:rPr lang="en-US" sz="1400" i="1" dirty="0" smtClean="0"/>
              <a:t>Pan troglodytes, </a:t>
            </a:r>
            <a:r>
              <a:rPr lang="en-US" sz="1400" dirty="0" smtClean="0"/>
              <a:t>gorilla, orangutan</a:t>
            </a:r>
          </a:p>
          <a:p>
            <a:pPr lvl="1"/>
            <a:r>
              <a:rPr lang="en-US" sz="1400" dirty="0" smtClean="0"/>
              <a:t>Other mammalian orders, e.g. </a:t>
            </a:r>
            <a:r>
              <a:rPr lang="en-US" sz="1400" i="1" dirty="0" err="1" smtClean="0"/>
              <a:t>Mus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domesticus</a:t>
            </a:r>
            <a:r>
              <a:rPr lang="en-US" sz="1400" dirty="0" smtClean="0"/>
              <a:t>, </a:t>
            </a:r>
            <a:r>
              <a:rPr lang="en-US" sz="1400" i="1" dirty="0" err="1" smtClean="0"/>
              <a:t>Rattus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norvegius</a:t>
            </a:r>
            <a:r>
              <a:rPr lang="en-US" sz="1400" dirty="0" smtClean="0"/>
              <a:t>, </a:t>
            </a:r>
            <a:r>
              <a:rPr lang="en-US" sz="1400" i="1" dirty="0" err="1" smtClean="0"/>
              <a:t>Canis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familiaris</a:t>
            </a:r>
            <a:r>
              <a:rPr lang="en-US" sz="1400" dirty="0" smtClean="0"/>
              <a:t>, including marsupials and </a:t>
            </a:r>
            <a:r>
              <a:rPr lang="en-US" sz="1400" dirty="0" err="1" smtClean="0"/>
              <a:t>monotremes</a:t>
            </a:r>
            <a:endParaRPr lang="en-US" sz="1400" i="1" dirty="0" smtClean="0"/>
          </a:p>
          <a:p>
            <a:pPr lvl="1"/>
            <a:r>
              <a:rPr lang="en-US" sz="1400" dirty="0" smtClean="0"/>
              <a:t>Multiple birds</a:t>
            </a:r>
          </a:p>
          <a:p>
            <a:pPr lvl="1"/>
            <a:r>
              <a:rPr lang="en-US" sz="1400" dirty="0" smtClean="0"/>
              <a:t>One reptile</a:t>
            </a:r>
          </a:p>
          <a:p>
            <a:pPr lvl="1"/>
            <a:r>
              <a:rPr lang="en-US" sz="1400" dirty="0" smtClean="0"/>
              <a:t>One amphibian</a:t>
            </a:r>
          </a:p>
          <a:p>
            <a:pPr lvl="1"/>
            <a:r>
              <a:rPr lang="en-US" sz="1400" dirty="0" smtClean="0"/>
              <a:t>Multiple fish</a:t>
            </a:r>
          </a:p>
          <a:p>
            <a:r>
              <a:rPr lang="en-US" sz="1800" dirty="0" smtClean="0"/>
              <a:t>Several plants: </a:t>
            </a:r>
            <a:r>
              <a:rPr lang="en-US" sz="1800" i="1" dirty="0" smtClean="0"/>
              <a:t>Arabidopsis</a:t>
            </a:r>
            <a:r>
              <a:rPr lang="en-US" sz="1800" dirty="0" smtClean="0"/>
              <a:t>, rice, potato, strawberry, cacao …</a:t>
            </a:r>
          </a:p>
          <a:p>
            <a:r>
              <a:rPr lang="en-US" sz="1800" dirty="0" smtClean="0"/>
              <a:t>Rapidly expanding numbers of </a:t>
            </a:r>
            <a:r>
              <a:rPr lang="en-US" sz="1800" b="1" dirty="0" smtClean="0">
                <a:solidFill>
                  <a:srgbClr val="0000FF"/>
                </a:solidFill>
              </a:rPr>
              <a:t>individuals</a:t>
            </a:r>
          </a:p>
          <a:p>
            <a:pPr lvl="1"/>
            <a:r>
              <a:rPr lang="en-US" sz="1400" dirty="0" smtClean="0"/>
              <a:t>Hundreds of humans, many more will be done</a:t>
            </a:r>
          </a:p>
          <a:p>
            <a:pPr lvl="1"/>
            <a:r>
              <a:rPr lang="en-US" sz="1400" dirty="0" smtClean="0"/>
              <a:t>Hundreds to thousands of individuals in other species</a:t>
            </a:r>
          </a:p>
          <a:p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1E67-EB97-BB4F-BC44-34DEB21B29BD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3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762000"/>
          </a:xfrm>
          <a:ln/>
        </p:spPr>
        <p:txBody>
          <a:bodyPr/>
          <a:lstStyle/>
          <a:p>
            <a:r>
              <a:rPr lang="en-US"/>
              <a:t>Genome size, number of genes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839200" cy="5029200"/>
          </a:xfrm>
        </p:spPr>
        <p:txBody>
          <a:bodyPr/>
          <a:lstStyle/>
          <a:p>
            <a:r>
              <a:rPr lang="en-US" sz="2400" dirty="0"/>
              <a:t>Bacterial genome size range: </a:t>
            </a:r>
            <a:endParaRPr lang="en-US" dirty="0"/>
          </a:p>
          <a:p>
            <a:pPr lvl="1"/>
            <a:r>
              <a:rPr lang="en-US" sz="2000" dirty="0"/>
              <a:t>0.58 million </a:t>
            </a:r>
            <a:r>
              <a:rPr lang="en-US" sz="2000" dirty="0" err="1"/>
              <a:t>bp</a:t>
            </a:r>
            <a:r>
              <a:rPr lang="en-US" sz="2000" dirty="0"/>
              <a:t> (Mb), 467 genes (</a:t>
            </a:r>
            <a:r>
              <a:rPr lang="en-US" sz="2000" i="1" dirty="0"/>
              <a:t>Mycoplasma </a:t>
            </a:r>
            <a:r>
              <a:rPr lang="en-US" sz="2000" i="1" dirty="0" err="1"/>
              <a:t>genitalium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cs typeface="Times" charset="0"/>
              </a:rPr>
              <a:t>4.64 Mb, 4289</a:t>
            </a:r>
            <a:r>
              <a:rPr lang="en-US" sz="2000" dirty="0"/>
              <a:t> genes (</a:t>
            </a:r>
            <a:r>
              <a:rPr lang="en-US" sz="2000" i="1" dirty="0"/>
              <a:t>Escherichia coli</a:t>
            </a:r>
            <a:r>
              <a:rPr lang="en-US" sz="2000" dirty="0"/>
              <a:t>)</a:t>
            </a:r>
            <a:endParaRPr lang="en-US" dirty="0"/>
          </a:p>
          <a:p>
            <a:r>
              <a:rPr lang="en-US" sz="2400" dirty="0"/>
              <a:t>Yeast </a:t>
            </a:r>
            <a:r>
              <a:rPr lang="en-US" sz="2400" i="1" dirty="0"/>
              <a:t>S. </a:t>
            </a:r>
            <a:r>
              <a:rPr lang="en-US" sz="2400" i="1" dirty="0" err="1"/>
              <a:t>cerevisiae</a:t>
            </a:r>
            <a:r>
              <a:rPr lang="en-US" sz="2400" dirty="0" smtClean="0"/>
              <a:t>: 12 </a:t>
            </a:r>
            <a:r>
              <a:rPr lang="en-US" sz="2400" dirty="0"/>
              <a:t>Mb, 6241 genes</a:t>
            </a:r>
          </a:p>
          <a:p>
            <a:pPr lvl="1"/>
            <a:r>
              <a:rPr lang="en-US" sz="2000" dirty="0"/>
              <a:t>Only 2.6 X that of </a:t>
            </a:r>
            <a:r>
              <a:rPr lang="en-US" sz="2000" i="1" dirty="0"/>
              <a:t>E. coli</a:t>
            </a:r>
            <a:r>
              <a:rPr lang="en-US" sz="2000" dirty="0"/>
              <a:t>.</a:t>
            </a:r>
          </a:p>
          <a:p>
            <a:r>
              <a:rPr lang="en-US" sz="2400" i="1" dirty="0" err="1"/>
              <a:t>Caenorhabditis</a:t>
            </a:r>
            <a:r>
              <a:rPr lang="en-US" sz="2400" i="1" dirty="0"/>
              <a:t> </a:t>
            </a:r>
            <a:r>
              <a:rPr lang="en-US" sz="2400" i="1" dirty="0" err="1"/>
              <a:t>elegans</a:t>
            </a:r>
            <a:r>
              <a:rPr lang="en-US" sz="2400" dirty="0"/>
              <a:t>: 97 Mb;  18,424 genes</a:t>
            </a:r>
            <a:endParaRPr lang="en-US" sz="2400" i="1" dirty="0"/>
          </a:p>
          <a:p>
            <a:r>
              <a:rPr lang="en-US" sz="2400" i="1" dirty="0"/>
              <a:t>Drosophila melanogaster</a:t>
            </a:r>
            <a:r>
              <a:rPr lang="en-US" sz="2400" dirty="0"/>
              <a:t>: 180 Mb; 13,601 genes</a:t>
            </a:r>
          </a:p>
          <a:p>
            <a:pPr lvl="1"/>
            <a:r>
              <a:rPr lang="en-US" sz="2000" dirty="0"/>
              <a:t> ~120 Mb </a:t>
            </a:r>
            <a:r>
              <a:rPr lang="en-US" sz="2000" dirty="0" err="1"/>
              <a:t>euchromatic</a:t>
            </a:r>
            <a:r>
              <a:rPr lang="en-US" sz="2000" dirty="0"/>
              <a:t> (sequenced)</a:t>
            </a:r>
            <a:endParaRPr lang="en-US" sz="2000" i="1" dirty="0"/>
          </a:p>
          <a:p>
            <a:r>
              <a:rPr lang="en-US" sz="2400" dirty="0"/>
              <a:t> </a:t>
            </a:r>
            <a:r>
              <a:rPr lang="en-US" sz="2400" i="1" dirty="0"/>
              <a:t>Homo sapiens</a:t>
            </a:r>
            <a:r>
              <a:rPr lang="en-US" sz="2400" dirty="0"/>
              <a:t>: ~3200 Mb; ~</a:t>
            </a:r>
            <a:r>
              <a:rPr lang="en-US" sz="2400" dirty="0" smtClean="0"/>
              <a:t>21,000 </a:t>
            </a:r>
            <a:r>
              <a:rPr lang="en-US" sz="2400" dirty="0"/>
              <a:t>genes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5F91-B7AF-854C-BA03-02E8EAB223B8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123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annotation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0490-B6CF-4F41-A6E8-E2A8EE9283D5}" type="datetime1">
              <a:rPr lang="en-US" smtClean="0"/>
              <a:t>3/1/15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9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Annotation of microbial genome</a:t>
            </a:r>
            <a:endParaRPr lang="en-US" dirty="0"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9ED8-B653-F44C-81F5-9BBE967D1FF0}" type="datetime1">
              <a:rPr lang="en-US" smtClean="0">
                <a:latin typeface="+mn-lt"/>
              </a:rPr>
              <a:t>3/1/15</a:t>
            </a:fld>
            <a:endParaRPr lang="en-US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>
                <a:latin typeface="+mn-lt"/>
              </a:rPr>
              <a:t>15</a:t>
            </a:fld>
            <a:endParaRPr lang="en-US">
              <a:latin typeface="+mn-lt"/>
            </a:endParaRPr>
          </a:p>
        </p:txBody>
      </p:sp>
      <p:pic>
        <p:nvPicPr>
          <p:cNvPr id="5" name="Picture 4" descr="AquifexAeolicus_MicrobeBrowserVi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07" y="1246937"/>
            <a:ext cx="8686800" cy="17695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029200"/>
            <a:ext cx="39164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View part of genome of </a:t>
            </a:r>
            <a:r>
              <a:rPr lang="en-US" sz="1400" i="1" dirty="0" err="1" smtClean="0">
                <a:latin typeface="+mn-lt"/>
              </a:rPr>
              <a:t>Aquifex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aeolicus</a:t>
            </a:r>
            <a:endParaRPr lang="en-US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Microbial Genome Browser, UCSC</a:t>
            </a:r>
          </a:p>
          <a:p>
            <a:r>
              <a:rPr lang="en-US" sz="1400" dirty="0" smtClean="0">
                <a:latin typeface="+mn-lt"/>
              </a:rPr>
              <a:t>Lowe Lab along with UCSC Genome Browser Group </a:t>
            </a:r>
          </a:p>
          <a:p>
            <a:r>
              <a:rPr lang="en-US" sz="1400" dirty="0">
                <a:latin typeface="+mn-lt"/>
              </a:rPr>
              <a:t>http://</a:t>
            </a:r>
            <a:r>
              <a:rPr lang="en-US" sz="1400" dirty="0" err="1">
                <a:latin typeface="+mn-lt"/>
              </a:rPr>
              <a:t>microbes.ucsc.edu</a:t>
            </a:r>
            <a:r>
              <a:rPr lang="en-US" sz="1400" dirty="0" smtClean="0">
                <a:latin typeface="+mn-lt"/>
              </a:rPr>
              <a:t>/</a:t>
            </a:r>
            <a:endParaRPr lang="en-US" sz="1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3886200"/>
            <a:ext cx="5986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Genes comprise the vast majority of microbial genomes</a:t>
            </a:r>
          </a:p>
          <a:p>
            <a:r>
              <a:rPr lang="en-US" sz="2000" dirty="0" smtClean="0">
                <a:latin typeface="+mn-lt"/>
              </a:rPr>
              <a:t>Annotation is largely a gene-finding exercise. 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5105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Central dogma of molecular biology</a:t>
            </a:r>
            <a:endParaRPr 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8827" y="2561245"/>
            <a:ext cx="93948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DNA</a:t>
            </a:r>
            <a:endParaRPr lang="en-US" sz="32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9533" y="2561245"/>
            <a:ext cx="9098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n-lt"/>
              </a:rPr>
              <a:t>R</a:t>
            </a:r>
            <a:r>
              <a:rPr lang="en-US" sz="3200" dirty="0" smtClean="0">
                <a:latin typeface="+mn-lt"/>
              </a:rPr>
              <a:t>NA</a:t>
            </a:r>
            <a:endParaRPr lang="en-US" sz="32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0583" y="2561245"/>
            <a:ext cx="140755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n-lt"/>
              </a:rPr>
              <a:t>Protein</a:t>
            </a:r>
            <a:endParaRPr lang="en-US" sz="3200" dirty="0">
              <a:latin typeface="+mn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550820" y="2860057"/>
            <a:ext cx="7897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632034" y="2860057"/>
            <a:ext cx="7897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>
                <a:latin typeface="+mn-lt"/>
              </a:rPr>
              <a:t>16</a:t>
            </a:fld>
            <a:endParaRPr lang="en-US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3200400"/>
            <a:ext cx="1575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+mn-lt"/>
              </a:rPr>
              <a:t>transcription</a:t>
            </a:r>
            <a:endParaRPr lang="en-US" sz="2000" i="1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3400" y="3200400"/>
            <a:ext cx="13807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+mn-lt"/>
              </a:rPr>
              <a:t>translation</a:t>
            </a:r>
            <a:endParaRPr lang="en-US" sz="20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5687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315200" cy="762000"/>
          </a:xfrm>
          <a:ln/>
        </p:spPr>
        <p:txBody>
          <a:bodyPr>
            <a:normAutofit fontScale="90000"/>
          </a:bodyPr>
          <a:lstStyle/>
          <a:p>
            <a:r>
              <a:rPr lang="en-US" sz="2400" dirty="0"/>
              <a:t>One grammar used in genomics: The Genetic Code maps information in DNA (RNA) to protein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6629400" cy="5638800"/>
          </a:xfrm>
        </p:spPr>
        <p:txBody>
          <a:bodyPr/>
          <a:lstStyle/>
          <a:p>
            <a:pPr algn="just"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u="sng" dirty="0"/>
              <a:t>					Position in Codon		</a:t>
            </a:r>
          </a:p>
          <a:p>
            <a:pPr algn="just"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endParaRPr lang="en-US" sz="1200" b="1" u="sng" dirty="0"/>
          </a:p>
          <a:p>
            <a:pPr algn="just"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u="sng" dirty="0"/>
              <a:t>1</a:t>
            </a:r>
            <a:r>
              <a:rPr lang="en-US" sz="1200" b="1" u="sng" baseline="30000" dirty="0"/>
              <a:t>st</a:t>
            </a:r>
            <a:r>
              <a:rPr lang="en-US" sz="1200" b="1" dirty="0"/>
              <a:t>	</a:t>
            </a:r>
            <a:r>
              <a:rPr lang="en-US" sz="1200" b="1" u="sng" dirty="0" smtClean="0"/>
              <a:t>                                           </a:t>
            </a:r>
            <a:r>
              <a:rPr lang="en-US" sz="1200" b="1" u="sng" dirty="0"/>
              <a:t>2nd                                                </a:t>
            </a:r>
            <a:r>
              <a:rPr lang="en-US" sz="1200" b="1" u="sng" dirty="0" smtClean="0"/>
              <a:t>	                    </a:t>
            </a:r>
            <a:r>
              <a:rPr lang="en-US" sz="1200" b="1" u="sng" dirty="0"/>
              <a:t>.</a:t>
            </a:r>
            <a:r>
              <a:rPr lang="en-US" sz="1200" b="1" dirty="0"/>
              <a:t>     </a:t>
            </a:r>
            <a:r>
              <a:rPr lang="en-US" sz="1200" b="1" dirty="0" smtClean="0"/>
              <a:t>      </a:t>
            </a:r>
            <a:r>
              <a:rPr lang="en-US" sz="1200" b="1" u="sng" dirty="0" smtClean="0"/>
              <a:t>3rd</a:t>
            </a:r>
            <a:r>
              <a:rPr lang="en-US" sz="1200" b="1" dirty="0"/>
              <a:t>			</a:t>
            </a:r>
          </a:p>
          <a:p>
            <a:pPr algn="just"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 </a:t>
            </a:r>
            <a:r>
              <a:rPr lang="en-US" sz="1200" b="1" dirty="0" smtClean="0"/>
              <a:t>  </a:t>
            </a:r>
            <a:r>
              <a:rPr lang="en-US" sz="1200" b="1" dirty="0"/>
              <a:t>U 		   </a:t>
            </a:r>
            <a:r>
              <a:rPr lang="en-US" sz="1200" b="1" dirty="0" smtClean="0"/>
              <a:t>      C </a:t>
            </a:r>
            <a:r>
              <a:rPr lang="en-US" sz="1200" b="1" dirty="0"/>
              <a:t>			 </a:t>
            </a:r>
            <a:r>
              <a:rPr lang="en-US" sz="1200" b="1" dirty="0" smtClean="0"/>
              <a:t>  </a:t>
            </a:r>
            <a:r>
              <a:rPr lang="en-US" sz="1200" b="1" dirty="0"/>
              <a:t>A 		  G        		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U	UUU	</a:t>
            </a:r>
            <a:r>
              <a:rPr lang="en-US" sz="1200" b="1" dirty="0" err="1"/>
              <a:t>Phe</a:t>
            </a:r>
            <a:r>
              <a:rPr lang="en-US" sz="1200" b="1" dirty="0"/>
              <a:t>	 </a:t>
            </a:r>
            <a:r>
              <a:rPr lang="en-US" sz="1200" b="1" dirty="0" smtClean="0"/>
              <a:t>     UCU</a:t>
            </a:r>
            <a:r>
              <a:rPr lang="en-US" sz="1200" b="1" dirty="0"/>
              <a:t>	</a:t>
            </a:r>
            <a:r>
              <a:rPr lang="en-US" sz="1200" b="1" dirty="0" err="1"/>
              <a:t>Ser</a:t>
            </a:r>
            <a:r>
              <a:rPr lang="en-US" sz="1200" b="1" dirty="0"/>
              <a:t>		UAU	Tyr	UGU  </a:t>
            </a:r>
            <a:r>
              <a:rPr lang="en-US" sz="1200" b="1" dirty="0" err="1"/>
              <a:t>Cys</a:t>
            </a:r>
            <a:r>
              <a:rPr lang="en-US" sz="1200" b="1" dirty="0"/>
              <a:t>	        U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UUC	</a:t>
            </a:r>
            <a:r>
              <a:rPr lang="en-US" sz="1200" b="1" dirty="0" err="1"/>
              <a:t>Phe</a:t>
            </a:r>
            <a:r>
              <a:rPr lang="en-US" sz="1200" b="1" dirty="0"/>
              <a:t>	</a:t>
            </a:r>
            <a:r>
              <a:rPr lang="en-US" sz="1200" b="1" dirty="0" smtClean="0"/>
              <a:t>      </a:t>
            </a:r>
            <a:r>
              <a:rPr lang="en-US" sz="1200" b="1" dirty="0"/>
              <a:t>UCC	</a:t>
            </a:r>
            <a:r>
              <a:rPr lang="en-US" sz="1200" b="1" dirty="0" err="1"/>
              <a:t>Ser</a:t>
            </a:r>
            <a:r>
              <a:rPr lang="en-US" sz="1200" b="1" dirty="0"/>
              <a:t>		UAC	Tyr	UGC  </a:t>
            </a:r>
            <a:r>
              <a:rPr lang="en-US" sz="1200" b="1" dirty="0" err="1"/>
              <a:t>Cys</a:t>
            </a:r>
            <a:r>
              <a:rPr lang="en-US" sz="1200" b="1" dirty="0"/>
              <a:t>	        C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UUA	</a:t>
            </a:r>
            <a:r>
              <a:rPr lang="en-US" sz="1200" b="1" dirty="0" err="1"/>
              <a:t>Leu</a:t>
            </a:r>
            <a:r>
              <a:rPr lang="en-US" sz="1200" b="1" dirty="0"/>
              <a:t>	 </a:t>
            </a:r>
            <a:r>
              <a:rPr lang="en-US" sz="1200" b="1" dirty="0" smtClean="0"/>
              <a:t>     UCA</a:t>
            </a:r>
            <a:r>
              <a:rPr lang="en-US" sz="1200" b="1" dirty="0"/>
              <a:t>	</a:t>
            </a:r>
            <a:r>
              <a:rPr lang="en-US" sz="1200" b="1" dirty="0" err="1"/>
              <a:t>Ser</a:t>
            </a:r>
            <a:r>
              <a:rPr lang="en-US" sz="1200" b="1" dirty="0"/>
              <a:t>		UAA	Term	UGA  Term	        A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UUG	</a:t>
            </a:r>
            <a:r>
              <a:rPr lang="en-US" sz="1200" b="1" dirty="0" err="1"/>
              <a:t>Leu</a:t>
            </a:r>
            <a:r>
              <a:rPr lang="en-US" sz="1200" b="1" dirty="0"/>
              <a:t>	</a:t>
            </a:r>
            <a:r>
              <a:rPr lang="en-US" sz="1200" b="1" dirty="0" smtClean="0"/>
              <a:t>      UCG</a:t>
            </a:r>
            <a:r>
              <a:rPr lang="en-US" sz="1200" b="1" dirty="0"/>
              <a:t>	</a:t>
            </a:r>
            <a:r>
              <a:rPr lang="en-US" sz="1200" b="1" dirty="0" err="1"/>
              <a:t>Ser</a:t>
            </a:r>
            <a:r>
              <a:rPr lang="en-US" sz="1200" b="1" dirty="0"/>
              <a:t>		UAG	Term	UGG  </a:t>
            </a:r>
            <a:r>
              <a:rPr lang="en-US" sz="1200" b="1" dirty="0" err="1"/>
              <a:t>Trp</a:t>
            </a:r>
            <a:r>
              <a:rPr lang="en-US" sz="1200" b="1" dirty="0"/>
              <a:t>	        G										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C	CUU	</a:t>
            </a:r>
            <a:r>
              <a:rPr lang="en-US" sz="1200" b="1" dirty="0" err="1"/>
              <a:t>Leu</a:t>
            </a:r>
            <a:r>
              <a:rPr lang="en-US" sz="1200" b="1" dirty="0"/>
              <a:t>	</a:t>
            </a:r>
            <a:r>
              <a:rPr lang="en-US" sz="1200" b="1" dirty="0" smtClean="0"/>
              <a:t>      CCU</a:t>
            </a:r>
            <a:r>
              <a:rPr lang="en-US" sz="1200" b="1" dirty="0"/>
              <a:t>	Pro		CAU	His	CGU  </a:t>
            </a:r>
            <a:r>
              <a:rPr lang="en-US" sz="1200" b="1" dirty="0" err="1"/>
              <a:t>Arg</a:t>
            </a:r>
            <a:r>
              <a:rPr lang="en-US" sz="1200" b="1" dirty="0"/>
              <a:t>	        U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CUC	</a:t>
            </a:r>
            <a:r>
              <a:rPr lang="en-US" sz="1200" b="1" dirty="0" err="1"/>
              <a:t>Leu</a:t>
            </a:r>
            <a:r>
              <a:rPr lang="en-US" sz="1200" b="1" dirty="0"/>
              <a:t>	</a:t>
            </a:r>
            <a:r>
              <a:rPr lang="en-US" sz="1200" b="1" dirty="0" smtClean="0"/>
              <a:t>      CCC</a:t>
            </a:r>
            <a:r>
              <a:rPr lang="en-US" sz="1200" b="1" dirty="0"/>
              <a:t>	Pro		CAC	His	CGC  </a:t>
            </a:r>
            <a:r>
              <a:rPr lang="en-US" sz="1200" b="1" dirty="0" err="1"/>
              <a:t>Arg</a:t>
            </a:r>
            <a:r>
              <a:rPr lang="en-US" sz="1200" b="1" dirty="0"/>
              <a:t>	        C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CUA	</a:t>
            </a:r>
            <a:r>
              <a:rPr lang="en-US" sz="1200" b="1" dirty="0" err="1"/>
              <a:t>Leu</a:t>
            </a:r>
            <a:r>
              <a:rPr lang="en-US" sz="1200" b="1" dirty="0"/>
              <a:t>	</a:t>
            </a:r>
            <a:r>
              <a:rPr lang="en-US" sz="1200" b="1" dirty="0" smtClean="0"/>
              <a:t>      CCA</a:t>
            </a:r>
            <a:r>
              <a:rPr lang="en-US" sz="1200" b="1" dirty="0"/>
              <a:t>	Pro		CAA	</a:t>
            </a:r>
            <a:r>
              <a:rPr lang="en-US" sz="1200" b="1" dirty="0" err="1"/>
              <a:t>Gln</a:t>
            </a:r>
            <a:r>
              <a:rPr lang="en-US" sz="1200" b="1" dirty="0"/>
              <a:t>	CGA  </a:t>
            </a:r>
            <a:r>
              <a:rPr lang="en-US" sz="1200" b="1" dirty="0" err="1"/>
              <a:t>Arg</a:t>
            </a:r>
            <a:r>
              <a:rPr lang="en-US" sz="1200" b="1" dirty="0"/>
              <a:t>	        A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CUG	</a:t>
            </a:r>
            <a:r>
              <a:rPr lang="en-US" sz="1200" b="1" dirty="0" err="1"/>
              <a:t>Leu</a:t>
            </a:r>
            <a:r>
              <a:rPr lang="en-US" sz="1200" b="1" dirty="0"/>
              <a:t>	</a:t>
            </a:r>
            <a:r>
              <a:rPr lang="en-US" sz="1200" b="1" dirty="0" smtClean="0"/>
              <a:t>      CCG</a:t>
            </a:r>
            <a:r>
              <a:rPr lang="en-US" sz="1200" b="1" dirty="0"/>
              <a:t>	Pro		CAG	</a:t>
            </a:r>
            <a:r>
              <a:rPr lang="en-US" sz="1200" b="1" dirty="0" err="1"/>
              <a:t>Gln</a:t>
            </a:r>
            <a:r>
              <a:rPr lang="en-US" sz="1200" b="1" dirty="0"/>
              <a:t>	CGG  </a:t>
            </a:r>
            <a:r>
              <a:rPr lang="en-US" sz="1200" b="1" dirty="0" err="1"/>
              <a:t>Arg</a:t>
            </a:r>
            <a:r>
              <a:rPr lang="en-US" sz="1200" b="1" dirty="0"/>
              <a:t>	        G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endParaRPr lang="en-US" sz="1200" b="1" dirty="0"/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A	AUU	Ile	</a:t>
            </a:r>
            <a:r>
              <a:rPr lang="en-US" sz="1200" b="1" dirty="0" smtClean="0"/>
              <a:t>      ACU</a:t>
            </a:r>
            <a:r>
              <a:rPr lang="en-US" sz="1200" b="1" dirty="0"/>
              <a:t>	</a:t>
            </a:r>
            <a:r>
              <a:rPr lang="en-US" sz="1200" b="1" dirty="0" err="1"/>
              <a:t>Thr</a:t>
            </a:r>
            <a:r>
              <a:rPr lang="en-US" sz="1200" b="1" dirty="0"/>
              <a:t>		AAU	</a:t>
            </a:r>
            <a:r>
              <a:rPr lang="en-US" sz="1200" b="1" dirty="0" err="1"/>
              <a:t>Asn</a:t>
            </a:r>
            <a:r>
              <a:rPr lang="en-US" sz="1200" b="1" dirty="0"/>
              <a:t>	AGU  </a:t>
            </a:r>
            <a:r>
              <a:rPr lang="en-US" sz="1200" b="1" dirty="0" err="1"/>
              <a:t>Ser</a:t>
            </a:r>
            <a:r>
              <a:rPr lang="en-US" sz="1200" b="1" dirty="0"/>
              <a:t>	        U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AUC	Ile	</a:t>
            </a:r>
            <a:r>
              <a:rPr lang="en-US" sz="1200" b="1" dirty="0" smtClean="0"/>
              <a:t>      ACC</a:t>
            </a:r>
            <a:r>
              <a:rPr lang="en-US" sz="1200" b="1" dirty="0"/>
              <a:t>	</a:t>
            </a:r>
            <a:r>
              <a:rPr lang="en-US" sz="1200" b="1" dirty="0" err="1"/>
              <a:t>Thr</a:t>
            </a:r>
            <a:r>
              <a:rPr lang="en-US" sz="1200" b="1" dirty="0"/>
              <a:t>		AAC	</a:t>
            </a:r>
            <a:r>
              <a:rPr lang="en-US" sz="1200" b="1" dirty="0" err="1"/>
              <a:t>Asn</a:t>
            </a:r>
            <a:r>
              <a:rPr lang="en-US" sz="1200" b="1" dirty="0"/>
              <a:t> 	AGC  </a:t>
            </a:r>
            <a:r>
              <a:rPr lang="en-US" sz="1200" b="1" dirty="0" err="1"/>
              <a:t>Ser</a:t>
            </a:r>
            <a:r>
              <a:rPr lang="en-US" sz="1200" b="1" dirty="0"/>
              <a:t>	        C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AUA	Ile	</a:t>
            </a:r>
            <a:r>
              <a:rPr lang="en-US" sz="1200" b="1" dirty="0" smtClean="0"/>
              <a:t>      ACA</a:t>
            </a:r>
            <a:r>
              <a:rPr lang="en-US" sz="1200" b="1" dirty="0"/>
              <a:t>	</a:t>
            </a:r>
            <a:r>
              <a:rPr lang="en-US" sz="1200" b="1" dirty="0" err="1"/>
              <a:t>Thr</a:t>
            </a:r>
            <a:r>
              <a:rPr lang="en-US" sz="1200" b="1" dirty="0"/>
              <a:t>		AAA	Lys	AGA  </a:t>
            </a:r>
            <a:r>
              <a:rPr lang="en-US" sz="1200" b="1" dirty="0" err="1"/>
              <a:t>Arg</a:t>
            </a:r>
            <a:r>
              <a:rPr lang="en-US" sz="1200" b="1" dirty="0"/>
              <a:t>	      </a:t>
            </a:r>
            <a:r>
              <a:rPr lang="en-US" sz="1200" b="1" dirty="0" smtClean="0"/>
              <a:t>  </a:t>
            </a:r>
            <a:r>
              <a:rPr lang="en-US" sz="1200" b="1" dirty="0"/>
              <a:t>A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AUG*	Met	</a:t>
            </a:r>
            <a:r>
              <a:rPr lang="en-US" sz="1200" b="1" dirty="0" smtClean="0"/>
              <a:t>      ACG</a:t>
            </a:r>
            <a:r>
              <a:rPr lang="en-US" sz="1200" b="1" dirty="0"/>
              <a:t>	</a:t>
            </a:r>
            <a:r>
              <a:rPr lang="en-US" sz="1200" b="1" dirty="0" err="1"/>
              <a:t>Thr</a:t>
            </a:r>
            <a:r>
              <a:rPr lang="en-US" sz="1200" b="1" dirty="0"/>
              <a:t>		AAG	Lys	AGG  </a:t>
            </a:r>
            <a:r>
              <a:rPr lang="en-US" sz="1200" b="1" dirty="0" err="1"/>
              <a:t>Arg</a:t>
            </a:r>
            <a:r>
              <a:rPr lang="en-US" sz="1200" b="1" dirty="0"/>
              <a:t>	        G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G	GUU	Val	</a:t>
            </a:r>
            <a:r>
              <a:rPr lang="en-US" sz="1200" b="1" dirty="0" smtClean="0"/>
              <a:t>      GCU</a:t>
            </a:r>
            <a:r>
              <a:rPr lang="en-US" sz="1200" b="1" dirty="0"/>
              <a:t>	</a:t>
            </a:r>
            <a:r>
              <a:rPr lang="en-US" sz="1200" b="1" dirty="0" err="1"/>
              <a:t>Ala</a:t>
            </a:r>
            <a:r>
              <a:rPr lang="en-US" sz="1200" b="1" dirty="0"/>
              <a:t>		GAU	Asp	GGU  </a:t>
            </a:r>
            <a:r>
              <a:rPr lang="en-US" sz="1200" b="1" dirty="0" err="1"/>
              <a:t>Gly</a:t>
            </a:r>
            <a:r>
              <a:rPr lang="en-US" sz="1200" b="1" dirty="0"/>
              <a:t>	      </a:t>
            </a:r>
            <a:r>
              <a:rPr lang="en-US" sz="1200" b="1" dirty="0" smtClean="0"/>
              <a:t>  </a:t>
            </a:r>
            <a:r>
              <a:rPr lang="en-US" sz="1200" b="1" dirty="0"/>
              <a:t>U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GUC	Val	</a:t>
            </a:r>
            <a:r>
              <a:rPr lang="en-US" sz="1200" b="1" dirty="0" smtClean="0"/>
              <a:t>      GCC</a:t>
            </a:r>
            <a:r>
              <a:rPr lang="en-US" sz="1200" b="1" dirty="0"/>
              <a:t>	</a:t>
            </a:r>
            <a:r>
              <a:rPr lang="en-US" sz="1200" b="1" dirty="0" err="1"/>
              <a:t>Ala</a:t>
            </a:r>
            <a:r>
              <a:rPr lang="en-US" sz="1200" b="1" dirty="0"/>
              <a:t>		GAC	Asp	GGC  </a:t>
            </a:r>
            <a:r>
              <a:rPr lang="en-US" sz="1200" b="1" dirty="0" err="1"/>
              <a:t>Gly</a:t>
            </a:r>
            <a:r>
              <a:rPr lang="en-US" sz="1200" b="1" dirty="0"/>
              <a:t>	      </a:t>
            </a:r>
            <a:r>
              <a:rPr lang="en-US" sz="1200" b="1" dirty="0" smtClean="0"/>
              <a:t>  </a:t>
            </a:r>
            <a:r>
              <a:rPr lang="en-US" sz="1200" b="1" dirty="0"/>
              <a:t>C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GUA	Val	</a:t>
            </a:r>
            <a:r>
              <a:rPr lang="en-US" sz="1200" b="1" dirty="0" smtClean="0"/>
              <a:t>      GCA</a:t>
            </a:r>
            <a:r>
              <a:rPr lang="en-US" sz="1200" b="1" dirty="0"/>
              <a:t>	</a:t>
            </a:r>
            <a:r>
              <a:rPr lang="en-US" sz="1200" b="1" dirty="0" err="1"/>
              <a:t>Ala</a:t>
            </a:r>
            <a:r>
              <a:rPr lang="en-US" sz="1200" b="1" dirty="0"/>
              <a:t>		GAA	</a:t>
            </a:r>
            <a:r>
              <a:rPr lang="en-US" sz="1200" b="1" dirty="0" err="1"/>
              <a:t>Glu</a:t>
            </a:r>
            <a:r>
              <a:rPr lang="en-US" sz="1200" b="1" dirty="0"/>
              <a:t>	GGA  </a:t>
            </a:r>
            <a:r>
              <a:rPr lang="en-US" sz="1200" b="1" dirty="0" err="1"/>
              <a:t>Gly</a:t>
            </a:r>
            <a:r>
              <a:rPr lang="en-US" sz="1200" b="1" dirty="0"/>
              <a:t>	       </a:t>
            </a:r>
            <a:r>
              <a:rPr lang="en-US" sz="1200" b="1" dirty="0" smtClean="0"/>
              <a:t> A</a:t>
            </a:r>
            <a:endParaRPr lang="en-US" sz="1200" b="1" dirty="0"/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	GUG*	Val	</a:t>
            </a:r>
            <a:r>
              <a:rPr lang="en-US" sz="1200" b="1" dirty="0" smtClean="0"/>
              <a:t>      GCG</a:t>
            </a:r>
            <a:r>
              <a:rPr lang="en-US" sz="1200" b="1" dirty="0"/>
              <a:t>	</a:t>
            </a:r>
            <a:r>
              <a:rPr lang="en-US" sz="1200" b="1" dirty="0" err="1"/>
              <a:t>Ala</a:t>
            </a:r>
            <a:r>
              <a:rPr lang="en-US" sz="1200" b="1" dirty="0"/>
              <a:t>		GAG	</a:t>
            </a:r>
            <a:r>
              <a:rPr lang="en-US" sz="1200" b="1" dirty="0" err="1"/>
              <a:t>Glu</a:t>
            </a:r>
            <a:r>
              <a:rPr lang="en-US" sz="1200" b="1" dirty="0"/>
              <a:t>	GGG  </a:t>
            </a:r>
            <a:r>
              <a:rPr lang="en-US" sz="1200" b="1" dirty="0" err="1"/>
              <a:t>Gly</a:t>
            </a:r>
            <a:r>
              <a:rPr lang="en-US" sz="1200" b="1" dirty="0"/>
              <a:t>	       </a:t>
            </a:r>
            <a:r>
              <a:rPr lang="en-US" sz="1200" b="1" dirty="0" smtClean="0"/>
              <a:t> G</a:t>
            </a:r>
            <a:endParaRPr lang="en-US" sz="1200" b="1" dirty="0"/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endParaRPr lang="en-US" sz="1200" b="1" dirty="0"/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r>
              <a:rPr lang="en-US" sz="1200" b="1" dirty="0"/>
              <a:t>* Sometimes used as initiator codons.</a:t>
            </a:r>
          </a:p>
          <a:p>
            <a:pPr defTabSz="1428750">
              <a:lnSpc>
                <a:spcPct val="90000"/>
              </a:lnSpc>
              <a:buFontTx/>
              <a:buNone/>
              <a:tabLst>
                <a:tab pos="854075" algn="l"/>
                <a:tab pos="1368425" algn="l"/>
                <a:tab pos="2112963" algn="l"/>
                <a:tab pos="2686050" algn="l"/>
                <a:tab pos="3028950" algn="l"/>
                <a:tab pos="3602038" algn="l"/>
                <a:tab pos="4286250" algn="l"/>
                <a:tab pos="5202238" algn="l"/>
                <a:tab pos="5886450" algn="l"/>
                <a:tab pos="6911975" algn="l"/>
              </a:tabLst>
            </a:pPr>
            <a:endParaRPr lang="en-US" sz="1200" b="1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553200" y="2073275"/>
            <a:ext cx="2362200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600" dirty="0">
                <a:latin typeface="Helvetica Neue" charset="0"/>
              </a:rPr>
              <a:t>25 </a:t>
            </a:r>
            <a:r>
              <a:rPr lang="en-US" sz="1600" dirty="0" smtClean="0">
                <a:latin typeface="Helvetica Neue" charset="0"/>
              </a:rPr>
              <a:t>words </a:t>
            </a:r>
            <a:r>
              <a:rPr lang="en-US" sz="1600" dirty="0">
                <a:latin typeface="Helvetica Neue" charset="0"/>
              </a:rPr>
              <a:t>are needed to code for the 20 amino acids and the start and stop sites</a:t>
            </a:r>
          </a:p>
          <a:p>
            <a:endParaRPr lang="en-US" sz="1600" dirty="0">
              <a:latin typeface="Helvetica Neue" charset="0"/>
            </a:endParaRPr>
          </a:p>
          <a:p>
            <a:r>
              <a:rPr lang="en-US" sz="1600" dirty="0">
                <a:latin typeface="Helvetica Neue" charset="0"/>
              </a:rPr>
              <a:t>The Triplet Code allows for  64 codons to be coded</a:t>
            </a:r>
          </a:p>
          <a:p>
            <a:r>
              <a:rPr lang="en-US" sz="1600" dirty="0">
                <a:latin typeface="Helvetica Neue" charset="0"/>
              </a:rPr>
              <a:t>=&gt; Degeneracy of the genetic code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8C90-E95C-6B40-8558-D5777833F95D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87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06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357187"/>
            <a:ext cx="8229600" cy="709613"/>
          </a:xfrm>
          <a:ln/>
        </p:spPr>
        <p:txBody>
          <a:bodyPr>
            <a:normAutofit/>
          </a:bodyPr>
          <a:lstStyle/>
          <a:p>
            <a:r>
              <a:rPr lang="en-US" dirty="0"/>
              <a:t>Gene structure in bacteria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8D3A-3F6D-224B-92DC-68E6F524E740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18</a:t>
            </a:fld>
            <a:endParaRPr lang="en-US"/>
          </a:p>
        </p:txBody>
      </p:sp>
      <p:pic>
        <p:nvPicPr>
          <p:cNvPr id="4" name="Picture 3" descr="OpenReadingFrameDiagra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89234"/>
            <a:ext cx="8229600" cy="173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587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Predicting functions of candidate protein-coding genes</a:t>
            </a:r>
            <a:endParaRPr lang="en-US" sz="28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090083"/>
            <a:ext cx="3962400" cy="500591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Has this sequence been seen before? </a:t>
            </a:r>
          </a:p>
          <a:p>
            <a:pPr lvl="1"/>
            <a:r>
              <a:rPr lang="en-US" dirty="0" smtClean="0"/>
              <a:t>Match to sequence database</a:t>
            </a:r>
          </a:p>
          <a:p>
            <a:r>
              <a:rPr lang="en-US" dirty="0" smtClean="0"/>
              <a:t>“Guilt” by association: </a:t>
            </a:r>
          </a:p>
          <a:p>
            <a:pPr lvl="1"/>
            <a:r>
              <a:rPr lang="en-US" dirty="0" smtClean="0"/>
              <a:t>Is this sequence similar to a known protein in another species?</a:t>
            </a:r>
          </a:p>
          <a:p>
            <a:pPr lvl="1"/>
            <a:r>
              <a:rPr lang="en-US" dirty="0" smtClean="0"/>
              <a:t>Is the expression pattern similar to that of known genes? E.g. co-expression with genes for ribosomal proteins suggests that the encoded protein could have a ribosomal function</a:t>
            </a:r>
          </a:p>
          <a:p>
            <a:r>
              <a:rPr lang="en-US" dirty="0" smtClean="0"/>
              <a:t>Deduce physiological function within a context of pathways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DFF0-55D1-5E4F-8F07-96BBE59960B2}" type="datetime1">
              <a:rPr lang="en-US" smtClean="0"/>
              <a:t>3/1/15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752600"/>
            <a:ext cx="2743200" cy="423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97"/>
          <p:cNvSpPr txBox="1">
            <a:spLocks noChangeArrowheads="1"/>
          </p:cNvSpPr>
          <p:nvPr/>
        </p:nvSpPr>
        <p:spPr bwMode="auto">
          <a:xfrm>
            <a:off x="5867400" y="6019800"/>
            <a:ext cx="17859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dirty="0"/>
              <a:t>KEGG (Ogata et al.1999)</a:t>
            </a:r>
          </a:p>
        </p:txBody>
      </p:sp>
    </p:spTree>
    <p:extLst>
      <p:ext uri="{BB962C8B-B14F-4D97-AF65-F5344CB8AC3E}">
        <p14:creationId xmlns:p14="http://schemas.microsoft.com/office/powerpoint/2010/main" val="371575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9" name="Group 3"/>
          <p:cNvGrpSpPr>
            <a:grpSpLocks/>
          </p:cNvGrpSpPr>
          <p:nvPr/>
        </p:nvGrpSpPr>
        <p:grpSpPr bwMode="auto">
          <a:xfrm>
            <a:off x="2084460" y="1704975"/>
            <a:ext cx="4146550" cy="4940300"/>
            <a:chOff x="1529" y="927"/>
            <a:chExt cx="2848" cy="3259"/>
          </a:xfrm>
        </p:grpSpPr>
        <p:sp>
          <p:nvSpPr>
            <p:cNvPr id="126980" name="Rectangle 4"/>
            <p:cNvSpPr>
              <a:spLocks noChangeArrowheads="1"/>
            </p:cNvSpPr>
            <p:nvPr/>
          </p:nvSpPr>
          <p:spPr bwMode="auto">
            <a:xfrm>
              <a:off x="1529" y="927"/>
              <a:ext cx="2848" cy="32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pic>
          <p:nvPicPr>
            <p:cNvPr id="126981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5" y="1074"/>
              <a:ext cx="2400" cy="18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6982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8" y="2911"/>
              <a:ext cx="2400" cy="1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6983" name="Line 7"/>
          <p:cNvSpPr>
            <a:spLocks noChangeShapeType="1"/>
          </p:cNvSpPr>
          <p:nvPr/>
        </p:nvSpPr>
        <p:spPr bwMode="auto">
          <a:xfrm flipH="1">
            <a:off x="6046788" y="5508625"/>
            <a:ext cx="6540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6984" name="Text Box 8"/>
          <p:cNvSpPr txBox="1">
            <a:spLocks noChangeArrowheads="1"/>
          </p:cNvSpPr>
          <p:nvPr/>
        </p:nvSpPr>
        <p:spPr bwMode="auto">
          <a:xfrm>
            <a:off x="6681788" y="5280025"/>
            <a:ext cx="2122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+mn-lt"/>
              </a:rPr>
              <a:t>Y Chromosome</a:t>
            </a: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6172200" y="19812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+mn-lt"/>
              </a:rPr>
              <a:t> 3 billion bp = 3 Gb</a:t>
            </a: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534743" y="2438400"/>
            <a:ext cx="182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+mn-lt"/>
              </a:rPr>
              <a:t>Chr1 247 Mb</a:t>
            </a: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6016625" y="3208887"/>
            <a:ext cx="197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+mn-lt"/>
              </a:rPr>
              <a:t>Chr12 132 Mb</a:t>
            </a:r>
          </a:p>
        </p:txBody>
      </p:sp>
      <p:sp>
        <p:nvSpPr>
          <p:cNvPr id="126988" name="Text Box 12"/>
          <p:cNvSpPr txBox="1">
            <a:spLocks noChangeArrowheads="1"/>
          </p:cNvSpPr>
          <p:nvPr/>
        </p:nvSpPr>
        <p:spPr bwMode="auto">
          <a:xfrm>
            <a:off x="3543300" y="6124575"/>
            <a:ext cx="182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+mn-lt"/>
              </a:rPr>
              <a:t>Chr22 50 Mb</a:t>
            </a:r>
          </a:p>
        </p:txBody>
      </p:sp>
      <p:sp>
        <p:nvSpPr>
          <p:cNvPr id="126989" name="Line 13"/>
          <p:cNvSpPr>
            <a:spLocks noChangeShapeType="1"/>
          </p:cNvSpPr>
          <p:nvPr/>
        </p:nvSpPr>
        <p:spPr bwMode="auto">
          <a:xfrm flipV="1">
            <a:off x="5008563" y="5761038"/>
            <a:ext cx="223837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6990" name="Rectangle 14"/>
          <p:cNvSpPr>
            <a:spLocks noGrp="1" noChangeArrowheads="1"/>
          </p:cNvSpPr>
          <p:nvPr>
            <p:ph type="title"/>
          </p:nvPr>
        </p:nvSpPr>
        <p:spPr>
          <a:xfrm>
            <a:off x="381000" y="294128"/>
            <a:ext cx="5943600" cy="609600"/>
          </a:xfrm>
          <a:ln/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A human </a:t>
            </a:r>
            <a:r>
              <a:rPr lang="en-US" dirty="0">
                <a:latin typeface="+mn-lt"/>
              </a:rPr>
              <a:t>genome (</a:t>
            </a:r>
            <a:r>
              <a:rPr lang="en-US" dirty="0" smtClean="0">
                <a:latin typeface="+mn-lt"/>
              </a:rPr>
              <a:t>male)</a:t>
            </a:r>
            <a:endParaRPr lang="en-US" dirty="0">
              <a:latin typeface="+mn-lt"/>
            </a:endParaRPr>
          </a:p>
        </p:txBody>
      </p:sp>
      <p:pic>
        <p:nvPicPr>
          <p:cNvPr id="126991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629"/>
          <a:stretch>
            <a:fillRect/>
          </a:stretch>
        </p:blipFill>
        <p:spPr bwMode="auto">
          <a:xfrm>
            <a:off x="6705600" y="228600"/>
            <a:ext cx="1828800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708" y="1096814"/>
            <a:ext cx="58689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The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genome</a:t>
            </a:r>
            <a:r>
              <a:rPr lang="en-US" dirty="0">
                <a:latin typeface="+mn-lt"/>
              </a:rPr>
              <a:t> is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all the DNA</a:t>
            </a:r>
            <a:r>
              <a:rPr lang="en-US" dirty="0">
                <a:latin typeface="+mn-lt"/>
              </a:rPr>
              <a:t> in a cell.</a:t>
            </a:r>
          </a:p>
          <a:p>
            <a:pPr lvl="1"/>
            <a:r>
              <a:rPr lang="en-US" dirty="0">
                <a:latin typeface="+mn-lt"/>
              </a:rPr>
              <a:t>All the DNA on all the chromosomes</a:t>
            </a:r>
            <a:r>
              <a:rPr lang="en-US" dirty="0" smtClean="0"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65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839200" cy="685800"/>
          </a:xfrm>
        </p:spPr>
        <p:txBody>
          <a:bodyPr>
            <a:normAutofit/>
          </a:bodyPr>
          <a:lstStyle/>
          <a:p>
            <a:r>
              <a:rPr lang="en-US" sz="3200"/>
              <a:t>Genomics, Genetics and Biochemistry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78983"/>
            <a:ext cx="8229600" cy="5185834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Genetics: study of inherited </a:t>
            </a:r>
            <a:r>
              <a:rPr lang="en-US" sz="2800" dirty="0" smtClean="0"/>
              <a:t>phenotypes</a:t>
            </a:r>
          </a:p>
          <a:p>
            <a:pPr lvl="1"/>
            <a:r>
              <a:rPr lang="en-US" sz="2400" dirty="0" smtClean="0"/>
              <a:t>Mainly focused on genes</a:t>
            </a:r>
            <a:endParaRPr lang="en-US" sz="2400" dirty="0"/>
          </a:p>
          <a:p>
            <a:r>
              <a:rPr lang="en-US" sz="2800" dirty="0"/>
              <a:t>Genomics: study of </a:t>
            </a:r>
            <a:r>
              <a:rPr lang="en-US" sz="2800" dirty="0" smtClean="0"/>
              <a:t>genomes</a:t>
            </a:r>
          </a:p>
          <a:p>
            <a:pPr lvl="1"/>
            <a:r>
              <a:rPr lang="en-US" sz="2400" dirty="0" smtClean="0"/>
              <a:t>Covers all genes but all non-genic DNA as well</a:t>
            </a:r>
            <a:endParaRPr lang="en-US" sz="2400" dirty="0"/>
          </a:p>
          <a:p>
            <a:r>
              <a:rPr lang="en-US" sz="2800" dirty="0"/>
              <a:t>Biochemistry: study of the chemistry of living organisms and/or </a:t>
            </a:r>
            <a:r>
              <a:rPr lang="en-US" sz="2800" dirty="0" smtClean="0"/>
              <a:t>cells</a:t>
            </a:r>
          </a:p>
          <a:p>
            <a:pPr lvl="1"/>
            <a:r>
              <a:rPr lang="en-US" sz="2400" dirty="0" smtClean="0"/>
              <a:t>Sequencing a genome is a comprehensive determination of a biochemical structure</a:t>
            </a:r>
          </a:p>
          <a:p>
            <a:pPr lvl="1"/>
            <a:r>
              <a:rPr lang="en-US" sz="2400" dirty="0" smtClean="0"/>
              <a:t>Also use sequencing technologies to examine many biochemical features associated with genomes (epigenetic features such DNA methylation, histone modification, polymerase binding, etc.)</a:t>
            </a:r>
            <a:endParaRPr lang="en-US" sz="2400" dirty="0"/>
          </a:p>
          <a:p>
            <a:r>
              <a:rPr lang="en-US" sz="2800" dirty="0"/>
              <a:t>Revolution </a:t>
            </a:r>
            <a:r>
              <a:rPr lang="en-US" sz="2800" dirty="0" smtClean="0"/>
              <a:t>launched </a:t>
            </a:r>
            <a:r>
              <a:rPr lang="en-US" sz="2800" dirty="0"/>
              <a:t>by full genome sequencing</a:t>
            </a:r>
          </a:p>
          <a:p>
            <a:pPr lvl="1"/>
            <a:r>
              <a:rPr lang="en-US" sz="2400" dirty="0"/>
              <a:t>Many biological problems now have finite (albeit complex) solutions.</a:t>
            </a:r>
          </a:p>
          <a:p>
            <a:pPr lvl="1"/>
            <a:r>
              <a:rPr lang="en-US" sz="2400" dirty="0"/>
              <a:t>New era will see an even greater interaction among these three disciplines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1492-03EB-7349-A680-5C36B328CEA7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9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Genomics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Complete</a:t>
            </a:r>
            <a:r>
              <a:rPr lang="en-US" dirty="0" smtClean="0"/>
              <a:t>: Global studies</a:t>
            </a:r>
          </a:p>
          <a:p>
            <a:pPr lvl="1"/>
            <a:r>
              <a:rPr lang="en-US" dirty="0"/>
              <a:t>Large </a:t>
            </a:r>
            <a:r>
              <a:rPr lang="en-US" dirty="0" smtClean="0"/>
              <a:t>datasets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Finite</a:t>
            </a:r>
            <a:r>
              <a:rPr lang="en-US" dirty="0" smtClean="0"/>
              <a:t>: Work with a defined “parts list”</a:t>
            </a:r>
          </a:p>
          <a:p>
            <a:pPr lvl="1"/>
            <a:r>
              <a:rPr lang="en-US" dirty="0" smtClean="0"/>
              <a:t>All genes (coding for protein or not)</a:t>
            </a:r>
          </a:p>
          <a:p>
            <a:pPr lvl="1"/>
            <a:r>
              <a:rPr lang="en-US" dirty="0" smtClean="0"/>
              <a:t>All DNA segments needed to regulate gene expression</a:t>
            </a:r>
          </a:p>
          <a:p>
            <a:pPr lvl="1"/>
            <a:r>
              <a:rPr lang="en-US" dirty="0" smtClean="0"/>
              <a:t>All DNA segments needed to maintain chromosome replication and integrity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Integrative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Multiple disciplines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Biology, biochemistry and molecular biology, genetics, statistics, computer science, bioengineering, …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B029-C283-914B-864E-F3D5AFFEBFBA}" type="datetime1">
              <a:rPr lang="en-US" smtClean="0"/>
              <a:t>3/1/15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2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The Genomics Revolution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9388"/>
            <a:ext cx="8382000" cy="5024437"/>
          </a:xfrm>
        </p:spPr>
        <p:txBody>
          <a:bodyPr/>
          <a:lstStyle/>
          <a:p>
            <a:r>
              <a:rPr lang="en-US" dirty="0"/>
              <a:t>Know (close to) all the genes in a genome, and the sequence of the proteins they encode.</a:t>
            </a:r>
          </a:p>
          <a:p>
            <a:r>
              <a:rPr lang="en-US" b="1" dirty="0">
                <a:solidFill>
                  <a:srgbClr val="FF0000"/>
                </a:solidFill>
              </a:rPr>
              <a:t>BIOLOGY HAS BECOME A FINITE SCIENCE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Hypotheses have to conform to what is present, not what you could imagine could happen.</a:t>
            </a:r>
          </a:p>
          <a:p>
            <a:r>
              <a:rPr lang="en-US" b="1" dirty="0">
                <a:solidFill>
                  <a:srgbClr val="FF0000"/>
                </a:solidFill>
              </a:rPr>
              <a:t>No longer look at just individual genes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Examine whole genomes or systems of genes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91836" y="6400800"/>
            <a:ext cx="224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Lander (1996) Science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9255-BD16-704F-BECE-7FE0D4A87D81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16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ln/>
        </p:spPr>
        <p:txBody>
          <a:bodyPr/>
          <a:lstStyle/>
          <a:p>
            <a:r>
              <a:rPr lang="en-US"/>
              <a:t>A light survey of genomes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F20C-043F-A047-B220-2B6940917341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40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phases of genomics</a:t>
            </a:r>
            <a:endParaRPr lang="en-U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Genome sequence and assembly</a:t>
            </a:r>
          </a:p>
          <a:p>
            <a:pPr lvl="1"/>
            <a:r>
              <a:rPr lang="en-US" dirty="0" smtClean="0"/>
              <a:t>High resolution map (nucleotide pair resolution)</a:t>
            </a:r>
          </a:p>
          <a:p>
            <a:r>
              <a:rPr lang="en-US" dirty="0" smtClean="0"/>
              <a:t>Annotation</a:t>
            </a:r>
          </a:p>
          <a:p>
            <a:pPr lvl="1"/>
            <a:r>
              <a:rPr lang="en-US" dirty="0" smtClean="0"/>
              <a:t>Place landmarks on the map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rotein-coding genes</a:t>
            </a:r>
          </a:p>
          <a:p>
            <a:pPr lvl="1"/>
            <a:r>
              <a:rPr lang="en-US" dirty="0" smtClean="0"/>
              <a:t>Other genes</a:t>
            </a:r>
          </a:p>
          <a:p>
            <a:pPr lvl="1"/>
            <a:r>
              <a:rPr lang="en-US" dirty="0" smtClean="0"/>
              <a:t>Gene regulatory modules</a:t>
            </a:r>
          </a:p>
          <a:p>
            <a:pPr lvl="1"/>
            <a:r>
              <a:rPr lang="en-US" dirty="0" smtClean="0"/>
              <a:t>DNA segments needed for replication and integrity</a:t>
            </a:r>
          </a:p>
          <a:p>
            <a:pPr lvl="2"/>
            <a:r>
              <a:rPr lang="en-US" dirty="0" smtClean="0"/>
              <a:t>Replication origins, centromeres, telomeres, etc.</a:t>
            </a:r>
          </a:p>
          <a:p>
            <a:r>
              <a:rPr lang="en-US" dirty="0" smtClean="0"/>
              <a:t>Variation (within populations) and divergence (between species) in genome sequence</a:t>
            </a:r>
          </a:p>
          <a:p>
            <a:r>
              <a:rPr lang="en-US" dirty="0" smtClean="0"/>
              <a:t>Connect genotypes (variants in functional regions) to phenotypes, and explain the connection mechanistically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0F2C-8FB5-A94F-B071-28527BCA39A1}" type="datetime1">
              <a:rPr lang="en-US" smtClean="0"/>
              <a:t>3/1/15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6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genome sequencing and assembly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1DFF0-55D1-5E4F-8F07-96BBE59960B2}" type="datetime1">
              <a:rPr lang="en-US" smtClean="0"/>
              <a:t>3/1/15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53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5" name="Rectangle 3"/>
          <p:cNvSpPr>
            <a:spLocks noChangeArrowheads="1"/>
          </p:cNvSpPr>
          <p:nvPr/>
        </p:nvSpPr>
        <p:spPr bwMode="auto">
          <a:xfrm>
            <a:off x="347663" y="1562100"/>
            <a:ext cx="8448675" cy="51212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56" name="Oval 4"/>
          <p:cNvSpPr>
            <a:spLocks noChangeArrowheads="1"/>
          </p:cNvSpPr>
          <p:nvPr/>
        </p:nvSpPr>
        <p:spPr bwMode="auto">
          <a:xfrm>
            <a:off x="912813" y="2308225"/>
            <a:ext cx="4000500" cy="4002088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57" name="Oval 5"/>
          <p:cNvSpPr>
            <a:spLocks noChangeArrowheads="1"/>
          </p:cNvSpPr>
          <p:nvPr/>
        </p:nvSpPr>
        <p:spPr bwMode="auto">
          <a:xfrm>
            <a:off x="5208588" y="1833563"/>
            <a:ext cx="1346200" cy="13462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58" name="Oval 6"/>
          <p:cNvSpPr>
            <a:spLocks noChangeArrowheads="1"/>
          </p:cNvSpPr>
          <p:nvPr/>
        </p:nvSpPr>
        <p:spPr bwMode="auto">
          <a:xfrm>
            <a:off x="5643563" y="3859213"/>
            <a:ext cx="873125" cy="873125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59" name="Text Box 7"/>
          <p:cNvSpPr txBox="1">
            <a:spLocks noChangeArrowheads="1"/>
          </p:cNvSpPr>
          <p:nvPr/>
        </p:nvSpPr>
        <p:spPr bwMode="auto">
          <a:xfrm>
            <a:off x="6627813" y="2613025"/>
            <a:ext cx="1962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latin typeface="Times" charset="0"/>
              </a:rPr>
              <a:t>Mega Plasmid</a:t>
            </a:r>
          </a:p>
          <a:p>
            <a:pPr algn="ctr"/>
            <a:r>
              <a:rPr lang="en-US" sz="2400">
                <a:latin typeface="Times" charset="0"/>
              </a:rPr>
              <a:t>600,000 Bases</a:t>
            </a:r>
          </a:p>
          <a:p>
            <a:pPr algn="ctr"/>
            <a:r>
              <a:rPr lang="en-US" sz="2400">
                <a:latin typeface="Times" charset="0"/>
              </a:rPr>
              <a:t>600 kb</a:t>
            </a:r>
          </a:p>
        </p:txBody>
      </p:sp>
      <p:sp>
        <p:nvSpPr>
          <p:cNvPr id="381960" name="Text Box 8"/>
          <p:cNvSpPr txBox="1">
            <a:spLocks noChangeArrowheads="1"/>
          </p:cNvSpPr>
          <p:nvPr/>
        </p:nvSpPr>
        <p:spPr bwMode="auto">
          <a:xfrm>
            <a:off x="1735138" y="3625850"/>
            <a:ext cx="22669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latin typeface="Times" charset="0"/>
              </a:rPr>
              <a:t>Chromosome</a:t>
            </a:r>
          </a:p>
          <a:p>
            <a:pPr algn="ctr"/>
            <a:r>
              <a:rPr lang="en-US" sz="2400">
                <a:latin typeface="Times" charset="0"/>
              </a:rPr>
              <a:t>2,000,000 Bases </a:t>
            </a:r>
          </a:p>
          <a:p>
            <a:pPr algn="ctr"/>
            <a:r>
              <a:rPr lang="en-US" sz="2400">
                <a:latin typeface="Times" charset="0"/>
              </a:rPr>
              <a:t>2 Mb</a:t>
            </a:r>
          </a:p>
        </p:txBody>
      </p:sp>
      <p:sp>
        <p:nvSpPr>
          <p:cNvPr id="381961" name="Text Box 9"/>
          <p:cNvSpPr txBox="1">
            <a:spLocks noChangeArrowheads="1"/>
          </p:cNvSpPr>
          <p:nvPr/>
        </p:nvSpPr>
        <p:spPr bwMode="auto">
          <a:xfrm>
            <a:off x="6586538" y="4294188"/>
            <a:ext cx="1962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latin typeface="Times" charset="0"/>
              </a:rPr>
              <a:t>Plasmid</a:t>
            </a:r>
          </a:p>
          <a:p>
            <a:pPr algn="ctr"/>
            <a:r>
              <a:rPr lang="en-US" sz="2400">
                <a:latin typeface="Times" charset="0"/>
              </a:rPr>
              <a:t>200,000 Bases</a:t>
            </a:r>
          </a:p>
          <a:p>
            <a:pPr algn="ctr"/>
            <a:r>
              <a:rPr lang="en-US" sz="2400">
                <a:latin typeface="Times" charset="0"/>
              </a:rPr>
              <a:t>200 kb</a:t>
            </a:r>
          </a:p>
        </p:txBody>
      </p:sp>
      <p:sp>
        <p:nvSpPr>
          <p:cNvPr id="381962" name="Text Box 10"/>
          <p:cNvSpPr txBox="1">
            <a:spLocks noChangeArrowheads="1"/>
          </p:cNvSpPr>
          <p:nvPr/>
        </p:nvSpPr>
        <p:spPr bwMode="auto">
          <a:xfrm>
            <a:off x="1098550" y="1679575"/>
            <a:ext cx="338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latin typeface="Times" charset="0"/>
              </a:rPr>
              <a:t>e.g. Halobacterial genome</a:t>
            </a:r>
          </a:p>
        </p:txBody>
      </p:sp>
      <p:sp>
        <p:nvSpPr>
          <p:cNvPr id="381963" name="Text Box 11"/>
          <p:cNvSpPr txBox="1">
            <a:spLocks noChangeArrowheads="1"/>
          </p:cNvSpPr>
          <p:nvPr/>
        </p:nvSpPr>
        <p:spPr bwMode="auto">
          <a:xfrm>
            <a:off x="5616575" y="5768975"/>
            <a:ext cx="2384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latin typeface="Times" charset="0"/>
              </a:rPr>
              <a:t>total Genome size</a:t>
            </a:r>
          </a:p>
          <a:p>
            <a:pPr algn="ctr"/>
            <a:r>
              <a:rPr lang="en-US" sz="2400">
                <a:latin typeface="Times" charset="0"/>
              </a:rPr>
              <a:t>2.6 Megabases</a:t>
            </a:r>
          </a:p>
        </p:txBody>
      </p:sp>
      <p:sp>
        <p:nvSpPr>
          <p:cNvPr id="381964" name="Oval 12"/>
          <p:cNvSpPr>
            <a:spLocks noChangeArrowheads="1"/>
          </p:cNvSpPr>
          <p:nvPr/>
        </p:nvSpPr>
        <p:spPr bwMode="auto">
          <a:xfrm>
            <a:off x="1014413" y="2441575"/>
            <a:ext cx="3784600" cy="3760788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65" name="Oval 13"/>
          <p:cNvSpPr>
            <a:spLocks noChangeArrowheads="1"/>
          </p:cNvSpPr>
          <p:nvPr/>
        </p:nvSpPr>
        <p:spPr bwMode="auto">
          <a:xfrm>
            <a:off x="5757863" y="3986213"/>
            <a:ext cx="631825" cy="631825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1966" name="Oval 14"/>
          <p:cNvSpPr>
            <a:spLocks noChangeArrowheads="1"/>
          </p:cNvSpPr>
          <p:nvPr/>
        </p:nvSpPr>
        <p:spPr bwMode="auto">
          <a:xfrm>
            <a:off x="5322888" y="1947863"/>
            <a:ext cx="1117600" cy="11176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350843" y="6482080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Stephan Schuster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Bacterial Genome</a:t>
            </a: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4BA6-0EFD-004C-951B-B0DBB91F429D}" type="datetime1">
              <a:rPr lang="en-US" smtClean="0"/>
              <a:t>3/1/15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5D1-94EC-AA45-A259-B3226F4730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31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ossTheme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RossThemeBlue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RossThemeBlue.thmx</Template>
  <TotalTime>891</TotalTime>
  <Words>931</Words>
  <Application>Microsoft Macintosh PowerPoint</Application>
  <PresentationFormat>On-screen Show (4:3)</PresentationFormat>
  <Paragraphs>203</Paragraphs>
  <Slides>19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RossThemeBlue</vt:lpstr>
      <vt:lpstr>1_RossThemeBlue</vt:lpstr>
      <vt:lpstr>1_Custom Design</vt:lpstr>
      <vt:lpstr>2_Custom Design</vt:lpstr>
      <vt:lpstr>Fundamentals of Genomics</vt:lpstr>
      <vt:lpstr>A human genome (male)</vt:lpstr>
      <vt:lpstr>Genomics, Genetics and Biochemistry</vt:lpstr>
      <vt:lpstr>Features of Genomics</vt:lpstr>
      <vt:lpstr>The Genomics Revolution</vt:lpstr>
      <vt:lpstr>A light survey of genomes</vt:lpstr>
      <vt:lpstr>Four phases of genomics</vt:lpstr>
      <vt:lpstr>Overview of genome sequencing and assembly</vt:lpstr>
      <vt:lpstr>Bacterial Genome</vt:lpstr>
      <vt:lpstr>Pairing of bases and nucleotides in DNA</vt:lpstr>
      <vt:lpstr>Overview of genome sequencing and assembly</vt:lpstr>
      <vt:lpstr>Genome sequences available</vt:lpstr>
      <vt:lpstr>Genome size, number of genes</vt:lpstr>
      <vt:lpstr>Overview of annotation</vt:lpstr>
      <vt:lpstr>Annotation of microbial genome</vt:lpstr>
      <vt:lpstr>Central dogma of molecular biology</vt:lpstr>
      <vt:lpstr>One grammar used in genomics: The Genetic Code maps information in DNA (RNA) to protein</vt:lpstr>
      <vt:lpstr>Gene structure in bacteria </vt:lpstr>
      <vt:lpstr>Predicting functions of candidate protein-coding genes</vt:lpstr>
    </vt:vector>
  </TitlesOfParts>
  <Company>Penn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Hardison</dc:creator>
  <cp:lastModifiedBy>Ross Hardison</cp:lastModifiedBy>
  <cp:revision>75</cp:revision>
  <dcterms:created xsi:type="dcterms:W3CDTF">2009-01-13T20:48:30Z</dcterms:created>
  <dcterms:modified xsi:type="dcterms:W3CDTF">2015-03-02T00:42:52Z</dcterms:modified>
</cp:coreProperties>
</file>