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396" r:id="rId2"/>
    <p:sldId id="407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367" r:id="rId12"/>
    <p:sldId id="368" r:id="rId13"/>
    <p:sldId id="370" r:id="rId14"/>
    <p:sldId id="385" r:id="rId15"/>
    <p:sldId id="386" r:id="rId16"/>
    <p:sldId id="392" r:id="rId17"/>
    <p:sldId id="393" r:id="rId18"/>
    <p:sldId id="373" r:id="rId19"/>
    <p:sldId id="374" r:id="rId20"/>
    <p:sldId id="375" r:id="rId21"/>
    <p:sldId id="394" r:id="rId22"/>
    <p:sldId id="378" r:id="rId23"/>
    <p:sldId id="381" r:id="rId24"/>
    <p:sldId id="382" r:id="rId25"/>
    <p:sldId id="383" r:id="rId26"/>
    <p:sldId id="384" r:id="rId27"/>
    <p:sldId id="406" r:id="rId28"/>
    <p:sldId id="39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Helvetica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Helvetica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Helvetica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Helvetic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800080"/>
    <a:srgbClr val="CC9900"/>
    <a:srgbClr val="FF3300"/>
    <a:srgbClr val="6666FF"/>
    <a:srgbClr val="CC0099"/>
    <a:srgbClr val="FF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9" autoAdjust="0"/>
    <p:restoredTop sz="90929"/>
  </p:normalViewPr>
  <p:slideViewPr>
    <p:cSldViewPr snapToGrid="0">
      <p:cViewPr>
        <p:scale>
          <a:sx n="100" d="100"/>
          <a:sy n="100" d="100"/>
        </p:scale>
        <p:origin x="-101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55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FA2B15-59AE-8642-97AE-CB04557CC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8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4C1577-EF6B-694A-A292-36978560CA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0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C72E9-72FB-7949-8080-AB8F3E0A3B87}" type="slidenum">
              <a:rPr lang="en-US"/>
              <a:pPr/>
              <a:t>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524F7-A086-914D-94F7-ECE7ABEEF270}" type="datetime1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F000D-C46C-3B49-AC46-CAEE13D38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AECA2-32F2-7D4B-9F2C-496D86753D2E}" type="datetime1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4B8A9-7D11-D84D-8911-A98AEAC5B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2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170C91-903D-7C41-BB6E-99DD1F135FFE}" type="datetime1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FF07D-776D-5A46-B5D5-FC5A68DA28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2C5BEB-5D97-214D-A51F-35659FC75B25}" type="datetime1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1B255-34E9-EB45-9DCA-B5B714B947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9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226CC-E046-5A4C-AA60-7DD40F72A973}" type="datetime1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2F665-873D-8041-8EE0-3754BB7D8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1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DA90B-6200-9C45-8486-01B0FF79C2A0}" type="datetime1">
              <a:rPr lang="en-US" smtClean="0"/>
              <a:t>12/21/14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45B9E-405E-7541-AD32-4DF8F6B2A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7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0A414F-EEFE-E144-B2BD-8476B8CA7501}" type="datetime1">
              <a:rPr lang="en-US" smtClean="0"/>
              <a:t>12/21/14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15952-4065-C249-9C8A-74A91257F6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AC3AD7-444D-2F46-8BC0-A07C0C7F0194}" type="datetime1">
              <a:rPr lang="en-US" smtClean="0"/>
              <a:t>12/21/14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0B2F9-EF09-CA4D-AC42-11D9806B5D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3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C17FC-6870-7848-854D-8C4DB3B1C66B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026F0-5D79-B948-B9CD-A61FEC9E2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1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0BB2DD-65C4-074E-8B20-378C77D708D6}" type="datetime1">
              <a:rPr lang="en-US" smtClean="0"/>
              <a:t>12/21/14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2C693-D3FD-A34A-98AA-935B0D33E2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4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A5751-38F3-2B4E-9BD9-1252DAF3E299}" type="datetime1">
              <a:rPr lang="en-US" smtClean="0"/>
              <a:t>12/21/14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3B31-AE71-1242-9E9F-A7EB0F5BA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8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7724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fld id="{71FD26DE-6CA2-424E-B7FD-C307F9C2ED27}" type="datetime1">
              <a:rPr lang="en-US" smtClean="0"/>
              <a:t>12/21/14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2B4A4B97-78E4-7949-B0BE-DB99A73E26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01663" y="1165225"/>
            <a:ext cx="7772400" cy="1427163"/>
          </a:xfrm>
        </p:spPr>
        <p:txBody>
          <a:bodyPr/>
          <a:lstStyle/>
          <a:p>
            <a:r>
              <a:rPr lang="en-US" dirty="0" smtClean="0"/>
              <a:t>Review of the Molecular Biology of Genes in Eukaryotes</a:t>
            </a:r>
            <a:endParaRPr lang="en-US" dirty="0"/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3082925"/>
            <a:ext cx="6400800" cy="3073400"/>
          </a:xfrm>
        </p:spPr>
        <p:txBody>
          <a:bodyPr/>
          <a:lstStyle/>
          <a:p>
            <a:r>
              <a:rPr lang="en-US" dirty="0"/>
              <a:t>Split </a:t>
            </a:r>
            <a:r>
              <a:rPr lang="en-US" dirty="0" smtClean="0"/>
              <a:t>genes: Exons and introns</a:t>
            </a:r>
            <a:endParaRPr lang="en-US" dirty="0"/>
          </a:p>
          <a:p>
            <a:r>
              <a:rPr lang="en-US" dirty="0" smtClean="0"/>
              <a:t>Chromatin structure and </a:t>
            </a:r>
            <a:r>
              <a:rPr lang="en-US" dirty="0" smtClean="0"/>
              <a:t>states: Epigenetics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3E42-EB10-8C49-A045-93526068D02E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000D-C46C-3B49-AC46-CAEE13D388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4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71663"/>
            <a:ext cx="83820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315913"/>
            <a:ext cx="7772400" cy="1033462"/>
          </a:xfrm>
          <a:ln/>
        </p:spPr>
        <p:txBody>
          <a:bodyPr/>
          <a:lstStyle/>
          <a:p>
            <a:r>
              <a:rPr lang="en-US" sz="2800"/>
              <a:t>Alternative splicing can generate multiple polypeptides from a single gene, part 2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855F-AA25-C541-8F6A-9F7A8836593F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7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Chromosomes and chromatin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AE74-F415-654C-B0BE-E933F65DD0C4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000D-C46C-3B49-AC46-CAEE13D388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82688"/>
          </a:xfrm>
        </p:spPr>
        <p:txBody>
          <a:bodyPr/>
          <a:lstStyle/>
          <a:p>
            <a:r>
              <a:rPr lang="en-US" sz="3200" dirty="0"/>
              <a:t>Chromosomes organize </a:t>
            </a:r>
            <a:r>
              <a:rPr lang="en-US" sz="3200" dirty="0" smtClean="0"/>
              <a:t>genes inside cells and enable their expression</a:t>
            </a:r>
            <a:endParaRPr lang="en-US" sz="3200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12510"/>
            <a:ext cx="8534400" cy="4465879"/>
          </a:xfrm>
        </p:spPr>
        <p:txBody>
          <a:bodyPr/>
          <a:lstStyle/>
          <a:p>
            <a:r>
              <a:rPr lang="en-US" sz="2400" dirty="0"/>
              <a:t>Bind </a:t>
            </a:r>
            <a:r>
              <a:rPr lang="en-US" sz="2400" dirty="0" smtClean="0"/>
              <a:t>packaging proteins </a:t>
            </a:r>
            <a:r>
              <a:rPr lang="en-US" sz="2400" dirty="0"/>
              <a:t>to DNA to make it more compact.</a:t>
            </a:r>
          </a:p>
          <a:p>
            <a:pPr lvl="1"/>
            <a:r>
              <a:rPr lang="en-US" sz="2400" dirty="0"/>
              <a:t>Histones +DNA = chromatin in eukaryotes</a:t>
            </a:r>
          </a:p>
          <a:p>
            <a:pPr lvl="1"/>
            <a:r>
              <a:rPr lang="en-US" sz="2400" dirty="0" err="1"/>
              <a:t>Virion</a:t>
            </a:r>
            <a:r>
              <a:rPr lang="en-US" sz="2400" dirty="0"/>
              <a:t> proteins in viruses</a:t>
            </a:r>
          </a:p>
          <a:p>
            <a:r>
              <a:rPr lang="en-US" sz="2400" dirty="0" smtClean="0"/>
              <a:t>Dynamic, covalent modifications of histones are associated with active portions of chromosomes</a:t>
            </a:r>
          </a:p>
          <a:p>
            <a:pPr lvl="1"/>
            <a:r>
              <a:rPr lang="en-US" sz="2400" dirty="0" smtClean="0"/>
              <a:t>Transcription</a:t>
            </a:r>
          </a:p>
          <a:p>
            <a:pPr lvl="1"/>
            <a:r>
              <a:rPr lang="en-US" sz="2400" dirty="0" smtClean="0"/>
              <a:t>Regulation</a:t>
            </a:r>
          </a:p>
          <a:p>
            <a:pPr lvl="1"/>
            <a:r>
              <a:rPr lang="en-US" sz="2400" dirty="0" smtClean="0"/>
              <a:t>Replication 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91A8-8BE5-DD4F-B7C2-BA40D017132E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B255-34E9-EB45-9DCA-B5B714B947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66800"/>
          </a:xfrm>
        </p:spPr>
        <p:txBody>
          <a:bodyPr/>
          <a:lstStyle/>
          <a:p>
            <a:r>
              <a:rPr lang="en-US"/>
              <a:t>Bands and specialized regions of human chromosomes</a:t>
            </a: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417036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5791200" y="2438400"/>
            <a:ext cx="23018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Human chromosome 11:</a:t>
            </a:r>
          </a:p>
          <a:p>
            <a:r>
              <a:rPr lang="en-US" sz="2000" dirty="0">
                <a:latin typeface="+mn-lt"/>
              </a:rPr>
              <a:t>125 Mb, 180 </a:t>
            </a:r>
            <a:r>
              <a:rPr lang="en-US" sz="2000" dirty="0" err="1">
                <a:latin typeface="+mn-lt"/>
              </a:rPr>
              <a:t>cM</a:t>
            </a:r>
            <a:endParaRPr lang="en-US" sz="20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1036-79F1-6840-8534-111F5D31028D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668771" y="4256487"/>
            <a:ext cx="1575690" cy="7878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080332" y="1869560"/>
            <a:ext cx="446838" cy="435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chromosomes, ideograms</a:t>
            </a:r>
          </a:p>
        </p:txBody>
      </p:sp>
      <p:pic>
        <p:nvPicPr>
          <p:cNvPr id="215043" name="Picture 3" descr="&#10;IdiotGram.gif                                                  0003801D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295400"/>
            <a:ext cx="5495925" cy="45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74625" y="1423988"/>
            <a:ext cx="2260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Mitotic chromosomes are spread and stained with Geimsa. Those that stain are shown in black.</a:t>
            </a:r>
          </a:p>
          <a:p>
            <a:r>
              <a:rPr lang="en-US" sz="2400"/>
              <a:t>G-bands (more A+T rich).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CD77-2008-B245-A8F6-101AB61521FC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363538"/>
            <a:ext cx="8688388" cy="812800"/>
          </a:xfrm>
        </p:spPr>
        <p:txBody>
          <a:bodyPr/>
          <a:lstStyle/>
          <a:p>
            <a:r>
              <a:rPr lang="en-US"/>
              <a:t>Human chromosomes, spectral karyotype</a:t>
            </a:r>
          </a:p>
        </p:txBody>
      </p:sp>
      <p:pic>
        <p:nvPicPr>
          <p:cNvPr id="216067" name="Picture 3" descr="spectral karyotype.gif                                         0003B819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1435100"/>
            <a:ext cx="6096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225425" y="1597025"/>
            <a:ext cx="29622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Reagents specific to each chromosome.</a:t>
            </a:r>
          </a:p>
          <a:p>
            <a:r>
              <a:rPr lang="en-US"/>
              <a:t>Chromosome</a:t>
            </a:r>
          </a:p>
          <a:p>
            <a:r>
              <a:rPr lang="en-US"/>
              <a:t>painting.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9ECD-7453-854E-9153-44F5E5F36D3B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1180"/>
            <a:ext cx="7772400" cy="565551"/>
          </a:xfrm>
        </p:spPr>
        <p:txBody>
          <a:bodyPr/>
          <a:lstStyle/>
          <a:p>
            <a:r>
              <a:rPr lang="en-US" sz="3200" dirty="0" smtClean="0"/>
              <a:t>Chromatin states in interphase nuclei</a:t>
            </a:r>
            <a:endParaRPr lang="en-US" sz="3200" dirty="0"/>
          </a:p>
        </p:txBody>
      </p:sp>
      <p:pic>
        <p:nvPicPr>
          <p:cNvPr id="3" name="Picture 2" descr="NucleusChromatinHistoneMods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9" y="905800"/>
            <a:ext cx="7620264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489" y="6581001"/>
            <a:ext cx="4914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</a:t>
            </a:r>
            <a:r>
              <a:rPr lang="en-US" sz="1200" dirty="0" err="1" smtClean="0"/>
              <a:t>Makova</a:t>
            </a:r>
            <a:r>
              <a:rPr lang="en-US" sz="1200" dirty="0" smtClean="0"/>
              <a:t> and Hardison (2015) Nature Reviews Genetics</a:t>
            </a:r>
            <a:endParaRPr lang="en-US" sz="1200" dirty="0"/>
          </a:p>
        </p:txBody>
      </p:sp>
      <p:pic>
        <p:nvPicPr>
          <p:cNvPr id="5" name="Picture 3" descr="spectral karyotype.gif                                         0003B819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-1479" r="49945" b="56314"/>
          <a:stretch>
            <a:fillRect/>
          </a:stretch>
        </p:blipFill>
        <p:spPr bwMode="auto">
          <a:xfrm>
            <a:off x="341271" y="968836"/>
            <a:ext cx="13346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1773091" y="1677432"/>
            <a:ext cx="1042291" cy="263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5486999" y="898624"/>
            <a:ext cx="2839342" cy="18811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8617" y="6234746"/>
            <a:ext cx="1905000" cy="457200"/>
          </a:xfrm>
        </p:spPr>
        <p:txBody>
          <a:bodyPr/>
          <a:lstStyle/>
          <a:p>
            <a:fld id="{7AE2722A-A308-6448-995A-5390C4A79A5E}" type="datetime1">
              <a:rPr lang="en-US" smtClean="0"/>
              <a:t>12/21/14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87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ln/>
        </p:spPr>
        <p:txBody>
          <a:bodyPr/>
          <a:lstStyle/>
          <a:p>
            <a:r>
              <a:rPr lang="en-US" sz="2800"/>
              <a:t>Nucleosome core structure, 3D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1632259" y="5486400"/>
            <a:ext cx="61902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146 bp duplex DNA wrapped around 8 histones molecules:</a:t>
            </a:r>
          </a:p>
          <a:p>
            <a:r>
              <a:rPr lang="en-US" sz="1800" dirty="0">
                <a:latin typeface="+mn-lt"/>
              </a:rPr>
              <a:t>2 each of the dimers </a:t>
            </a:r>
            <a:r>
              <a:rPr lang="en-US" sz="1800" b="1" dirty="0" smtClean="0">
                <a:solidFill>
                  <a:srgbClr val="FFCC66"/>
                </a:solidFill>
                <a:latin typeface="+mn-lt"/>
              </a:rPr>
              <a:t>H2A</a:t>
            </a:r>
            <a:r>
              <a:rPr lang="en-US" sz="1800" dirty="0" smtClean="0">
                <a:latin typeface="+mn-lt"/>
              </a:rPr>
              <a:t>-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H2B</a:t>
            </a:r>
            <a:r>
              <a:rPr lang="en-US" sz="1800" dirty="0">
                <a:latin typeface="+mn-lt"/>
              </a:rPr>
              <a:t>, 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H3</a:t>
            </a:r>
            <a:r>
              <a:rPr lang="en-US" sz="1800" dirty="0">
                <a:latin typeface="+mn-lt"/>
              </a:rPr>
              <a:t>-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H4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N-terminal tails of histones emerge from the core</a:t>
            </a:r>
          </a:p>
        </p:txBody>
      </p:sp>
      <p:pic>
        <p:nvPicPr>
          <p:cNvPr id="252934" name="Picture 6" descr="Nucleosome3D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23925"/>
            <a:ext cx="69342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418830" y="6428601"/>
            <a:ext cx="32961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</a:rPr>
              <a:t>Luger et al. (1997) Nature 389: 251, Richmond lab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0646" y="6248400"/>
            <a:ext cx="1905000" cy="457200"/>
          </a:xfrm>
        </p:spPr>
        <p:txBody>
          <a:bodyPr/>
          <a:lstStyle/>
          <a:p>
            <a:fld id="{846E74E4-5C27-374B-B8A2-25E7638EC0F1}" type="datetime1">
              <a:rPr lang="en-US" smtClean="0"/>
              <a:t>12/21/14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9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r>
              <a:rPr lang="en-US"/>
              <a:t>Principal proteins in chromatin are histones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61975" y="1960563"/>
            <a:ext cx="802322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H3 and H4 : Arg rich, mostly conserved sequence</a:t>
            </a:r>
          </a:p>
          <a:p>
            <a:r>
              <a:rPr lang="en-US"/>
              <a:t>H2A and H2B : Slightly Lys rich, fairly conserved</a:t>
            </a:r>
          </a:p>
          <a:p>
            <a:endParaRPr lang="en-US"/>
          </a:p>
          <a:p>
            <a:r>
              <a:rPr lang="en-US"/>
              <a:t>H1 : very Lys rich, most variable in sequence </a:t>
            </a:r>
          </a:p>
          <a:p>
            <a:r>
              <a:rPr lang="en-US"/>
              <a:t>between species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3B3F-22DE-A94D-B538-A7E5BA670C3E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Histone structure and function</a:t>
            </a:r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5"/>
          <a:stretch>
            <a:fillRect/>
          </a:stretch>
        </p:blipFill>
        <p:spPr bwMode="auto">
          <a:xfrm>
            <a:off x="304800" y="1676400"/>
            <a:ext cx="8534400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3997-5E9E-9F4A-892F-62B5775884A8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+/-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Prokaryotes: Organisms whose cells lack a nucleus</a:t>
            </a:r>
          </a:p>
          <a:p>
            <a:pPr lvl="1"/>
            <a:r>
              <a:rPr lang="en-US" dirty="0" smtClean="0"/>
              <a:t>Bacteria and </a:t>
            </a:r>
            <a:r>
              <a:rPr lang="en-US" dirty="0" err="1" smtClean="0"/>
              <a:t>Archaea</a:t>
            </a:r>
            <a:endParaRPr lang="en-US" dirty="0" smtClean="0"/>
          </a:p>
          <a:p>
            <a:pPr lvl="1"/>
            <a:r>
              <a:rPr lang="en-US" dirty="0" smtClean="0"/>
              <a:t>Still have genomic DNA, but not in a specialized organelle</a:t>
            </a:r>
          </a:p>
          <a:p>
            <a:r>
              <a:rPr lang="en-US" dirty="0" smtClean="0"/>
              <a:t>Eukaryotes: Organisms whose cells contain a nucleus</a:t>
            </a:r>
          </a:p>
          <a:p>
            <a:pPr lvl="1"/>
            <a:r>
              <a:rPr lang="en-US" dirty="0" err="1" smtClean="0"/>
              <a:t>Protists</a:t>
            </a:r>
            <a:r>
              <a:rPr lang="en-US" dirty="0" smtClean="0"/>
              <a:t>, fungi, plants, animals,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8618-C09D-F74A-9797-B7FFDECAECC8}" type="datetime1">
              <a:rPr lang="en-US" smtClean="0"/>
              <a:t>12/21/14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B255-34E9-EB45-9DCA-B5B714B947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3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04801"/>
            <a:ext cx="8208963" cy="762000"/>
          </a:xfrm>
        </p:spPr>
        <p:txBody>
          <a:bodyPr/>
          <a:lstStyle/>
          <a:p>
            <a:r>
              <a:rPr lang="en-US" dirty="0"/>
              <a:t>Histone interactions via the histone fold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8800" y="6273800"/>
            <a:ext cx="1905000" cy="457200"/>
          </a:xfrm>
        </p:spPr>
        <p:txBody>
          <a:bodyPr/>
          <a:lstStyle/>
          <a:p>
            <a:fld id="{8E270F71-4502-C54D-974B-51C752CB5712}" type="datetime1">
              <a:rPr lang="en-US" smtClean="0"/>
              <a:t>12/21/14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Screen Shot 2014-12-21 at 6.0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1257300"/>
            <a:ext cx="7240483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ln/>
        </p:spPr>
        <p:txBody>
          <a:bodyPr/>
          <a:lstStyle/>
          <a:p>
            <a:r>
              <a:rPr lang="en-US" sz="2800"/>
              <a:t>Nucleosome core structure, 3D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1632259" y="5486400"/>
            <a:ext cx="61902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146 bp duplex DNA wrapped around 8 histones molecules:</a:t>
            </a:r>
          </a:p>
          <a:p>
            <a:r>
              <a:rPr lang="en-US" sz="1800" dirty="0">
                <a:latin typeface="+mn-lt"/>
              </a:rPr>
              <a:t>2 each of the dimers </a:t>
            </a:r>
            <a:r>
              <a:rPr lang="en-US" sz="1800" b="1" dirty="0" smtClean="0">
                <a:solidFill>
                  <a:srgbClr val="FFCC66"/>
                </a:solidFill>
                <a:latin typeface="+mn-lt"/>
              </a:rPr>
              <a:t>H2A</a:t>
            </a:r>
            <a:r>
              <a:rPr lang="en-US" sz="1800" dirty="0" smtClean="0">
                <a:latin typeface="+mn-lt"/>
              </a:rPr>
              <a:t>-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H2B</a:t>
            </a:r>
            <a:r>
              <a:rPr lang="en-US" sz="1800" dirty="0">
                <a:latin typeface="+mn-lt"/>
              </a:rPr>
              <a:t>, 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H3</a:t>
            </a:r>
            <a:r>
              <a:rPr lang="en-US" sz="1800" dirty="0">
                <a:latin typeface="+mn-lt"/>
              </a:rPr>
              <a:t>-</a:t>
            </a:r>
            <a:r>
              <a:rPr lang="en-US" sz="1800" b="1" dirty="0">
                <a:solidFill>
                  <a:srgbClr val="60C99C"/>
                </a:solidFill>
                <a:latin typeface="+mn-lt"/>
              </a:rPr>
              <a:t>H4</a:t>
            </a:r>
            <a:endParaRPr lang="en-US" sz="1800" dirty="0">
              <a:solidFill>
                <a:srgbClr val="60C99C"/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N-terminal tails of histones emerge from the core</a:t>
            </a:r>
          </a:p>
        </p:txBody>
      </p:sp>
      <p:pic>
        <p:nvPicPr>
          <p:cNvPr id="252934" name="Picture 6" descr="Nucleosome3D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23925"/>
            <a:ext cx="69342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418830" y="6428601"/>
            <a:ext cx="32961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</a:rPr>
              <a:t>Luger et al. (1997) Nature 389: 251, Richmond lab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0646" y="6248400"/>
            <a:ext cx="1905000" cy="457200"/>
          </a:xfrm>
        </p:spPr>
        <p:txBody>
          <a:bodyPr/>
          <a:lstStyle/>
          <a:p>
            <a:fld id="{9491B54E-0832-BB4D-876D-F1145CBB9960}" type="datetime1">
              <a:rPr lang="en-US" smtClean="0"/>
              <a:t>12/21/14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7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view </a:t>
            </a:r>
            <a:r>
              <a:rPr lang="en-US" dirty="0"/>
              <a:t>of nucleosomes</a:t>
            </a:r>
          </a:p>
        </p:txBody>
      </p:sp>
      <p:pic>
        <p:nvPicPr>
          <p:cNvPr id="2" name="Picture 1" descr="StringNucleosomes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33" y="1830467"/>
            <a:ext cx="3657600" cy="3690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3791" y="3359551"/>
            <a:ext cx="2519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Linker: Sensitive to </a:t>
            </a:r>
          </a:p>
          <a:p>
            <a:r>
              <a:rPr lang="en-US" sz="1800" dirty="0" err="1" smtClean="0"/>
              <a:t>micrococcal</a:t>
            </a:r>
            <a:r>
              <a:rPr lang="en-US" sz="1800" dirty="0"/>
              <a:t> </a:t>
            </a:r>
            <a:r>
              <a:rPr lang="en-US" sz="1800" dirty="0" smtClean="0"/>
              <a:t>nuclease</a:t>
            </a:r>
            <a:endParaRPr lang="en-US" sz="18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771587" y="3883631"/>
            <a:ext cx="357560" cy="320554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>
            <a:stCxn id="3" idx="1"/>
            <a:endCxn id="4" idx="0"/>
          </p:cNvCxnSpPr>
          <p:nvPr/>
        </p:nvCxnSpPr>
        <p:spPr bwMode="auto">
          <a:xfrm flipH="1">
            <a:off x="4950367" y="3682717"/>
            <a:ext cx="1123424" cy="2009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924-57E0-2B4D-B80D-053491E21ADA}" type="datetime1">
              <a:rPr lang="en-US" smtClean="0"/>
              <a:t>12/21/14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Alterations to chromatin structure are key steps in regulation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5859-0045-D042-87AC-5C6B0D523B7A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000D-C46C-3B49-AC46-CAEE13D388A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Phosphorylation of histones</a:t>
            </a:r>
          </a:p>
        </p:txBody>
      </p:sp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15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552-7628-CB46-8750-6E7CAC8507B3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/>
              <a:t>Acetylation and Deacetylation of lysines in proteins</a:t>
            </a:r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1"/>
          <a:stretch>
            <a:fillRect/>
          </a:stretch>
        </p:blipFill>
        <p:spPr bwMode="auto">
          <a:xfrm>
            <a:off x="533400" y="1524000"/>
            <a:ext cx="807720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9FC2-B8A6-BC46-89D0-A22DE4D29E8C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844022"/>
          </a:xfrm>
        </p:spPr>
        <p:txBody>
          <a:bodyPr/>
          <a:lstStyle/>
          <a:p>
            <a:r>
              <a:rPr lang="en-US" sz="3200" dirty="0"/>
              <a:t>Acetylation and </a:t>
            </a:r>
            <a:r>
              <a:rPr lang="en-US" sz="3200" dirty="0" err="1"/>
              <a:t>d</a:t>
            </a:r>
            <a:r>
              <a:rPr lang="en-US" sz="3200" dirty="0" err="1" smtClean="0"/>
              <a:t>eacetylation</a:t>
            </a:r>
            <a:r>
              <a:rPr lang="en-US" sz="3200" dirty="0" smtClean="0"/>
              <a:t> </a:t>
            </a:r>
            <a:r>
              <a:rPr lang="en-US" sz="3200" dirty="0"/>
              <a:t>of histones</a:t>
            </a:r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5" b="55618"/>
          <a:stretch/>
        </p:blipFill>
        <p:spPr bwMode="auto">
          <a:xfrm>
            <a:off x="1219200" y="1447800"/>
            <a:ext cx="6705600" cy="275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9865" y="3285405"/>
            <a:ext cx="2466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Co-activator EP300 is a HAT</a:t>
            </a: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12F-21FE-194F-93FC-9CF5741687B7}" type="datetime1">
              <a:rPr lang="en-US" smtClean="0"/>
              <a:t>12/21/14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Epigenetic features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5A2-E000-5642-A306-8B857AF9ABD3}" type="datetime1">
              <a:rPr lang="en-US" smtClean="0"/>
              <a:t>12/21/14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EpigeneticFeatures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0" y="1810734"/>
            <a:ext cx="809686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1180"/>
            <a:ext cx="7772400" cy="565551"/>
          </a:xfrm>
        </p:spPr>
        <p:txBody>
          <a:bodyPr/>
          <a:lstStyle/>
          <a:p>
            <a:r>
              <a:rPr lang="en-US" sz="3200" dirty="0" smtClean="0"/>
              <a:t>Chromatin states in interphase nuclei</a:t>
            </a:r>
            <a:endParaRPr lang="en-US" sz="3200" dirty="0"/>
          </a:p>
        </p:txBody>
      </p:sp>
      <p:pic>
        <p:nvPicPr>
          <p:cNvPr id="3" name="Picture 2" descr="NucleusChromatinHistoneMods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9" y="905800"/>
            <a:ext cx="7620264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489" y="6581001"/>
            <a:ext cx="4914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</a:t>
            </a:r>
            <a:r>
              <a:rPr lang="en-US" sz="1200" dirty="0" err="1" smtClean="0"/>
              <a:t>Makova</a:t>
            </a:r>
            <a:r>
              <a:rPr lang="en-US" sz="1200" dirty="0" smtClean="0"/>
              <a:t> and Hardison (2015) Nature Reviews Genetics</a:t>
            </a:r>
            <a:endParaRPr lang="en-US" sz="1200" dirty="0"/>
          </a:p>
        </p:txBody>
      </p:sp>
      <p:pic>
        <p:nvPicPr>
          <p:cNvPr id="5" name="Picture 3" descr="spectral karyotype.gif                                         0003B819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-1479" r="49945" b="56314"/>
          <a:stretch>
            <a:fillRect/>
          </a:stretch>
        </p:blipFill>
        <p:spPr bwMode="auto">
          <a:xfrm>
            <a:off x="341271" y="968836"/>
            <a:ext cx="13346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1773091" y="1677432"/>
            <a:ext cx="1042291" cy="263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8618" y="6221091"/>
            <a:ext cx="1905000" cy="457200"/>
          </a:xfrm>
        </p:spPr>
        <p:txBody>
          <a:bodyPr/>
          <a:lstStyle/>
          <a:p>
            <a:fld id="{4422E0B5-484F-9247-9933-0DEB2BA0A52D}" type="datetime1">
              <a:rPr lang="en-US" smtClean="0"/>
              <a:t>12/21/14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5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Split genes and introns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953000"/>
          </a:xfrm>
        </p:spPr>
        <p:txBody>
          <a:bodyPr/>
          <a:lstStyle/>
          <a:p>
            <a:r>
              <a:rPr lang="en-US" sz="2800" dirty="0"/>
              <a:t>The mRNA-coding portion of a gene can be split by DNA sequences that do not encode mature mRNA</a:t>
            </a:r>
          </a:p>
          <a:p>
            <a:r>
              <a:rPr lang="en-US" sz="2800" b="1" dirty="0"/>
              <a:t>Exons</a:t>
            </a:r>
            <a:r>
              <a:rPr lang="en-US" sz="2800" dirty="0"/>
              <a:t> </a:t>
            </a:r>
            <a:r>
              <a:rPr lang="en-US" sz="2800" dirty="0" smtClean="0"/>
              <a:t>are the segments of a gene that code </a:t>
            </a:r>
            <a:r>
              <a:rPr lang="en-US" sz="2800" dirty="0"/>
              <a:t>for mRNA, </a:t>
            </a:r>
            <a:r>
              <a:rPr lang="en-US" sz="2800" b="1" dirty="0"/>
              <a:t>introns</a:t>
            </a:r>
            <a:r>
              <a:rPr lang="en-US" sz="2800" dirty="0"/>
              <a:t> are </a:t>
            </a:r>
            <a:r>
              <a:rPr lang="en-US" sz="2800" dirty="0" smtClean="0"/>
              <a:t>the segments </a:t>
            </a:r>
            <a:r>
              <a:rPr lang="en-US" sz="2800" dirty="0"/>
              <a:t>of genes that do not encode mRNA.</a:t>
            </a:r>
          </a:p>
          <a:p>
            <a:r>
              <a:rPr lang="en-US" sz="2800" dirty="0"/>
              <a:t>Introns are found in most genes in </a:t>
            </a:r>
            <a:r>
              <a:rPr lang="en-US" sz="2800" dirty="0" smtClean="0"/>
              <a:t>eukaryotes, also some in </a:t>
            </a:r>
            <a:r>
              <a:rPr lang="en-US" sz="2800" dirty="0" err="1" smtClean="0"/>
              <a:t>Archaea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551E-60AE-0147-83C6-FEF87CA1E1B8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B255-34E9-EB45-9DCA-B5B714B94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523875"/>
          </a:xfrm>
        </p:spPr>
        <p:txBody>
          <a:bodyPr/>
          <a:lstStyle/>
          <a:p>
            <a:r>
              <a:rPr lang="en-US" sz="2800"/>
              <a:t>R-loops can reveal introns</a:t>
            </a:r>
            <a:endParaRPr lang="en-US"/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781800" cy="5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7A23-FD26-4C4C-83C9-7025B89903E6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51877" y="2281101"/>
            <a:ext cx="36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5’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281718" y="3621542"/>
            <a:ext cx="36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5’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561951" y="3327584"/>
            <a:ext cx="36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5’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528160" y="3609782"/>
            <a:ext cx="36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5’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49236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14312"/>
            <a:ext cx="4021137" cy="2236787"/>
          </a:xfrm>
        </p:spPr>
        <p:txBody>
          <a:bodyPr/>
          <a:lstStyle/>
          <a:p>
            <a:r>
              <a:rPr lang="en-US" sz="3200" dirty="0"/>
              <a:t>Examples of R-loops in mammalian hemoglobin genes</a:t>
            </a:r>
          </a:p>
        </p:txBody>
      </p:sp>
      <p:pic>
        <p:nvPicPr>
          <p:cNvPr id="143363" name="Picture 3" descr="R_loops_rab_HBB.pct                                            0005B125Roberto_Mac_HD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46" y="113667"/>
            <a:ext cx="3917950" cy="651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66E6-DAB0-634E-996E-EBC7F238C736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71680" y="6248400"/>
            <a:ext cx="1905000" cy="457200"/>
          </a:xfrm>
        </p:spPr>
        <p:txBody>
          <a:bodyPr/>
          <a:lstStyle/>
          <a:p>
            <a:fld id="{FCC0B2F9-EF09-CA4D-AC42-11D9806B5DA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1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28613"/>
            <a:ext cx="7772400" cy="728662"/>
          </a:xfrm>
        </p:spPr>
        <p:txBody>
          <a:bodyPr/>
          <a:lstStyle/>
          <a:p>
            <a:r>
              <a:rPr lang="en-US"/>
              <a:t>Types of exons</a:t>
            </a:r>
          </a:p>
        </p:txBody>
      </p:sp>
      <p:sp>
        <p:nvSpPr>
          <p:cNvPr id="133123" name="Line 3"/>
          <p:cNvSpPr>
            <a:spLocks noChangeShapeType="1"/>
          </p:cNvSpPr>
          <p:nvPr/>
        </p:nvSpPr>
        <p:spPr bwMode="auto">
          <a:xfrm>
            <a:off x="1771650" y="2071688"/>
            <a:ext cx="63658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24" name="Line 4"/>
          <p:cNvSpPr>
            <a:spLocks noChangeShapeType="1"/>
          </p:cNvSpPr>
          <p:nvPr/>
        </p:nvSpPr>
        <p:spPr bwMode="auto">
          <a:xfrm>
            <a:off x="1787525" y="1922463"/>
            <a:ext cx="63658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1244600" y="1611313"/>
            <a:ext cx="455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  <a:r>
              <a:rPr lang="ja-JP" altLang="en-US" sz="2000">
                <a:latin typeface="Arial"/>
              </a:rPr>
              <a:t>’</a:t>
            </a:r>
            <a:endParaRPr lang="en-US" sz="2000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1244600" y="1962150"/>
            <a:ext cx="455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  <a:r>
              <a:rPr lang="ja-JP" altLang="en-US" sz="2000">
                <a:latin typeface="Arial"/>
              </a:rPr>
              <a:t>’</a:t>
            </a:r>
            <a:endParaRPr lang="en-US" sz="2000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3008313" y="1862138"/>
            <a:ext cx="484187" cy="284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3844925" y="1862138"/>
            <a:ext cx="284163" cy="284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4913313" y="1862138"/>
            <a:ext cx="484187" cy="2841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5865813" y="1862138"/>
            <a:ext cx="484187" cy="2841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7002463" y="1862138"/>
            <a:ext cx="484187" cy="284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6823075" y="1862138"/>
            <a:ext cx="184150" cy="2841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4132263" y="1862138"/>
            <a:ext cx="184150" cy="2841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4643438" y="5054600"/>
            <a:ext cx="484187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5130800" y="5054600"/>
            <a:ext cx="284163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5605463" y="5054600"/>
            <a:ext cx="484187" cy="2841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6086475" y="5054600"/>
            <a:ext cx="484188" cy="2841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6751638" y="5054600"/>
            <a:ext cx="484187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6572250" y="5054600"/>
            <a:ext cx="184150" cy="2841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5418138" y="5054600"/>
            <a:ext cx="184150" cy="2841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4903788" y="4452938"/>
            <a:ext cx="7263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Start</a:t>
            </a:r>
          </a:p>
        </p:txBody>
      </p:sp>
      <p:sp>
        <p:nvSpPr>
          <p:cNvPr id="133145" name="Text Box 25"/>
          <p:cNvSpPr txBox="1">
            <a:spLocks noChangeArrowheads="1"/>
          </p:cNvSpPr>
          <p:nvPr/>
        </p:nvSpPr>
        <p:spPr bwMode="auto">
          <a:xfrm>
            <a:off x="6324600" y="4486275"/>
            <a:ext cx="7122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Stop</a:t>
            </a:r>
          </a:p>
        </p:txBody>
      </p:sp>
      <p:sp>
        <p:nvSpPr>
          <p:cNvPr id="133146" name="Text Box 26"/>
          <p:cNvSpPr txBox="1">
            <a:spLocks noChangeArrowheads="1"/>
          </p:cNvSpPr>
          <p:nvPr/>
        </p:nvSpPr>
        <p:spPr bwMode="auto">
          <a:xfrm>
            <a:off x="811213" y="1287463"/>
            <a:ext cx="22277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Transcription start</a:t>
            </a:r>
          </a:p>
        </p:txBody>
      </p:sp>
      <p:sp>
        <p:nvSpPr>
          <p:cNvPr id="133147" name="Text Box 27"/>
          <p:cNvSpPr txBox="1">
            <a:spLocks noChangeArrowheads="1"/>
          </p:cNvSpPr>
          <p:nvPr/>
        </p:nvSpPr>
        <p:spPr bwMode="auto">
          <a:xfrm>
            <a:off x="4051300" y="4167188"/>
            <a:ext cx="1444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Translation</a:t>
            </a:r>
          </a:p>
        </p:txBody>
      </p:sp>
      <p:sp>
        <p:nvSpPr>
          <p:cNvPr id="133149" name="Line 29"/>
          <p:cNvSpPr>
            <a:spLocks noChangeShapeType="1"/>
          </p:cNvSpPr>
          <p:nvPr/>
        </p:nvSpPr>
        <p:spPr bwMode="auto">
          <a:xfrm>
            <a:off x="5413375" y="4845050"/>
            <a:ext cx="0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50" name="Line 30"/>
          <p:cNvSpPr>
            <a:spLocks noChangeShapeType="1"/>
          </p:cNvSpPr>
          <p:nvPr/>
        </p:nvSpPr>
        <p:spPr bwMode="auto">
          <a:xfrm>
            <a:off x="6750050" y="4862513"/>
            <a:ext cx="0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51" name="Line 31"/>
          <p:cNvSpPr>
            <a:spLocks noChangeShapeType="1"/>
          </p:cNvSpPr>
          <p:nvPr/>
        </p:nvSpPr>
        <p:spPr bwMode="auto">
          <a:xfrm>
            <a:off x="3008313" y="1719263"/>
            <a:ext cx="0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52" name="Line 32"/>
          <p:cNvSpPr>
            <a:spLocks noChangeShapeType="1"/>
          </p:cNvSpPr>
          <p:nvPr/>
        </p:nvSpPr>
        <p:spPr bwMode="auto">
          <a:xfrm>
            <a:off x="8002588" y="1754188"/>
            <a:ext cx="0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53" name="Text Box 33"/>
          <p:cNvSpPr txBox="1">
            <a:spLocks noChangeArrowheads="1"/>
          </p:cNvSpPr>
          <p:nvPr/>
        </p:nvSpPr>
        <p:spPr bwMode="auto">
          <a:xfrm>
            <a:off x="7977188" y="1358900"/>
            <a:ext cx="7122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Stop</a:t>
            </a:r>
          </a:p>
        </p:txBody>
      </p:sp>
      <p:sp>
        <p:nvSpPr>
          <p:cNvPr id="133154" name="Line 34"/>
          <p:cNvSpPr>
            <a:spLocks noChangeShapeType="1"/>
          </p:cNvSpPr>
          <p:nvPr/>
        </p:nvSpPr>
        <p:spPr bwMode="auto">
          <a:xfrm>
            <a:off x="7485063" y="1736725"/>
            <a:ext cx="0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55" name="Text Box 35"/>
          <p:cNvSpPr txBox="1">
            <a:spLocks noChangeArrowheads="1"/>
          </p:cNvSpPr>
          <p:nvPr/>
        </p:nvSpPr>
        <p:spPr bwMode="auto">
          <a:xfrm>
            <a:off x="7059613" y="1306513"/>
            <a:ext cx="8262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polyA</a:t>
            </a:r>
          </a:p>
        </p:txBody>
      </p:sp>
      <p:sp>
        <p:nvSpPr>
          <p:cNvPr id="133156" name="Text Box 36"/>
          <p:cNvSpPr txBox="1">
            <a:spLocks noChangeArrowheads="1"/>
          </p:cNvSpPr>
          <p:nvPr/>
        </p:nvSpPr>
        <p:spPr bwMode="auto">
          <a:xfrm>
            <a:off x="3224213" y="5505450"/>
            <a:ext cx="19384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 untranslated</a:t>
            </a:r>
          </a:p>
          <a:p>
            <a:r>
              <a:rPr lang="en-US" sz="2000"/>
              <a:t>region</a:t>
            </a:r>
          </a:p>
        </p:txBody>
      </p:sp>
      <p:sp>
        <p:nvSpPr>
          <p:cNvPr id="133157" name="Text Box 37"/>
          <p:cNvSpPr txBox="1">
            <a:spLocks noChangeArrowheads="1"/>
          </p:cNvSpPr>
          <p:nvPr/>
        </p:nvSpPr>
        <p:spPr bwMode="auto">
          <a:xfrm>
            <a:off x="6853238" y="5505450"/>
            <a:ext cx="19384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 untranslated</a:t>
            </a:r>
          </a:p>
          <a:p>
            <a:r>
              <a:rPr lang="en-US" sz="2000"/>
              <a:t>region</a:t>
            </a:r>
          </a:p>
        </p:txBody>
      </p:sp>
      <p:sp>
        <p:nvSpPr>
          <p:cNvPr id="133158" name="Text Box 38"/>
          <p:cNvSpPr txBox="1">
            <a:spLocks noChangeArrowheads="1"/>
          </p:cNvSpPr>
          <p:nvPr/>
        </p:nvSpPr>
        <p:spPr bwMode="auto">
          <a:xfrm>
            <a:off x="3967163" y="4970463"/>
            <a:ext cx="455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  <a:r>
              <a:rPr lang="ja-JP" altLang="en-US" sz="2000">
                <a:latin typeface="Arial"/>
              </a:rPr>
              <a:t>’</a:t>
            </a:r>
            <a:endParaRPr lang="en-US" sz="2000"/>
          </a:p>
        </p:txBody>
      </p:sp>
      <p:sp>
        <p:nvSpPr>
          <p:cNvPr id="133159" name="Text Box 39"/>
          <p:cNvSpPr txBox="1">
            <a:spLocks noChangeArrowheads="1"/>
          </p:cNvSpPr>
          <p:nvPr/>
        </p:nvSpPr>
        <p:spPr bwMode="auto">
          <a:xfrm>
            <a:off x="7477125" y="4919663"/>
            <a:ext cx="455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  <a:r>
              <a:rPr lang="ja-JP" altLang="en-US" sz="2000">
                <a:latin typeface="Arial"/>
              </a:rPr>
              <a:t>’</a:t>
            </a:r>
            <a:endParaRPr lang="en-US" sz="2000"/>
          </a:p>
        </p:txBody>
      </p:sp>
      <p:sp>
        <p:nvSpPr>
          <p:cNvPr id="133160" name="Text Box 40"/>
          <p:cNvSpPr txBox="1">
            <a:spLocks noChangeArrowheads="1"/>
          </p:cNvSpPr>
          <p:nvPr/>
        </p:nvSpPr>
        <p:spPr bwMode="auto">
          <a:xfrm>
            <a:off x="5505450" y="5505450"/>
            <a:ext cx="9973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Protein</a:t>
            </a:r>
          </a:p>
          <a:p>
            <a:r>
              <a:rPr lang="en-US" sz="2000"/>
              <a:t>coding </a:t>
            </a:r>
          </a:p>
          <a:p>
            <a:r>
              <a:rPr lang="en-US" sz="2000"/>
              <a:t>region</a:t>
            </a:r>
          </a:p>
        </p:txBody>
      </p:sp>
      <p:sp>
        <p:nvSpPr>
          <p:cNvPr id="133161" name="Text Box 41"/>
          <p:cNvSpPr txBox="1">
            <a:spLocks noChangeArrowheads="1"/>
          </p:cNvSpPr>
          <p:nvPr/>
        </p:nvSpPr>
        <p:spPr bwMode="auto">
          <a:xfrm>
            <a:off x="1668463" y="2332038"/>
            <a:ext cx="12109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promoter</a:t>
            </a:r>
          </a:p>
        </p:txBody>
      </p:sp>
      <p:sp>
        <p:nvSpPr>
          <p:cNvPr id="133162" name="Text Box 42"/>
          <p:cNvSpPr txBox="1">
            <a:spLocks noChangeArrowheads="1"/>
          </p:cNvSpPr>
          <p:nvPr/>
        </p:nvSpPr>
        <p:spPr bwMode="auto">
          <a:xfrm>
            <a:off x="3251200" y="1585913"/>
            <a:ext cx="4339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GT</a:t>
            </a:r>
          </a:p>
        </p:txBody>
      </p:sp>
      <p:sp>
        <p:nvSpPr>
          <p:cNvPr id="133163" name="Text Box 43"/>
          <p:cNvSpPr txBox="1">
            <a:spLocks noChangeArrowheads="1"/>
          </p:cNvSpPr>
          <p:nvPr/>
        </p:nvSpPr>
        <p:spPr bwMode="auto">
          <a:xfrm>
            <a:off x="3665538" y="1581150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AG</a:t>
            </a:r>
          </a:p>
        </p:txBody>
      </p:sp>
      <p:sp>
        <p:nvSpPr>
          <p:cNvPr id="133164" name="Text Box 44"/>
          <p:cNvSpPr txBox="1">
            <a:spLocks noChangeArrowheads="1"/>
          </p:cNvSpPr>
          <p:nvPr/>
        </p:nvSpPr>
        <p:spPr bwMode="auto">
          <a:xfrm>
            <a:off x="4119563" y="1573213"/>
            <a:ext cx="4339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GT</a:t>
            </a:r>
          </a:p>
        </p:txBody>
      </p:sp>
      <p:sp>
        <p:nvSpPr>
          <p:cNvPr id="133165" name="Text Box 45"/>
          <p:cNvSpPr txBox="1">
            <a:spLocks noChangeArrowheads="1"/>
          </p:cNvSpPr>
          <p:nvPr/>
        </p:nvSpPr>
        <p:spPr bwMode="auto">
          <a:xfrm>
            <a:off x="4603750" y="1568450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AG</a:t>
            </a:r>
          </a:p>
        </p:txBody>
      </p:sp>
      <p:sp>
        <p:nvSpPr>
          <p:cNvPr id="133166" name="Text Box 46"/>
          <p:cNvSpPr txBox="1">
            <a:spLocks noChangeArrowheads="1"/>
          </p:cNvSpPr>
          <p:nvPr/>
        </p:nvSpPr>
        <p:spPr bwMode="auto">
          <a:xfrm>
            <a:off x="5208588" y="1573213"/>
            <a:ext cx="4339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GT</a:t>
            </a:r>
          </a:p>
        </p:txBody>
      </p:sp>
      <p:sp>
        <p:nvSpPr>
          <p:cNvPr id="133167" name="Text Box 47"/>
          <p:cNvSpPr txBox="1">
            <a:spLocks noChangeArrowheads="1"/>
          </p:cNvSpPr>
          <p:nvPr/>
        </p:nvSpPr>
        <p:spPr bwMode="auto">
          <a:xfrm>
            <a:off x="5622925" y="1568450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AG</a:t>
            </a:r>
          </a:p>
        </p:txBody>
      </p:sp>
      <p:sp>
        <p:nvSpPr>
          <p:cNvPr id="133168" name="Text Box 48"/>
          <p:cNvSpPr txBox="1">
            <a:spLocks noChangeArrowheads="1"/>
          </p:cNvSpPr>
          <p:nvPr/>
        </p:nvSpPr>
        <p:spPr bwMode="auto">
          <a:xfrm>
            <a:off x="6126163" y="1573213"/>
            <a:ext cx="4339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GT</a:t>
            </a:r>
          </a:p>
        </p:txBody>
      </p:sp>
      <p:sp>
        <p:nvSpPr>
          <p:cNvPr id="133169" name="Text Box 49"/>
          <p:cNvSpPr txBox="1">
            <a:spLocks noChangeArrowheads="1"/>
          </p:cNvSpPr>
          <p:nvPr/>
        </p:nvSpPr>
        <p:spPr bwMode="auto">
          <a:xfrm>
            <a:off x="6523038" y="1568450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AG</a:t>
            </a:r>
          </a:p>
        </p:txBody>
      </p:sp>
      <p:sp>
        <p:nvSpPr>
          <p:cNvPr id="133170" name="Text Box 50"/>
          <p:cNvSpPr txBox="1">
            <a:spLocks noChangeArrowheads="1"/>
          </p:cNvSpPr>
          <p:nvPr/>
        </p:nvSpPr>
        <p:spPr bwMode="auto">
          <a:xfrm>
            <a:off x="4219575" y="2647950"/>
            <a:ext cx="2467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Open reading frame</a:t>
            </a:r>
          </a:p>
        </p:txBody>
      </p:sp>
      <p:sp>
        <p:nvSpPr>
          <p:cNvPr id="133171" name="Line 51"/>
          <p:cNvSpPr>
            <a:spLocks noChangeShapeType="1"/>
          </p:cNvSpPr>
          <p:nvPr/>
        </p:nvSpPr>
        <p:spPr bwMode="auto">
          <a:xfrm flipH="1" flipV="1">
            <a:off x="4260850" y="2206625"/>
            <a:ext cx="217488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72" name="Line 52"/>
          <p:cNvSpPr>
            <a:spLocks noChangeShapeType="1"/>
          </p:cNvSpPr>
          <p:nvPr/>
        </p:nvSpPr>
        <p:spPr bwMode="auto">
          <a:xfrm flipV="1">
            <a:off x="5129213" y="2222500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73" name="Line 53"/>
          <p:cNvSpPr>
            <a:spLocks noChangeShapeType="1"/>
          </p:cNvSpPr>
          <p:nvPr/>
        </p:nvSpPr>
        <p:spPr bwMode="auto">
          <a:xfrm flipV="1">
            <a:off x="5965825" y="2222500"/>
            <a:ext cx="115888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74" name="Line 54"/>
          <p:cNvSpPr>
            <a:spLocks noChangeShapeType="1"/>
          </p:cNvSpPr>
          <p:nvPr/>
        </p:nvSpPr>
        <p:spPr bwMode="auto">
          <a:xfrm flipV="1">
            <a:off x="6600825" y="2239963"/>
            <a:ext cx="233363" cy="4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80" name="Text Box 60"/>
          <p:cNvSpPr txBox="1">
            <a:spLocks noChangeArrowheads="1"/>
          </p:cNvSpPr>
          <p:nvPr/>
        </p:nvSpPr>
        <p:spPr bwMode="auto">
          <a:xfrm>
            <a:off x="107950" y="1811338"/>
            <a:ext cx="8130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Gene</a:t>
            </a:r>
          </a:p>
        </p:txBody>
      </p:sp>
      <p:sp>
        <p:nvSpPr>
          <p:cNvPr id="133181" name="Text Box 61"/>
          <p:cNvSpPr txBox="1">
            <a:spLocks noChangeArrowheads="1"/>
          </p:cNvSpPr>
          <p:nvPr/>
        </p:nvSpPr>
        <p:spPr bwMode="auto">
          <a:xfrm>
            <a:off x="2697163" y="4968875"/>
            <a:ext cx="9412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mRNA</a:t>
            </a:r>
          </a:p>
        </p:txBody>
      </p:sp>
      <p:sp>
        <p:nvSpPr>
          <p:cNvPr id="133182" name="Text Box 62"/>
          <p:cNvSpPr txBox="1">
            <a:spLocks noChangeArrowheads="1"/>
          </p:cNvSpPr>
          <p:nvPr/>
        </p:nvSpPr>
        <p:spPr bwMode="auto">
          <a:xfrm>
            <a:off x="6338888" y="4203700"/>
            <a:ext cx="1444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Translation</a:t>
            </a:r>
          </a:p>
        </p:txBody>
      </p:sp>
      <p:sp>
        <p:nvSpPr>
          <p:cNvPr id="133183" name="AutoShape 63"/>
          <p:cNvSpPr>
            <a:spLocks/>
          </p:cNvSpPr>
          <p:nvPr/>
        </p:nvSpPr>
        <p:spPr bwMode="auto">
          <a:xfrm rot="-5400000">
            <a:off x="2255044" y="1802606"/>
            <a:ext cx="268288" cy="936625"/>
          </a:xfrm>
          <a:prstGeom prst="leftBrace">
            <a:avLst>
              <a:gd name="adj1" fmla="val 2909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3184" name="Text Box 64"/>
          <p:cNvSpPr txBox="1">
            <a:spLocks noChangeArrowheads="1"/>
          </p:cNvSpPr>
          <p:nvPr/>
        </p:nvSpPr>
        <p:spPr bwMode="auto">
          <a:xfrm>
            <a:off x="384175" y="3067050"/>
            <a:ext cx="24946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Initial exon</a:t>
            </a:r>
          </a:p>
          <a:p>
            <a:r>
              <a:rPr lang="en-US" sz="2000" dirty="0"/>
              <a:t>Internal exon</a:t>
            </a:r>
          </a:p>
          <a:p>
            <a:r>
              <a:rPr lang="en-US" sz="2000" dirty="0"/>
              <a:t>Internal coding exon</a:t>
            </a:r>
          </a:p>
          <a:p>
            <a:r>
              <a:rPr lang="en-US" sz="2000" dirty="0"/>
              <a:t>Terminal exon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CE60-DD3C-6147-9C3A-9593924DB600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295624"/>
            <a:ext cx="8157313" cy="765187"/>
          </a:xfrm>
          <a:ln/>
        </p:spPr>
        <p:txBody>
          <a:bodyPr>
            <a:normAutofit/>
          </a:bodyPr>
          <a:lstStyle/>
          <a:p>
            <a:r>
              <a:rPr lang="en-US" sz="2800" dirty="0"/>
              <a:t>Human </a:t>
            </a:r>
            <a:r>
              <a:rPr lang="en-US" sz="2800" i="1" dirty="0"/>
              <a:t>DMD</a:t>
            </a:r>
            <a:r>
              <a:rPr lang="en-US" sz="2800" dirty="0"/>
              <a:t> </a:t>
            </a:r>
            <a:r>
              <a:rPr lang="en-US" sz="2800" dirty="0" smtClean="0"/>
              <a:t>gene</a:t>
            </a:r>
            <a:endParaRPr lang="en-US" sz="2800" i="1" dirty="0"/>
          </a:p>
        </p:txBody>
      </p:sp>
      <p:pic>
        <p:nvPicPr>
          <p:cNvPr id="2" name="Picture 1" descr="Screen Shot 2013-11-06 at 9.4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0" y="1146187"/>
            <a:ext cx="8624498" cy="5029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1811-51A3-634D-9C1C-E833B9A2D659}" type="datetime1">
              <a:rPr lang="en-US" smtClean="0"/>
              <a:t>12/21/14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9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8" y="203200"/>
            <a:ext cx="8961437" cy="1079500"/>
          </a:xfrm>
        </p:spPr>
        <p:txBody>
          <a:bodyPr/>
          <a:lstStyle/>
          <a:p>
            <a:r>
              <a:rPr lang="en-US" dirty="0"/>
              <a:t>Introns are removed by splicing RNA precursors</a:t>
            </a: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654050" y="1304925"/>
            <a:ext cx="7858125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D321-1B0C-4143-B78D-CB27BABEC0BC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8855" y="1481539"/>
            <a:ext cx="36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5’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442879" y="1728466"/>
            <a:ext cx="36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5’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069566" y="2398687"/>
            <a:ext cx="36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5’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019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4625"/>
            <a:ext cx="8026400" cy="876300"/>
          </a:xfrm>
        </p:spPr>
        <p:txBody>
          <a:bodyPr/>
          <a:lstStyle/>
          <a:p>
            <a:r>
              <a:rPr lang="en-US" sz="2800"/>
              <a:t>Alternative splicing can generate multiple polypeptides from a single gene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549400"/>
            <a:ext cx="81438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A30E-DA08-7E41-98A0-CFB4EC18774C}" type="datetime1">
              <a:rPr lang="en-US" smtClean="0"/>
              <a:t>12/21/14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B2F9-EF09-CA4D-AC42-11D9806B5D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796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 template">
  <a:themeElements>
    <a:clrScheme name="class slid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s slide templat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class slid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slid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slid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slid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slid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slid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slid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 Disk:Microsoft Office 98:Templates:class slide template</Template>
  <TotalTime>1555</TotalTime>
  <Words>636</Words>
  <Application>Microsoft Macintosh PowerPoint</Application>
  <PresentationFormat>On-screen Show (4:3)</PresentationFormat>
  <Paragraphs>168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class slide template</vt:lpstr>
      <vt:lpstr>Review of the Molecular Biology of Genes in Eukaryotes</vt:lpstr>
      <vt:lpstr>Classification by +/- nucleus</vt:lpstr>
      <vt:lpstr>Split genes and introns</vt:lpstr>
      <vt:lpstr>R-loops can reveal introns</vt:lpstr>
      <vt:lpstr>Examples of R-loops in mammalian hemoglobin genes</vt:lpstr>
      <vt:lpstr>Types of exons</vt:lpstr>
      <vt:lpstr>Human DMD gene</vt:lpstr>
      <vt:lpstr>Introns are removed by splicing RNA precursors</vt:lpstr>
      <vt:lpstr>Alternative splicing can generate multiple polypeptides from a single gene</vt:lpstr>
      <vt:lpstr>Alternative splicing can generate multiple polypeptides from a single gene, part 2</vt:lpstr>
      <vt:lpstr>Chromosomes and chromatin</vt:lpstr>
      <vt:lpstr>Chromosomes organize genes inside cells and enable their expression</vt:lpstr>
      <vt:lpstr>Bands and specialized regions of human chromosomes</vt:lpstr>
      <vt:lpstr>Human chromosomes, ideograms</vt:lpstr>
      <vt:lpstr>Human chromosomes, spectral karyotype</vt:lpstr>
      <vt:lpstr>Chromatin states in interphase nuclei</vt:lpstr>
      <vt:lpstr>Nucleosome core structure, 3D</vt:lpstr>
      <vt:lpstr>Principal proteins in chromatin are histones</vt:lpstr>
      <vt:lpstr>Histone structure and function</vt:lpstr>
      <vt:lpstr>Histone interactions via the histone fold</vt:lpstr>
      <vt:lpstr>Nucleosome core structure, 3D</vt:lpstr>
      <vt:lpstr>Simplified view of nucleosomes</vt:lpstr>
      <vt:lpstr>Alterations to chromatin structure are key steps in regulation</vt:lpstr>
      <vt:lpstr>Phosphorylation of histones</vt:lpstr>
      <vt:lpstr>Acetylation and Deacetylation of lysines in proteins</vt:lpstr>
      <vt:lpstr>Acetylation and deacetylation of histones</vt:lpstr>
      <vt:lpstr>Epigenetic features</vt:lpstr>
      <vt:lpstr>Chromatin states in interphase nuclei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 Structure and Analysis of Eukaryotic Genes</dc:title>
  <dc:creator>Ross Hardison</dc:creator>
  <cp:lastModifiedBy>Ross Hardison</cp:lastModifiedBy>
  <cp:revision>71</cp:revision>
  <cp:lastPrinted>1999-09-15T14:13:01Z</cp:lastPrinted>
  <dcterms:created xsi:type="dcterms:W3CDTF">1998-09-05T12:48:07Z</dcterms:created>
  <dcterms:modified xsi:type="dcterms:W3CDTF">2014-12-21T23:03:19Z</dcterms:modified>
</cp:coreProperties>
</file>