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314" r:id="rId2"/>
    <p:sldId id="315" r:id="rId3"/>
    <p:sldId id="316" r:id="rId4"/>
    <p:sldId id="317" r:id="rId5"/>
    <p:sldId id="307" r:id="rId6"/>
    <p:sldId id="308" r:id="rId7"/>
    <p:sldId id="309" r:id="rId8"/>
    <p:sldId id="256" r:id="rId9"/>
    <p:sldId id="261" r:id="rId10"/>
    <p:sldId id="257" r:id="rId11"/>
    <p:sldId id="258" r:id="rId12"/>
    <p:sldId id="280" r:id="rId13"/>
    <p:sldId id="262" r:id="rId14"/>
    <p:sldId id="263" r:id="rId15"/>
    <p:sldId id="281" r:id="rId16"/>
    <p:sldId id="265" r:id="rId17"/>
    <p:sldId id="337" r:id="rId18"/>
    <p:sldId id="267" r:id="rId19"/>
    <p:sldId id="312" r:id="rId20"/>
    <p:sldId id="313" r:id="rId21"/>
    <p:sldId id="266" r:id="rId22"/>
    <p:sldId id="338" r:id="rId23"/>
    <p:sldId id="339" r:id="rId24"/>
    <p:sldId id="340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81E"/>
    <a:srgbClr val="80008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52" autoAdjust="0"/>
  </p:normalViewPr>
  <p:slideViewPr>
    <p:cSldViewPr snapToGrid="0">
      <p:cViewPr>
        <p:scale>
          <a:sx n="100" d="100"/>
          <a:sy n="100" d="100"/>
        </p:scale>
        <p:origin x="-1600" y="-5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5DD947A2-D0EF-C34D-AD62-791568528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966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136627B-E462-EF4D-81D9-C859737B9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174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6B186-D6A1-154A-A805-2328A8D27993}" type="slidenum">
              <a:rPr lang="en-US"/>
              <a:pPr/>
              <a:t>23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E66214-C662-A74F-9C16-B4BD9D82D124}" type="slidenum">
              <a:rPr lang="en-US"/>
              <a:pPr/>
              <a:t>24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30A6A-84D1-F443-8AE5-85D833C99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9F857-97CE-1C45-B5A0-4974CA0FB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6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81000"/>
            <a:ext cx="21336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2484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1D22E-713E-BE46-A567-618258378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47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4191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295400"/>
            <a:ext cx="4191000" cy="5334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EC9AD-6054-F74B-8B55-BF0DE98DC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37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BC1DB-B029-3149-8C75-E34EC1C27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6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5C4A6-8683-434D-AB48-1524899D8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3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ED570-53BC-724D-8ABC-A2931C551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1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D73E5-D551-E544-9CFF-FAAC0F9D26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474CC-EFD3-4E40-AD52-F1C8E7851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7F780-9927-FB48-9778-F15688653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9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5C323-B250-A74A-B8CB-DA49711F2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0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F5DCB-26C2-DD48-8118-EB061FF8C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4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724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F82AEDB7-421A-DF40-A0F2-758F67683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Molecular Biology of Genes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review</a:t>
            </a:r>
          </a:p>
          <a:p>
            <a:r>
              <a:rPr lang="en-US" dirty="0" smtClean="0"/>
              <a:t>Ross Hardison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+mn-lt"/>
              </a:rPr>
              <a:t>Dec. 18, 2014</a:t>
            </a:r>
            <a:endParaRPr lang="en-US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30A6A-84D1-F443-8AE5-85D833C99D75}" type="slidenum">
              <a:rPr lang="en-US" smtClean="0">
                <a:latin typeface="+mn-lt"/>
              </a:rPr>
              <a:pPr>
                <a:defRPr/>
              </a:pPr>
              <a:t>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1330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Nucleotides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>
              <a:defRPr/>
            </a:pPr>
            <a:r>
              <a:rPr lang="en-US" smtClean="0">
                <a:cs typeface="+mn-cs"/>
              </a:rPr>
              <a:t>3 components to nucleotides:</a:t>
            </a:r>
          </a:p>
          <a:p>
            <a:pPr lvl="1">
              <a:defRPr/>
            </a:pPr>
            <a:r>
              <a:rPr lang="en-US" sz="3200" smtClean="0"/>
              <a:t>Purine or pyrimidine base</a:t>
            </a:r>
          </a:p>
          <a:p>
            <a:pPr lvl="1">
              <a:defRPr/>
            </a:pPr>
            <a:r>
              <a:rPr lang="en-US" sz="3200" smtClean="0"/>
              <a:t>Ribose (RNA) or 2-deoxyribose (DNA)  sugar </a:t>
            </a:r>
          </a:p>
          <a:p>
            <a:pPr lvl="1">
              <a:defRPr/>
            </a:pPr>
            <a:r>
              <a:rPr lang="en-US" sz="3200" smtClean="0"/>
              <a:t>Phosphate</a:t>
            </a:r>
          </a:p>
          <a:p>
            <a:pPr>
              <a:defRPr/>
            </a:pPr>
            <a:r>
              <a:rPr lang="en-US" smtClean="0">
                <a:cs typeface="+mn-cs"/>
              </a:rPr>
              <a:t>Base + sugar = </a:t>
            </a:r>
            <a:r>
              <a:rPr lang="en-US" smtClean="0">
                <a:solidFill>
                  <a:srgbClr val="800080"/>
                </a:solidFill>
                <a:cs typeface="+mn-cs"/>
              </a:rPr>
              <a:t>Nucleo</a:t>
            </a:r>
            <a:r>
              <a:rPr lang="en-US" b="1" u="sng" smtClean="0">
                <a:solidFill>
                  <a:srgbClr val="800080"/>
                </a:solidFill>
                <a:cs typeface="+mn-cs"/>
              </a:rPr>
              <a:t>s</a:t>
            </a:r>
            <a:r>
              <a:rPr lang="en-US" smtClean="0">
                <a:solidFill>
                  <a:srgbClr val="800080"/>
                </a:solidFill>
                <a:cs typeface="+mn-cs"/>
              </a:rPr>
              <a:t>ide</a:t>
            </a:r>
            <a:endParaRPr lang="en-US" smtClean="0">
              <a:cs typeface="+mn-cs"/>
            </a:endParaRPr>
          </a:p>
          <a:p>
            <a:pPr>
              <a:defRPr/>
            </a:pPr>
            <a:r>
              <a:rPr lang="en-US" smtClean="0">
                <a:cs typeface="+mn-cs"/>
              </a:rPr>
              <a:t>Base + sugar + phosphate = </a:t>
            </a:r>
            <a:r>
              <a:rPr lang="en-US" smtClean="0">
                <a:solidFill>
                  <a:srgbClr val="800080"/>
                </a:solidFill>
                <a:cs typeface="+mn-cs"/>
              </a:rPr>
              <a:t>Nucleo</a:t>
            </a:r>
            <a:r>
              <a:rPr lang="en-US" b="1" u="sng" smtClean="0">
                <a:solidFill>
                  <a:srgbClr val="800080"/>
                </a:solidFill>
                <a:cs typeface="+mn-cs"/>
              </a:rPr>
              <a:t>t</a:t>
            </a:r>
            <a:r>
              <a:rPr lang="en-US" smtClean="0">
                <a:solidFill>
                  <a:srgbClr val="800080"/>
                </a:solidFill>
                <a:cs typeface="+mn-cs"/>
              </a:rPr>
              <a:t>ide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BC1DB-B029-3149-8C75-E34EC1C27F4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Types of  bases in nucleotides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85800" y="1295400"/>
            <a:ext cx="20403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 err="1" smtClean="0">
                <a:cs typeface="+mn-cs"/>
              </a:rPr>
              <a:t>Pyrimidines</a:t>
            </a:r>
            <a:endParaRPr lang="en-US" sz="2800" dirty="0">
              <a:cs typeface="+mn-cs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1203325" y="4997450"/>
            <a:ext cx="1312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cs typeface="+mn-cs"/>
              </a:rPr>
              <a:t>Amino-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800725" y="4997450"/>
            <a:ext cx="1035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 err="1">
                <a:cs typeface="+mn-cs"/>
              </a:rPr>
              <a:t>Keto</a:t>
            </a:r>
            <a:r>
              <a:rPr lang="en-US" sz="2800" dirty="0">
                <a:cs typeface="+mn-cs"/>
              </a:rPr>
              <a:t>-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474CC-EFD3-4E40-AD52-F1C8E78514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4" name="Picture 3" descr="Screen Shot 2014-12-20 at 12.33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" y="1930400"/>
            <a:ext cx="9144000" cy="3019155"/>
          </a:xfrm>
          <a:prstGeom prst="rect">
            <a:avLst/>
          </a:prstGeom>
        </p:spPr>
      </p:pic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4457700" y="47371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4533900" y="1905000"/>
            <a:ext cx="914400" cy="736600"/>
          </a:xfrm>
          <a:prstGeom prst="roundRect">
            <a:avLst/>
          </a:prstGeom>
          <a:noFill/>
          <a:ln w="95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1358900" y="1854200"/>
            <a:ext cx="914400" cy="736600"/>
          </a:xfrm>
          <a:prstGeom prst="roundRect">
            <a:avLst/>
          </a:prstGeom>
          <a:noFill/>
          <a:ln w="95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7518400" y="1905000"/>
            <a:ext cx="914400" cy="736600"/>
          </a:xfrm>
          <a:prstGeom prst="roundRect">
            <a:avLst/>
          </a:prstGeom>
          <a:noFill/>
          <a:ln w="95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Nucleotides: purine bases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270000" y="4965700"/>
            <a:ext cx="2465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cs typeface="+mn-cs"/>
              </a:rPr>
              <a:t>6-aminopurine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838700" y="4965700"/>
            <a:ext cx="2303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cs typeface="+mn-cs"/>
              </a:rPr>
              <a:t>A </a:t>
            </a:r>
            <a:r>
              <a:rPr lang="en-US" sz="2800" dirty="0" err="1">
                <a:cs typeface="+mn-cs"/>
              </a:rPr>
              <a:t>keto</a:t>
            </a:r>
            <a:r>
              <a:rPr lang="en-US" sz="2800" dirty="0">
                <a:cs typeface="+mn-cs"/>
              </a:rPr>
              <a:t>-purine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474CC-EFD3-4E40-AD52-F1C8E78514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4" name="Picture 3" descr="Screen Shot 2014-12-20 at 12.33.2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20800"/>
            <a:ext cx="7162800" cy="37211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 bwMode="auto">
          <a:xfrm>
            <a:off x="5664200" y="1485900"/>
            <a:ext cx="914400" cy="736600"/>
          </a:xfrm>
          <a:prstGeom prst="roundRect">
            <a:avLst/>
          </a:prstGeom>
          <a:noFill/>
          <a:ln w="95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638300" y="1524000"/>
            <a:ext cx="914400" cy="736600"/>
          </a:xfrm>
          <a:prstGeom prst="roundRect">
            <a:avLst/>
          </a:prstGeom>
          <a:noFill/>
          <a:ln w="95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Bases are attached to C1</a:t>
            </a:r>
            <a:r>
              <a:rPr lang="ja-JP" altLang="en-US" smtClean="0">
                <a:latin typeface="Arial"/>
                <a:cs typeface="+mj-cs"/>
              </a:rPr>
              <a:t>’</a:t>
            </a:r>
            <a:r>
              <a:rPr lang="en-US" smtClean="0">
                <a:cs typeface="+mj-cs"/>
              </a:rPr>
              <a:t> of the sugar via an N-glycosidic bond</a:t>
            </a: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5604938" y="3657600"/>
            <a:ext cx="609600" cy="457200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396067" y="5588000"/>
            <a:ext cx="46677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2’-</a:t>
            </a:r>
            <a:r>
              <a:rPr lang="en-US" dirty="0" smtClean="0">
                <a:cs typeface="+mn-cs"/>
              </a:rPr>
              <a:t>deoxyadenosine</a:t>
            </a:r>
            <a:r>
              <a:rPr lang="en-US" dirty="0"/>
              <a:t>, a nucleoside</a:t>
            </a:r>
          </a:p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474CC-EFD3-4E40-AD52-F1C8E78514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4" name="Picture 3" descr="Screen Shot 2014-12-20 at 12.33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868" y="1769534"/>
            <a:ext cx="2547708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609600"/>
          </a:xfrm>
        </p:spPr>
        <p:txBody>
          <a:bodyPr/>
          <a:lstStyle/>
          <a:p>
            <a:pPr>
              <a:defRPr/>
            </a:pPr>
            <a:r>
              <a:rPr lang="en-US" sz="3200" smtClean="0">
                <a:cs typeface="+mj-cs"/>
              </a:rPr>
              <a:t>Phosphate is attached to C5</a:t>
            </a:r>
            <a:r>
              <a:rPr lang="ja-JP" altLang="en-US" sz="3200" smtClean="0">
                <a:latin typeface="Arial"/>
                <a:cs typeface="+mj-cs"/>
              </a:rPr>
              <a:t>’</a:t>
            </a:r>
            <a:r>
              <a:rPr lang="en-US" sz="3200" smtClean="0">
                <a:cs typeface="+mj-cs"/>
              </a:rPr>
              <a:t> of the sugar </a:t>
            </a:r>
            <a:endParaRPr lang="en-US" smtClean="0">
              <a:cs typeface="+mj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9600" y="1295400"/>
            <a:ext cx="7848600" cy="1066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800" smtClean="0">
                <a:cs typeface="+mn-cs"/>
              </a:rPr>
              <a:t>1st phosphate is a phosphoester, others  are attached as phosphoanhydrides.</a:t>
            </a: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175000"/>
            <a:ext cx="5715000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597400" y="2552700"/>
            <a:ext cx="443551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latin typeface="Symbol" charset="0"/>
                <a:cs typeface="+mn-cs"/>
              </a:rPr>
              <a:t>a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911600" y="2552700"/>
            <a:ext cx="409888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latin typeface="Symbol" charset="0"/>
                <a:cs typeface="+mn-cs"/>
              </a:rPr>
              <a:t>b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225800" y="2552700"/>
            <a:ext cx="353382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latin typeface="Symbol" charset="0"/>
                <a:cs typeface="+mn-cs"/>
              </a:rPr>
              <a:t>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474CC-EFD3-4E40-AD52-F1C8E78514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609600"/>
          </a:xfrm>
        </p:spPr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Structure of a dinucleotide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481013" y="1593850"/>
            <a:ext cx="2947987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The 3’ C of one nucleotide is linked to the 5’ C of the next nucleotide in a phosphodiester linkage.</a:t>
            </a:r>
            <a:endParaRPr lang="en-US">
              <a:latin typeface="Times" charset="0"/>
              <a:cs typeface="+mn-cs"/>
            </a:endParaRPr>
          </a:p>
        </p:txBody>
      </p:sp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447800"/>
            <a:ext cx="4838700" cy="4826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474CC-EFD3-4E40-AD52-F1C8E78514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Nucleic acids are linear chains of nucleotides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4876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cs typeface="+mn-cs"/>
              </a:rPr>
              <a:t>The 3</a:t>
            </a:r>
            <a:r>
              <a:rPr lang="ja-JP" altLang="en-US" sz="2800" dirty="0" smtClean="0"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 C of one nucleotide is linked to the 5</a:t>
            </a:r>
            <a:r>
              <a:rPr lang="ja-JP" altLang="en-US" sz="2800" dirty="0" smtClean="0"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 C of the next nucleotide.</a:t>
            </a:r>
          </a:p>
          <a:p>
            <a:pPr>
              <a:defRPr/>
            </a:pPr>
            <a:r>
              <a:rPr lang="en-US" sz="2800" dirty="0" smtClean="0">
                <a:cs typeface="+mn-cs"/>
              </a:rPr>
              <a:t>The linkage is by a </a:t>
            </a:r>
            <a:r>
              <a:rPr lang="en-US" sz="2800" dirty="0" err="1" smtClean="0">
                <a:cs typeface="+mn-cs"/>
              </a:rPr>
              <a:t>phosphoester</a:t>
            </a:r>
            <a:r>
              <a:rPr lang="en-US" sz="2800" dirty="0" smtClean="0">
                <a:cs typeface="+mn-cs"/>
              </a:rPr>
              <a:t>.</a:t>
            </a:r>
          </a:p>
          <a:p>
            <a:pPr>
              <a:defRPr/>
            </a:pPr>
            <a:r>
              <a:rPr lang="en-US" sz="2800" dirty="0" smtClean="0">
                <a:cs typeface="+mn-cs"/>
              </a:rPr>
              <a:t>The chain has an orientation defined by the sugar-</a:t>
            </a:r>
            <a:r>
              <a:rPr lang="en-US" sz="2800" dirty="0" err="1" smtClean="0">
                <a:cs typeface="+mn-cs"/>
              </a:rPr>
              <a:t>phosphage</a:t>
            </a:r>
            <a:r>
              <a:rPr lang="en-US" sz="2800" dirty="0" smtClean="0">
                <a:cs typeface="+mn-cs"/>
              </a:rPr>
              <a:t> backbone.</a:t>
            </a:r>
          </a:p>
          <a:p>
            <a:pPr>
              <a:defRPr/>
            </a:pPr>
            <a:r>
              <a:rPr lang="en-US" sz="2800" dirty="0" smtClean="0">
                <a:cs typeface="+mn-cs"/>
              </a:rPr>
              <a:t>One terminal nucleotide has a </a:t>
            </a:r>
            <a:r>
              <a:rPr lang="ja-JP" altLang="en-US" sz="2800" dirty="0" smtClean="0">
                <a:cs typeface="+mn-cs"/>
              </a:rPr>
              <a:t>“</a:t>
            </a:r>
            <a:r>
              <a:rPr lang="en-US" sz="2800" dirty="0" smtClean="0">
                <a:cs typeface="+mn-cs"/>
              </a:rPr>
              <a:t>free</a:t>
            </a:r>
            <a:r>
              <a:rPr lang="ja-JP" altLang="en-US" sz="2800" dirty="0" smtClean="0">
                <a:cs typeface="+mn-cs"/>
              </a:rPr>
              <a:t>”</a:t>
            </a:r>
            <a:r>
              <a:rPr lang="en-US" sz="2800" dirty="0" smtClean="0">
                <a:cs typeface="+mn-cs"/>
              </a:rPr>
              <a:t> 5</a:t>
            </a:r>
            <a:r>
              <a:rPr lang="ja-JP" altLang="en-US" sz="2800" dirty="0" smtClean="0"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 end, and the other has a </a:t>
            </a:r>
            <a:r>
              <a:rPr lang="ja-JP" altLang="en-US" sz="2800" dirty="0" smtClean="0">
                <a:cs typeface="+mn-cs"/>
              </a:rPr>
              <a:t>“</a:t>
            </a:r>
            <a:r>
              <a:rPr lang="en-US" sz="2800" dirty="0" smtClean="0">
                <a:cs typeface="+mn-cs"/>
              </a:rPr>
              <a:t>free</a:t>
            </a:r>
            <a:r>
              <a:rPr lang="ja-JP" altLang="en-US" sz="2800" dirty="0" smtClean="0">
                <a:cs typeface="+mn-cs"/>
              </a:rPr>
              <a:t>”</a:t>
            </a:r>
            <a:r>
              <a:rPr lang="en-US" sz="2800" dirty="0" smtClean="0">
                <a:cs typeface="+mn-cs"/>
              </a:rPr>
              <a:t> 3</a:t>
            </a:r>
            <a:r>
              <a:rPr lang="ja-JP" altLang="en-US" sz="2800" dirty="0" smtClean="0"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 end.</a:t>
            </a:r>
          </a:p>
          <a:p>
            <a:pPr>
              <a:defRPr/>
            </a:pPr>
            <a:r>
              <a:rPr lang="en-US" sz="2800" dirty="0" smtClean="0">
                <a:cs typeface="+mn-cs"/>
              </a:rPr>
              <a:t>Thus we designate orientation by 5</a:t>
            </a:r>
            <a:r>
              <a:rPr lang="ja-JP" altLang="en-US" sz="2800" dirty="0" smtClean="0"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 to 3’.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BC1DB-B029-3149-8C75-E34EC1C27F4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Duplex DNA</a:t>
            </a:r>
            <a:endParaRPr lang="en-US" dirty="0"/>
          </a:p>
        </p:txBody>
      </p:sp>
      <p:pic>
        <p:nvPicPr>
          <p:cNvPr id="4" name="Picture 3" descr="DNAduplex_BiolPS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700" y="1181100"/>
            <a:ext cx="4880610" cy="54229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90500" y="62865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Dec. 18,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474CC-EFD3-4E40-AD52-F1C8E78514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21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7800"/>
            <a:ext cx="8534400" cy="762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Complementarity of two strands of DNA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066800"/>
            <a:ext cx="8534400" cy="2082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cs typeface="+mn-cs"/>
              </a:rPr>
              <a:t>Duplex DNA has 2 complementary strands</a:t>
            </a:r>
          </a:p>
          <a:p>
            <a:pPr>
              <a:defRPr/>
            </a:pPr>
            <a:r>
              <a:rPr lang="en-US" sz="2800" dirty="0" smtClean="0">
                <a:cs typeface="+mn-cs"/>
              </a:rPr>
              <a:t>Complementarity is based on H-bonding between</a:t>
            </a:r>
          </a:p>
          <a:p>
            <a:pPr lvl="1">
              <a:defRPr/>
            </a:pPr>
            <a:r>
              <a:rPr lang="en-US" sz="2400" dirty="0" err="1" smtClean="0"/>
              <a:t>Keto</a:t>
            </a:r>
            <a:r>
              <a:rPr lang="en-US" sz="2400" dirty="0" smtClean="0"/>
              <a:t> bases with amino bases</a:t>
            </a:r>
          </a:p>
          <a:p>
            <a:pPr lvl="1">
              <a:defRPr/>
            </a:pPr>
            <a:r>
              <a:rPr lang="en-US" sz="2400" dirty="0" err="1" smtClean="0"/>
              <a:t>Pyrimidines</a:t>
            </a:r>
            <a:r>
              <a:rPr lang="en-US" sz="2400" dirty="0" smtClean="0"/>
              <a:t> with purines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0" y="3197225"/>
            <a:ext cx="3200400" cy="180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00" y="3289300"/>
            <a:ext cx="3505200" cy="169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41900" y="5295900"/>
            <a:ext cx="2893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pairs with T (or 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33500" y="5257800"/>
            <a:ext cx="211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 pairs with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BC1DB-B029-3149-8C75-E34EC1C27F4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Duplex DNA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343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Two strands coil around each other.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ED181E"/>
                </a:solidFill>
                <a:cs typeface="+mn-cs"/>
              </a:rPr>
              <a:t>Right</a:t>
            </a:r>
            <a:r>
              <a:rPr lang="en-US" sz="2800" dirty="0" smtClean="0">
                <a:cs typeface="+mn-cs"/>
              </a:rPr>
              <a:t>-handed coils.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Coils form </a:t>
            </a:r>
            <a:r>
              <a:rPr lang="en-US" sz="2800" b="1" dirty="0" smtClean="0">
                <a:solidFill>
                  <a:srgbClr val="ED181E"/>
                </a:solidFill>
                <a:cs typeface="+mn-cs"/>
              </a:rPr>
              <a:t>major</a:t>
            </a:r>
            <a:r>
              <a:rPr lang="en-US" sz="2800" dirty="0" smtClean="0">
                <a:cs typeface="+mn-cs"/>
              </a:rPr>
              <a:t> and </a:t>
            </a:r>
            <a:r>
              <a:rPr lang="en-US" sz="2800" b="1" dirty="0" smtClean="0">
                <a:solidFill>
                  <a:srgbClr val="ED181E"/>
                </a:solidFill>
                <a:cs typeface="+mn-cs"/>
              </a:rPr>
              <a:t>minor</a:t>
            </a:r>
            <a:r>
              <a:rPr lang="en-US" sz="2800" dirty="0" smtClean="0">
                <a:cs typeface="+mn-cs"/>
              </a:rPr>
              <a:t> grooves.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Strands have </a:t>
            </a:r>
            <a:r>
              <a:rPr lang="en-US" sz="2800" b="1" dirty="0" smtClean="0">
                <a:solidFill>
                  <a:srgbClr val="ED181E"/>
                </a:solidFill>
                <a:cs typeface="+mn-cs"/>
              </a:rPr>
              <a:t>opposite polarity</a:t>
            </a:r>
            <a:r>
              <a:rPr lang="en-US" sz="2800" dirty="0" smtClean="0">
                <a:cs typeface="+mn-cs"/>
              </a:rPr>
              <a:t> (antiparallel).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Opposing bases in strands are </a:t>
            </a:r>
            <a:r>
              <a:rPr lang="en-US" sz="2800" b="1" dirty="0" smtClean="0">
                <a:solidFill>
                  <a:srgbClr val="ED181E"/>
                </a:solidFill>
                <a:cs typeface="+mn-cs"/>
              </a:rPr>
              <a:t>complementary</a:t>
            </a:r>
            <a:r>
              <a:rPr lang="en-US" sz="2800" dirty="0" smtClean="0">
                <a:cs typeface="+mn-cs"/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Sugar-phosphate backbone is on the outside, bases on the inside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2800" dirty="0" smtClean="0">
              <a:cs typeface="+mn-cs"/>
            </a:endParaRPr>
          </a:p>
          <a:p>
            <a:pPr>
              <a:lnSpc>
                <a:spcPct val="90000"/>
              </a:lnSpc>
              <a:defRPr/>
            </a:pPr>
            <a:endParaRPr lang="en-US" sz="2800" dirty="0" smtClean="0">
              <a:cs typeface="+mn-cs"/>
            </a:endParaRPr>
          </a:p>
          <a:p>
            <a:pPr>
              <a:lnSpc>
                <a:spcPct val="90000"/>
              </a:lnSpc>
              <a:defRPr/>
            </a:pPr>
            <a:endParaRPr lang="en-US" sz="2800" dirty="0" smtClean="0"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cs typeface="+mn-cs"/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BC1DB-B029-3149-8C75-E34EC1C27F4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What are genes?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30A6A-84D1-F443-8AE5-85D833C99D7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689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Implications of complementarity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73200"/>
            <a:ext cx="8534400" cy="51562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cs typeface="+mn-cs"/>
              </a:rPr>
              <a:t>One chain (strand) of DNA can serve as the </a:t>
            </a:r>
            <a:r>
              <a:rPr lang="en-US" sz="2800" b="1" dirty="0" smtClean="0">
                <a:solidFill>
                  <a:srgbClr val="ED181E"/>
                </a:solidFill>
                <a:cs typeface="+mn-cs"/>
              </a:rPr>
              <a:t>template</a:t>
            </a:r>
            <a:r>
              <a:rPr lang="en-US" sz="2800" dirty="0" smtClean="0">
                <a:cs typeface="+mn-cs"/>
              </a:rPr>
              <a:t> for synthesis of the complementary chain.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ED181E"/>
                </a:solidFill>
                <a:cs typeface="+mn-cs"/>
              </a:rPr>
              <a:t>DNA replication</a:t>
            </a:r>
            <a:r>
              <a:rPr lang="en-US" sz="2800" dirty="0" smtClean="0">
                <a:cs typeface="+mn-cs"/>
              </a:rPr>
              <a:t>: sequence of nucleotides in one chain of the duplex determines the sequence of nucleotides in the other chain.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ED181E"/>
                </a:solidFill>
                <a:cs typeface="+mn-cs"/>
              </a:rPr>
              <a:t>Transcription</a:t>
            </a:r>
            <a:r>
              <a:rPr lang="en-US" sz="2800" dirty="0" smtClean="0">
                <a:cs typeface="+mn-cs"/>
              </a:rPr>
              <a:t>: sequence of nucleotides in one chain of the duplex determines the sequence of nucleotides in mRNA or its precursor.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BC1DB-B029-3149-8C75-E34EC1C27F4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05800" cy="9906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cs typeface="+mj-cs"/>
              </a:rPr>
              <a:t>More on orientation of chains of nucleic acids</a:t>
            </a:r>
            <a:endParaRPr lang="en-US" dirty="0" smtClean="0">
              <a:cs typeface="+mj-cs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36700"/>
            <a:ext cx="8534400" cy="50927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cs typeface="+mn-cs"/>
              </a:rPr>
              <a:t>5</a:t>
            </a:r>
            <a:r>
              <a:rPr lang="ja-JP" altLang="en-US" sz="2800" dirty="0" smtClean="0">
                <a:latin typeface="Arial"/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ACTG 3</a:t>
            </a:r>
            <a:r>
              <a:rPr lang="ja-JP" altLang="en-US" sz="2800" dirty="0" smtClean="0">
                <a:latin typeface="Arial"/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   is  </a:t>
            </a:r>
            <a:r>
              <a:rPr lang="en-US" sz="2800" i="1" dirty="0" smtClean="0">
                <a:cs typeface="+mn-cs"/>
              </a:rPr>
              <a:t>different</a:t>
            </a:r>
            <a:r>
              <a:rPr lang="en-US" sz="2800" dirty="0" smtClean="0">
                <a:cs typeface="+mn-cs"/>
              </a:rPr>
              <a:t> from 3</a:t>
            </a:r>
            <a:r>
              <a:rPr lang="ja-JP" altLang="en-US" sz="2800" dirty="0" smtClean="0">
                <a:latin typeface="Arial"/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 ACTG 5</a:t>
            </a:r>
            <a:r>
              <a:rPr lang="ja-JP" altLang="en-US" sz="2800" dirty="0" smtClean="0">
                <a:latin typeface="Arial"/>
                <a:cs typeface="+mn-cs"/>
              </a:rPr>
              <a:t>’</a:t>
            </a:r>
            <a:endParaRPr lang="en-US" sz="2800" dirty="0" smtClean="0">
              <a:cs typeface="+mn-cs"/>
            </a:endParaRPr>
          </a:p>
          <a:p>
            <a:pPr>
              <a:defRPr/>
            </a:pPr>
            <a:r>
              <a:rPr lang="en-US" sz="2800" dirty="0" smtClean="0">
                <a:cs typeface="+mn-cs"/>
              </a:rPr>
              <a:t>Unless specified otherwise, a chain is written with the 5</a:t>
            </a:r>
            <a:r>
              <a:rPr lang="ja-JP" altLang="en-US" sz="2800" dirty="0" smtClean="0">
                <a:latin typeface="Arial"/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 end on the left and the 3</a:t>
            </a:r>
            <a:r>
              <a:rPr lang="ja-JP" altLang="en-US" sz="2800" dirty="0" smtClean="0">
                <a:latin typeface="Arial"/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 end on the right.</a:t>
            </a:r>
          </a:p>
          <a:p>
            <a:pPr>
              <a:defRPr/>
            </a:pPr>
            <a:r>
              <a:rPr lang="en-US" sz="2800" dirty="0" smtClean="0">
                <a:cs typeface="+mn-cs"/>
              </a:rPr>
              <a:t>When complementary strands in DNA are written, usually the top strand is written 5</a:t>
            </a:r>
            <a:r>
              <a:rPr lang="ja-JP" altLang="en-US" sz="2800" dirty="0" smtClean="0">
                <a:latin typeface="Arial"/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 to 3</a:t>
            </a:r>
            <a:r>
              <a:rPr lang="ja-JP" altLang="en-US" sz="2800" dirty="0" smtClean="0">
                <a:latin typeface="Arial"/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, left to right, and the bottom strand is written 3</a:t>
            </a:r>
            <a:r>
              <a:rPr lang="ja-JP" altLang="en-US" sz="2800" dirty="0" smtClean="0">
                <a:latin typeface="Arial"/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 to 5</a:t>
            </a:r>
            <a:r>
              <a:rPr lang="ja-JP" altLang="en-US" sz="2800" dirty="0" smtClean="0">
                <a:latin typeface="Arial"/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, left to right.</a:t>
            </a:r>
          </a:p>
          <a:p>
            <a:pPr lvl="2">
              <a:buFontTx/>
              <a:buNone/>
              <a:defRPr/>
            </a:pPr>
            <a:r>
              <a:rPr lang="en-US" sz="3200" dirty="0" smtClean="0">
                <a:latin typeface="Courier" charset="0"/>
              </a:rPr>
              <a:t>5</a:t>
            </a:r>
            <a:r>
              <a:rPr lang="ja-JP" altLang="en-US" sz="3200" dirty="0" smtClean="0">
                <a:latin typeface="Arial"/>
              </a:rPr>
              <a:t>’</a:t>
            </a:r>
            <a:r>
              <a:rPr lang="en-US" sz="3200" dirty="0" smtClean="0">
                <a:latin typeface="Courier" charset="0"/>
              </a:rPr>
              <a:t> GATTCGTACCG</a:t>
            </a:r>
          </a:p>
          <a:p>
            <a:pPr lvl="2">
              <a:buFontTx/>
              <a:buNone/>
              <a:defRPr/>
            </a:pPr>
            <a:r>
              <a:rPr lang="en-US" sz="3200" dirty="0" smtClean="0">
                <a:latin typeface="Courier" charset="0"/>
              </a:rPr>
              <a:t>3</a:t>
            </a:r>
            <a:r>
              <a:rPr lang="ja-JP" altLang="en-US" sz="3200" dirty="0" smtClean="0">
                <a:latin typeface="Arial"/>
              </a:rPr>
              <a:t>’</a:t>
            </a:r>
            <a:r>
              <a:rPr lang="en-US" sz="3200" dirty="0" smtClean="0">
                <a:latin typeface="Courier" charset="0"/>
              </a:rPr>
              <a:t> CTAAGCATGGC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BC1DB-B029-3149-8C75-E34EC1C27F4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62126"/>
            <a:ext cx="8229600" cy="246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397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838200"/>
          </a:xfrm>
        </p:spPr>
        <p:txBody>
          <a:bodyPr/>
          <a:lstStyle/>
          <a:p>
            <a:pPr>
              <a:defRPr/>
            </a:pPr>
            <a:r>
              <a:rPr lang="en-US" sz="2800" smtClean="0">
                <a:cs typeface="+mj-cs"/>
              </a:rPr>
              <a:t>Central Dogma of Molecular Biology</a:t>
            </a:r>
            <a:endParaRPr lang="en-US" smtClean="0">
              <a:cs typeface="+mj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474CC-EFD3-4E40-AD52-F1C8E78514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95190"/>
      </p:ext>
    </p:extLst>
  </p:cSld>
  <p:clrMapOvr>
    <a:masterClrMapping/>
  </p:clrMapOvr>
  <p:transition xmlns:p14="http://schemas.microsoft.com/office/powerpoint/2010/main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990600"/>
          </a:xfrm>
        </p:spPr>
        <p:txBody>
          <a:bodyPr/>
          <a:lstStyle/>
          <a:p>
            <a:r>
              <a:rPr lang="en-US" sz="2800"/>
              <a:t>Untranslated sequences are at the ends of mRNA</a:t>
            </a:r>
          </a:p>
        </p:txBody>
      </p:sp>
      <p:pic>
        <p:nvPicPr>
          <p:cNvPr id="1751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8305800" cy="305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474CC-EFD3-4E40-AD52-F1C8E785140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47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sz="2800"/>
              <a:t>Only one strand of duplex DNA codes for a product</a:t>
            </a:r>
          </a:p>
        </p:txBody>
      </p:sp>
      <p:pic>
        <p:nvPicPr>
          <p:cNvPr id="1730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2803525" y="2749550"/>
            <a:ext cx="2179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Times" charset="0"/>
              </a:rPr>
              <a:t>transcription</a:t>
            </a:r>
            <a:endParaRPr lang="en-US" sz="2800">
              <a:solidFill>
                <a:schemeClr val="tx2"/>
              </a:solidFill>
              <a:latin typeface="Times" charset="0"/>
            </a:endParaRPr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2871788" y="1905000"/>
            <a:ext cx="1844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Times" charset="0"/>
              </a:rPr>
              <a:t>translation</a:t>
            </a:r>
            <a:endParaRPr lang="en-US" sz="2800">
              <a:solidFill>
                <a:schemeClr val="tx2"/>
              </a:solidFill>
              <a:latin typeface="Times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474CC-EFD3-4E40-AD52-F1C8E785140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65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09600"/>
          </a:xfrm>
        </p:spPr>
        <p:txBody>
          <a:bodyPr/>
          <a:lstStyle/>
          <a:p>
            <a:r>
              <a:rPr lang="en-US"/>
              <a:t>Characteristics of Genes</a:t>
            </a:r>
            <a:endParaRPr lang="en-US" sz="40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4800600"/>
          </a:xfrm>
        </p:spPr>
        <p:txBody>
          <a:bodyPr/>
          <a:lstStyle/>
          <a:p>
            <a:r>
              <a:rPr lang="en-US" sz="2800" dirty="0"/>
              <a:t>Units of heredity </a:t>
            </a:r>
          </a:p>
          <a:p>
            <a:pPr lvl="1"/>
            <a:r>
              <a:rPr lang="en-US" sz="2400" dirty="0"/>
              <a:t>Determine heritable phenotypes </a:t>
            </a:r>
          </a:p>
          <a:p>
            <a:r>
              <a:rPr lang="en-US" sz="2800" dirty="0" smtClean="0"/>
              <a:t>Are </a:t>
            </a:r>
            <a:r>
              <a:rPr lang="en-US" sz="2800" dirty="0"/>
              <a:t>mutable: allelic variants</a:t>
            </a:r>
          </a:p>
          <a:p>
            <a:r>
              <a:rPr lang="en-US" sz="2800" dirty="0" smtClean="0"/>
              <a:t>Are </a:t>
            </a:r>
            <a:r>
              <a:rPr lang="en-US" sz="2800" dirty="0"/>
              <a:t>on chromosomes</a:t>
            </a:r>
          </a:p>
          <a:p>
            <a:pPr lvl="1"/>
            <a:r>
              <a:rPr lang="en-US" sz="2400" dirty="0"/>
              <a:t>Behavior of genes mimics movement of chromosomes</a:t>
            </a:r>
          </a:p>
          <a:p>
            <a:pPr lvl="1"/>
            <a:r>
              <a:rPr lang="en-US" sz="2400" dirty="0"/>
              <a:t>Allelic variants segregate equally (1st Law)</a:t>
            </a:r>
          </a:p>
          <a:p>
            <a:pPr lvl="1"/>
            <a:r>
              <a:rPr lang="en-US" sz="2400" dirty="0"/>
              <a:t>Different genes usually sort independently (Mendel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s 2nd Law) </a:t>
            </a:r>
          </a:p>
          <a:p>
            <a:r>
              <a:rPr lang="en-US" sz="2800" dirty="0"/>
              <a:t>Linked on chromosomes in a linear array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BC1DB-B029-3149-8C75-E34EC1C27F4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8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alleles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902200"/>
          </a:xfrm>
        </p:spPr>
        <p:txBody>
          <a:bodyPr/>
          <a:lstStyle/>
          <a:p>
            <a:r>
              <a:rPr lang="en-US" sz="2400" dirty="0"/>
              <a:t>Wild type: normal, functional product</a:t>
            </a:r>
          </a:p>
          <a:p>
            <a:r>
              <a:rPr lang="en-US" sz="2400" dirty="0"/>
              <a:t>Loss-of-function: usually recessive</a:t>
            </a:r>
          </a:p>
          <a:p>
            <a:pPr lvl="1"/>
            <a:r>
              <a:rPr lang="en-US" sz="2400" dirty="0"/>
              <a:t>Null: No product</a:t>
            </a:r>
          </a:p>
          <a:p>
            <a:pPr lvl="1"/>
            <a:r>
              <a:rPr lang="en-US" sz="2400" dirty="0" err="1"/>
              <a:t>Hypomorph</a:t>
            </a:r>
            <a:r>
              <a:rPr lang="en-US" sz="2400" dirty="0"/>
              <a:t>: Less product</a:t>
            </a:r>
          </a:p>
          <a:p>
            <a:r>
              <a:rPr lang="en-US" sz="2400" dirty="0"/>
              <a:t>Gain-of-function: usually dominant</a:t>
            </a:r>
          </a:p>
          <a:p>
            <a:pPr lvl="1"/>
            <a:r>
              <a:rPr lang="en-US" sz="2400" dirty="0"/>
              <a:t>New function</a:t>
            </a:r>
          </a:p>
          <a:p>
            <a:pPr lvl="1"/>
            <a:r>
              <a:rPr lang="en-US" sz="2400" dirty="0" err="1"/>
              <a:t>Hypermorph</a:t>
            </a:r>
            <a:r>
              <a:rPr lang="en-US" sz="2400" dirty="0"/>
              <a:t>: More product</a:t>
            </a:r>
            <a:endParaRPr lang="en-US" sz="2000" dirty="0"/>
          </a:p>
          <a:p>
            <a:r>
              <a:rPr lang="en-US" sz="2400" dirty="0"/>
              <a:t>Dominant negative: mutant product interferes with function of wild-type product</a:t>
            </a:r>
          </a:p>
          <a:p>
            <a:r>
              <a:rPr lang="en-US" sz="2400" dirty="0"/>
              <a:t>Some </a:t>
            </a:r>
            <a:r>
              <a:rPr lang="en-US" sz="2400" dirty="0" err="1"/>
              <a:t>alleleic</a:t>
            </a:r>
            <a:r>
              <a:rPr lang="en-US" sz="2400" dirty="0"/>
              <a:t> variants have no observable effects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BC1DB-B029-3149-8C75-E34EC1C27F4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49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848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Genes are composed of nucleic acids (usually DNA)</a:t>
            </a:r>
            <a:endParaRPr lang="en-US" dirty="0" smtClean="0">
              <a:cs typeface="+mj-cs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4953000"/>
          </a:xfrm>
        </p:spPr>
        <p:txBody>
          <a:bodyPr/>
          <a:lstStyle/>
          <a:p>
            <a:pPr>
              <a:defRPr/>
            </a:pPr>
            <a:r>
              <a:rPr lang="en-US" smtClean="0">
                <a:cs typeface="+mn-cs"/>
              </a:rPr>
              <a:t>Pneumococcus can be transformed from an avirulent to a virulent strain</a:t>
            </a:r>
          </a:p>
          <a:p>
            <a:pPr>
              <a:defRPr/>
            </a:pPr>
            <a:r>
              <a:rPr lang="en-US" smtClean="0">
                <a:cs typeface="+mn-cs"/>
              </a:rPr>
              <a:t>DNA is the transforming principle</a:t>
            </a:r>
          </a:p>
          <a:p>
            <a:pPr>
              <a:defRPr/>
            </a:pPr>
            <a:r>
              <a:rPr lang="en-US" smtClean="0">
                <a:cs typeface="+mn-cs"/>
              </a:rPr>
              <a:t>DNA in bacteriophage particles appears in the progeny, but very little protein does.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BC1DB-B029-3149-8C75-E34EC1C27F4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/>
          <a:p>
            <a:pPr>
              <a:defRPr/>
            </a:pPr>
            <a:r>
              <a:rPr lang="en-US" sz="2800" smtClean="0">
                <a:cs typeface="+mj-cs"/>
              </a:rPr>
              <a:t>DNA is the transforming principle</a:t>
            </a:r>
            <a:endParaRPr lang="en-US" smtClean="0">
              <a:cs typeface="+mj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62700"/>
            <a:ext cx="1905000" cy="457200"/>
          </a:xfrm>
        </p:spPr>
        <p:txBody>
          <a:bodyPr/>
          <a:lstStyle/>
          <a:p>
            <a:pPr>
              <a:defRPr/>
            </a:pPr>
            <a:fld id="{C9C474CC-EFD3-4E40-AD52-F1C8E78514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4" name="Picture 3" descr="Screen Shot 2014-12-20 at 12.31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812800"/>
            <a:ext cx="8352937" cy="54864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381000" y="381000"/>
            <a:ext cx="8229600" cy="5334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800">
                <a:solidFill>
                  <a:schemeClr val="tx2"/>
                </a:solidFill>
                <a:cs typeface="+mn-cs"/>
              </a:rPr>
              <a:t>DNA is the transforming principle</a:t>
            </a:r>
            <a:endParaRPr lang="en-US" sz="3600">
              <a:solidFill>
                <a:schemeClr val="tx2"/>
              </a:solidFill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474CC-EFD3-4E40-AD52-F1C8E78514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4" name="Picture 3" descr="Screen Shot 2014-12-20 at 12.32.3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1100"/>
            <a:ext cx="9144000" cy="460683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676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smtClean="0">
                <a:cs typeface="+mj-cs"/>
              </a:rPr>
              <a:t>Structures of nucleic acids</a:t>
            </a:r>
            <a:endParaRPr lang="en-US" smtClean="0">
              <a:cs typeface="+mj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2209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Nucleotides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DNA structures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30A6A-84D1-F443-8AE5-85D833C99D7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A simple view of DNA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86000" y="2286000"/>
            <a:ext cx="3835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latin typeface="Courier" charset="0"/>
                <a:cs typeface="+mn-cs"/>
              </a:rPr>
              <a:t>AGCCTCGCAT</a:t>
            </a:r>
          </a:p>
          <a:p>
            <a:pPr>
              <a:defRPr/>
            </a:pPr>
            <a:r>
              <a:rPr lang="en-US" sz="4800">
                <a:latin typeface="Courier" charset="0"/>
                <a:cs typeface="+mn-cs"/>
              </a:rPr>
              <a:t>TCGGAGCGTA</a:t>
            </a:r>
            <a:endParaRPr lang="en-US" sz="4000">
              <a:latin typeface="Times" charset="0"/>
              <a:cs typeface="+mn-cs"/>
            </a:endParaRP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606675" y="2274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2987675" y="2274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3368675" y="2274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3749675" y="2274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130675" y="2274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4511675" y="2274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892675" y="2274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197475" y="2274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5578475" y="2274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5959475" y="2274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2606675" y="3798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2987675" y="3798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3368675" y="3798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3749675" y="3798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4130675" y="3798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4511675" y="3798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4892675" y="3798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5197475" y="3798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5578475" y="3798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>
            <a:off x="5959475" y="37988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63" name="TextBox 1"/>
          <p:cNvSpPr txBox="1">
            <a:spLocks noChangeArrowheads="1"/>
          </p:cNvSpPr>
          <p:nvPr/>
        </p:nvSpPr>
        <p:spPr bwMode="auto">
          <a:xfrm>
            <a:off x="1549400" y="2070100"/>
            <a:ext cx="423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/>
              <a:t>5’</a:t>
            </a:r>
          </a:p>
        </p:txBody>
      </p:sp>
      <p:sp>
        <p:nvSpPr>
          <p:cNvPr id="10264" name="TextBox 28"/>
          <p:cNvSpPr txBox="1">
            <a:spLocks noChangeArrowheads="1"/>
          </p:cNvSpPr>
          <p:nvPr/>
        </p:nvSpPr>
        <p:spPr bwMode="auto">
          <a:xfrm>
            <a:off x="6477000" y="3771900"/>
            <a:ext cx="423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/>
              <a:t>5’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2108200" y="2260600"/>
            <a:ext cx="4432300" cy="127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/>
          <p:nvPr/>
        </p:nvCxnSpPr>
        <p:spPr bwMode="auto">
          <a:xfrm flipH="1">
            <a:off x="1993900" y="3937000"/>
            <a:ext cx="4432300" cy="127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267" name="TextBox 4"/>
          <p:cNvSpPr txBox="1">
            <a:spLocks noChangeArrowheads="1"/>
          </p:cNvSpPr>
          <p:nvPr/>
        </p:nvSpPr>
        <p:spPr bwMode="auto">
          <a:xfrm>
            <a:off x="2362200" y="4597400"/>
            <a:ext cx="290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dirty="0"/>
              <a:t>Anti-parallel strands </a:t>
            </a:r>
          </a:p>
        </p:txBody>
      </p:sp>
      <p:sp>
        <p:nvSpPr>
          <p:cNvPr id="10268" name="TextBox 33"/>
          <p:cNvSpPr txBox="1">
            <a:spLocks noChangeArrowheads="1"/>
          </p:cNvSpPr>
          <p:nvPr/>
        </p:nvSpPr>
        <p:spPr bwMode="auto">
          <a:xfrm>
            <a:off x="2374900" y="5295900"/>
            <a:ext cx="3092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dirty="0"/>
              <a:t>Reverse complement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Dec. 18,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474CC-EFD3-4E40-AD52-F1C8E78514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 slide template">
  <a:themeElements>
    <a:clrScheme name="class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 slide template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class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slide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slide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slide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slide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slide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slide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1307</TotalTime>
  <Words>826</Words>
  <Application>Microsoft Macintosh PowerPoint</Application>
  <PresentationFormat>On-screen Show (4:3)</PresentationFormat>
  <Paragraphs>152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class slide template</vt:lpstr>
      <vt:lpstr>Molecular Biology of Genes</vt:lpstr>
      <vt:lpstr>What are genes?</vt:lpstr>
      <vt:lpstr>Characteristics of Genes</vt:lpstr>
      <vt:lpstr>Types of alleles</vt:lpstr>
      <vt:lpstr>Genes are composed of nucleic acids (usually DNA)</vt:lpstr>
      <vt:lpstr>DNA is the transforming principle</vt:lpstr>
      <vt:lpstr>PowerPoint Presentation</vt:lpstr>
      <vt:lpstr>Structures of nucleic acids</vt:lpstr>
      <vt:lpstr>A simple view of DNA</vt:lpstr>
      <vt:lpstr>Nucleotides</vt:lpstr>
      <vt:lpstr>Types of  bases in nucleotides</vt:lpstr>
      <vt:lpstr>Nucleotides: purine bases</vt:lpstr>
      <vt:lpstr>Bases are attached to C1’ of the sugar via an N-glycosidic bond</vt:lpstr>
      <vt:lpstr>Phosphate is attached to C5’ of the sugar </vt:lpstr>
      <vt:lpstr>Structure of a dinucleotide</vt:lpstr>
      <vt:lpstr>Nucleic acids are linear chains of nucleotides</vt:lpstr>
      <vt:lpstr>Duplex DNA</vt:lpstr>
      <vt:lpstr>Complementarity of two strands of DNA</vt:lpstr>
      <vt:lpstr>Duplex DNA</vt:lpstr>
      <vt:lpstr>Implications of complementarity</vt:lpstr>
      <vt:lpstr>More on orientation of chains of nucleic acids</vt:lpstr>
      <vt:lpstr>Central Dogma of Molecular Biology</vt:lpstr>
      <vt:lpstr>Untranslated sequences are at the ends of mRNA</vt:lpstr>
      <vt:lpstr>Only one strand of duplex DNA codes for a product</vt:lpstr>
    </vt:vector>
  </TitlesOfParts>
  <Company>Penn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Ross Hardison</dc:creator>
  <cp:lastModifiedBy>Ross Hardison</cp:lastModifiedBy>
  <cp:revision>61</cp:revision>
  <cp:lastPrinted>2002-08-29T10:46:00Z</cp:lastPrinted>
  <dcterms:created xsi:type="dcterms:W3CDTF">1998-09-01T11:15:20Z</dcterms:created>
  <dcterms:modified xsi:type="dcterms:W3CDTF">2014-12-20T20:44:27Z</dcterms:modified>
</cp:coreProperties>
</file>