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85" r:id="rId2"/>
    <p:sldMasterId id="2147483697" r:id="rId3"/>
    <p:sldMasterId id="2147483709" r:id="rId4"/>
    <p:sldMasterId id="2147483721" r:id="rId5"/>
    <p:sldMasterId id="2147483733" r:id="rId6"/>
    <p:sldMasterId id="2147483745" r:id="rId7"/>
    <p:sldMasterId id="2147483757" r:id="rId8"/>
    <p:sldMasterId id="2147483769" r:id="rId9"/>
    <p:sldMasterId id="2147483781" r:id="rId10"/>
    <p:sldMasterId id="2147483793" r:id="rId11"/>
    <p:sldMasterId id="2147483805" r:id="rId12"/>
    <p:sldMasterId id="2147483817" r:id="rId13"/>
    <p:sldMasterId id="2147483829" r:id="rId14"/>
    <p:sldMasterId id="2147483841" r:id="rId15"/>
    <p:sldMasterId id="2147483853" r:id="rId16"/>
    <p:sldMasterId id="2147483865" r:id="rId17"/>
  </p:sldMasterIdLst>
  <p:notesMasterIdLst>
    <p:notesMasterId r:id="rId34"/>
  </p:notesMasterIdLst>
  <p:handoutMasterIdLst>
    <p:handoutMasterId r:id="rId35"/>
  </p:handoutMasterIdLst>
  <p:sldIdLst>
    <p:sldId id="256" r:id="rId18"/>
    <p:sldId id="257" r:id="rId19"/>
    <p:sldId id="259" r:id="rId20"/>
    <p:sldId id="260" r:id="rId21"/>
    <p:sldId id="261" r:id="rId22"/>
    <p:sldId id="258" r:id="rId23"/>
    <p:sldId id="262" r:id="rId24"/>
    <p:sldId id="263" r:id="rId25"/>
    <p:sldId id="268" r:id="rId26"/>
    <p:sldId id="264" r:id="rId27"/>
    <p:sldId id="269" r:id="rId28"/>
    <p:sldId id="265" r:id="rId29"/>
    <p:sldId id="266" r:id="rId30"/>
    <p:sldId id="270" r:id="rId31"/>
    <p:sldId id="267" r:id="rId32"/>
    <p:sldId id="271"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01" autoAdjust="0"/>
  </p:normalViewPr>
  <p:slideViewPr>
    <p:cSldViewPr snapToGrid="0" snapToObjects="1">
      <p:cViewPr>
        <p:scale>
          <a:sx n="125" d="100"/>
          <a:sy n="125" d="100"/>
        </p:scale>
        <p:origin x="-696"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6.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7A3687-EA16-DB43-B3BB-11A5FDE186F5}" type="datetimeFigureOut">
              <a:rPr lang="en-US" smtClean="0"/>
              <a:t>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3F9F00-9084-4C4C-97AE-8C53BAC8B04E}" type="slidenum">
              <a:rPr lang="en-US" smtClean="0"/>
              <a:t>‹#›</a:t>
            </a:fld>
            <a:endParaRPr lang="en-US"/>
          </a:p>
        </p:txBody>
      </p:sp>
    </p:spTree>
    <p:extLst>
      <p:ext uri="{BB962C8B-B14F-4D97-AF65-F5344CB8AC3E}">
        <p14:creationId xmlns:p14="http://schemas.microsoft.com/office/powerpoint/2010/main" val="2422910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B76D7-7694-1044-B3F2-C657A2A4BA15}" type="datetimeFigureOut">
              <a:rPr lang="en-US" smtClean="0"/>
              <a:t>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AC2F8-A08D-2A48-A3DE-BADBF21EC78F}" type="slidenum">
              <a:rPr lang="en-US" smtClean="0"/>
              <a:t>‹#›</a:t>
            </a:fld>
            <a:endParaRPr lang="en-US"/>
          </a:p>
        </p:txBody>
      </p:sp>
    </p:spTree>
    <p:extLst>
      <p:ext uri="{BB962C8B-B14F-4D97-AF65-F5344CB8AC3E}">
        <p14:creationId xmlns:p14="http://schemas.microsoft.com/office/powerpoint/2010/main" val="17998258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302812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62091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6122507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59792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3288216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711084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4206672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097601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520446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159789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25008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525D1-94EC-AA45-A259-B3226F473042}" type="slidenum">
              <a:rPr lang="en-US" smtClean="0"/>
              <a:t>‹#›</a:t>
            </a:fld>
            <a:endParaRPr lang="en-US"/>
          </a:p>
        </p:txBody>
      </p:sp>
    </p:spTree>
    <p:extLst>
      <p:ext uri="{BB962C8B-B14F-4D97-AF65-F5344CB8AC3E}">
        <p14:creationId xmlns:p14="http://schemas.microsoft.com/office/powerpoint/2010/main" val="9550925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922236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0008170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17377859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0928819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667702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40770142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7583146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31066904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663738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6D509-14B5-3442-B04E-AB2C23F2BD36}" type="slidenum">
              <a:rPr lang="en-US" smtClean="0"/>
              <a:t>‹#›</a:t>
            </a:fld>
            <a:endParaRPr lang="en-US"/>
          </a:p>
        </p:txBody>
      </p:sp>
    </p:spTree>
    <p:extLst>
      <p:ext uri="{BB962C8B-B14F-4D97-AF65-F5344CB8AC3E}">
        <p14:creationId xmlns:p14="http://schemas.microsoft.com/office/powerpoint/2010/main" val="2530727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709613"/>
          </a:xfrm>
          <a:prstGeom prst="rect">
            <a:avLst/>
          </a:prstGeom>
          <a:solidFill>
            <a:schemeClr val="accent5">
              <a:lumMod val="20000"/>
              <a:lumOff val="80000"/>
            </a:schemeClr>
          </a:solidFill>
          <a:ln w="12700" cmpd="sng">
            <a:solidFill>
              <a:schemeClr val="tx2"/>
            </a:solid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90083"/>
            <a:ext cx="8229600" cy="5185834"/>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525D1-94EC-AA45-A259-B3226F473042}" type="slidenum">
              <a:rPr lang="en-US" smtClean="0"/>
              <a:t>‹#›</a:t>
            </a:fld>
            <a:endParaRPr lang="en-US"/>
          </a:p>
        </p:txBody>
      </p:sp>
    </p:spTree>
    <p:extLst>
      <p:ext uri="{BB962C8B-B14F-4D97-AF65-F5344CB8AC3E}">
        <p14:creationId xmlns:p14="http://schemas.microsoft.com/office/powerpoint/2010/main" val="317679584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1/8/17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6D509-14B5-3442-B04E-AB2C23F2BD36}" type="slidenum">
              <a:rPr lang="en-US" smtClean="0"/>
              <a:t>‹#›</a:t>
            </a:fld>
            <a:endParaRPr lang="en-US"/>
          </a:p>
        </p:txBody>
      </p:sp>
    </p:spTree>
    <p:extLst>
      <p:ext uri="{BB962C8B-B14F-4D97-AF65-F5344CB8AC3E}">
        <p14:creationId xmlns:p14="http://schemas.microsoft.com/office/powerpoint/2010/main" val="41377983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DNA </a:t>
            </a:r>
            <a:r>
              <a:rPr lang="en-US" dirty="0" smtClean="0"/>
              <a:t>Strand Polarity, Transcriptional Orientation, Numbering Conventions</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lumMod val="65000"/>
                    <a:lumOff val="35000"/>
                  </a:schemeClr>
                </a:solidFill>
              </a:rPr>
              <a:t>Hardison</a:t>
            </a:r>
          </a:p>
          <a:p>
            <a:r>
              <a:rPr lang="en-US" dirty="0" smtClean="0">
                <a:solidFill>
                  <a:schemeClr val="tx1">
                    <a:lumMod val="65000"/>
                    <a:lumOff val="35000"/>
                  </a:schemeClr>
                </a:solidFill>
              </a:rPr>
              <a:t>Genomics </a:t>
            </a:r>
            <a:r>
              <a:rPr lang="en-US" dirty="0" smtClean="0">
                <a:solidFill>
                  <a:schemeClr val="tx1">
                    <a:lumMod val="65000"/>
                    <a:lumOff val="35000"/>
                  </a:schemeClr>
                </a:solidFill>
              </a:rPr>
              <a:t>1_1_2</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D85525D1-94EC-AA45-A259-B3226F473042}" type="slidenum">
              <a:rPr lang="en-US" smtClean="0"/>
              <a:t>1</a:t>
            </a:fld>
            <a:endParaRPr lang="en-US"/>
          </a:p>
        </p:txBody>
      </p:sp>
      <p:pic>
        <p:nvPicPr>
          <p:cNvPr id="5" name="Picture 4" descr="PSU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5113"/>
            <a:ext cx="1049338" cy="64293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1/8/17</a:t>
            </a:r>
            <a:endParaRPr lang="en-US"/>
          </a:p>
        </p:txBody>
      </p:sp>
    </p:spTree>
    <p:extLst>
      <p:ext uri="{BB962C8B-B14F-4D97-AF65-F5344CB8AC3E}">
        <p14:creationId xmlns:p14="http://schemas.microsoft.com/office/powerpoint/2010/main" val="31310641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274637"/>
            <a:ext cx="8849360" cy="660083"/>
          </a:xfrm>
        </p:spPr>
        <p:txBody>
          <a:bodyPr>
            <a:noAutofit/>
          </a:bodyPr>
          <a:lstStyle/>
          <a:p>
            <a:r>
              <a:rPr lang="en-US" sz="2800" dirty="0"/>
              <a:t>Analogy between mile markers and positions in duplex DNA</a:t>
            </a:r>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10</a:t>
            </a:fld>
            <a:endParaRPr lang="en-US"/>
          </a:p>
        </p:txBody>
      </p:sp>
      <p:sp>
        <p:nvSpPr>
          <p:cNvPr id="5" name="TextBox 4"/>
          <p:cNvSpPr txBox="1"/>
          <p:nvPr/>
        </p:nvSpPr>
        <p:spPr>
          <a:xfrm>
            <a:off x="0" y="1361440"/>
            <a:ext cx="9235439" cy="4801315"/>
          </a:xfrm>
          <a:prstGeom prst="rect">
            <a:avLst/>
          </a:prstGeom>
          <a:noFill/>
        </p:spPr>
        <p:txBody>
          <a:bodyPr wrap="square" rtlCol="0">
            <a:spAutoFit/>
          </a:bodyPr>
          <a:lstStyle/>
          <a:p>
            <a:r>
              <a:rPr lang="en-US" sz="1800" dirty="0" smtClean="0"/>
              <a:t>Similarly to driving along an interstate, the position along a chromosome is numbered the same regardless of the direction of “travel”, e.g. reading by RNA polymerase.</a:t>
            </a:r>
          </a:p>
          <a:p>
            <a:endParaRPr lang="en-US" sz="1800" dirty="0"/>
          </a:p>
          <a:p>
            <a:endParaRPr lang="en-US" sz="1800" dirty="0"/>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endParaRPr lang="en-US" sz="1800" dirty="0">
              <a:latin typeface="Courier"/>
              <a:cs typeface="Courier"/>
            </a:endParaRPr>
          </a:p>
          <a:p>
            <a:endParaRPr lang="en-US" sz="1800" dirty="0">
              <a:latin typeface="Courier"/>
              <a:cs typeface="Courier"/>
            </a:endParaRPr>
          </a:p>
          <a:p>
            <a:endParaRPr lang="en-US" sz="1800" dirty="0">
              <a:latin typeface="Courier"/>
              <a:cs typeface="Courier"/>
            </a:endParaRPr>
          </a:p>
          <a:p>
            <a:r>
              <a:rPr lang="en-US" sz="1800" dirty="0"/>
              <a:t>If </a:t>
            </a:r>
            <a:r>
              <a:rPr lang="en-US" sz="1800" dirty="0" smtClean="0"/>
              <a:t>transcription of the top strand starts at position 30 and stops after 20 nucleotides, then the last nucleotide is the A encoded at position 49.</a:t>
            </a:r>
          </a:p>
          <a:p>
            <a:endParaRPr lang="en-US" sz="1800" dirty="0"/>
          </a:p>
          <a:p>
            <a:r>
              <a:rPr lang="en-US" sz="1800" dirty="0"/>
              <a:t>If transcription of the </a:t>
            </a:r>
            <a:r>
              <a:rPr lang="en-US" sz="1800" dirty="0" smtClean="0"/>
              <a:t>bottom strand </a:t>
            </a:r>
            <a:r>
              <a:rPr lang="en-US" sz="1800" dirty="0"/>
              <a:t>starts at position 30 and stops after 20 nucleotides, then the last nucleotide is the </a:t>
            </a:r>
            <a:r>
              <a:rPr lang="en-US" sz="1800" dirty="0" smtClean="0"/>
              <a:t>U </a:t>
            </a:r>
            <a:r>
              <a:rPr lang="en-US" sz="1800" dirty="0"/>
              <a:t>encoded </a:t>
            </a:r>
            <a:r>
              <a:rPr lang="en-US" sz="1800" dirty="0" smtClean="0"/>
              <a:t>by the T at </a:t>
            </a:r>
            <a:r>
              <a:rPr lang="en-US" sz="1800" dirty="0"/>
              <a:t>position </a:t>
            </a:r>
            <a:r>
              <a:rPr lang="en-US" sz="1800" dirty="0" smtClean="0"/>
              <a:t>11.</a:t>
            </a:r>
            <a:endParaRPr lang="en-US" sz="1800" dirty="0"/>
          </a:p>
        </p:txBody>
      </p:sp>
    </p:spTree>
    <p:extLst>
      <p:ext uri="{BB962C8B-B14F-4D97-AF65-F5344CB8AC3E}">
        <p14:creationId xmlns:p14="http://schemas.microsoft.com/office/powerpoint/2010/main" val="315004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reading the top strand</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11</a:t>
            </a:fld>
            <a:endParaRPr lang="en-US"/>
          </a:p>
        </p:txBody>
      </p:sp>
      <p:sp>
        <p:nvSpPr>
          <p:cNvPr id="5" name="TextBox 4"/>
          <p:cNvSpPr txBox="1"/>
          <p:nvPr/>
        </p:nvSpPr>
        <p:spPr>
          <a:xfrm>
            <a:off x="-30480" y="1412240"/>
            <a:ext cx="9327117" cy="2862323"/>
          </a:xfrm>
          <a:prstGeom prst="rect">
            <a:avLst/>
          </a:prstGeom>
          <a:noFill/>
        </p:spPr>
        <p:txBody>
          <a:bodyPr wrap="none" rtlCol="0">
            <a:spAutoFit/>
          </a:bodyPr>
          <a:lstStyle/>
          <a:p>
            <a:r>
              <a:rPr lang="en-US" sz="1800" dirty="0"/>
              <a:t>Given this duplex DNA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r>
              <a:rPr lang="en-US" sz="1800" dirty="0"/>
              <a:t> </a:t>
            </a:r>
          </a:p>
          <a:p>
            <a:r>
              <a:rPr lang="en-US" sz="1800" dirty="0"/>
              <a:t>What are the first 10 nucleotides of the sequence of the top strand starting at position 15?</a:t>
            </a:r>
          </a:p>
          <a:p>
            <a:r>
              <a:rPr lang="en-US" sz="1800" dirty="0"/>
              <a:t> </a:t>
            </a:r>
          </a:p>
          <a:p>
            <a:endParaRPr lang="en-US" sz="1800" dirty="0"/>
          </a:p>
        </p:txBody>
      </p:sp>
    </p:spTree>
    <p:extLst>
      <p:ext uri="{BB962C8B-B14F-4D97-AF65-F5344CB8AC3E}">
        <p14:creationId xmlns:p14="http://schemas.microsoft.com/office/powerpoint/2010/main" val="106974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reading the top strand</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12</a:t>
            </a:fld>
            <a:endParaRPr lang="en-US"/>
          </a:p>
        </p:txBody>
      </p:sp>
      <p:sp>
        <p:nvSpPr>
          <p:cNvPr id="5" name="TextBox 4"/>
          <p:cNvSpPr txBox="1"/>
          <p:nvPr/>
        </p:nvSpPr>
        <p:spPr>
          <a:xfrm>
            <a:off x="-30480" y="1412240"/>
            <a:ext cx="9339941" cy="3139321"/>
          </a:xfrm>
          <a:prstGeom prst="rect">
            <a:avLst/>
          </a:prstGeom>
          <a:noFill/>
        </p:spPr>
        <p:txBody>
          <a:bodyPr wrap="none" rtlCol="0">
            <a:spAutoFit/>
          </a:bodyPr>
          <a:lstStyle/>
          <a:p>
            <a:r>
              <a:rPr lang="en-US" sz="1800" dirty="0"/>
              <a:t>Given this duplex DNA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r>
              <a:rPr lang="en-US" sz="1800" dirty="0"/>
              <a:t> </a:t>
            </a:r>
          </a:p>
          <a:p>
            <a:r>
              <a:rPr lang="en-US" sz="1800" dirty="0"/>
              <a:t>What are the first 10 nucleotides of the sequence of the top strand starting at position 15?</a:t>
            </a:r>
          </a:p>
          <a:p>
            <a:r>
              <a:rPr lang="en-US" sz="1800" dirty="0"/>
              <a:t> </a:t>
            </a:r>
          </a:p>
          <a:p>
            <a:r>
              <a:rPr lang="en-US" sz="1800" dirty="0"/>
              <a:t>Answer:  GTTGCTGTGG</a:t>
            </a:r>
          </a:p>
          <a:p>
            <a:endParaRPr lang="en-US" sz="1800" dirty="0"/>
          </a:p>
        </p:txBody>
      </p:sp>
    </p:spTree>
    <p:extLst>
      <p:ext uri="{BB962C8B-B14F-4D97-AF65-F5344CB8AC3E}">
        <p14:creationId xmlns:p14="http://schemas.microsoft.com/office/powerpoint/2010/main" val="37073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reading the bottom strand</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13</a:t>
            </a:fld>
            <a:endParaRPr lang="en-US"/>
          </a:p>
        </p:txBody>
      </p:sp>
      <p:sp>
        <p:nvSpPr>
          <p:cNvPr id="5" name="TextBox 4"/>
          <p:cNvSpPr txBox="1"/>
          <p:nvPr/>
        </p:nvSpPr>
        <p:spPr>
          <a:xfrm>
            <a:off x="-30480" y="1412240"/>
            <a:ext cx="9265919" cy="2862323"/>
          </a:xfrm>
          <a:prstGeom prst="rect">
            <a:avLst/>
          </a:prstGeom>
          <a:noFill/>
        </p:spPr>
        <p:txBody>
          <a:bodyPr wrap="square" rtlCol="0">
            <a:spAutoFit/>
          </a:bodyPr>
          <a:lstStyle/>
          <a:p>
            <a:r>
              <a:rPr lang="en-US" sz="1800" dirty="0"/>
              <a:t>Given this duplex DNA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r>
              <a:rPr lang="en-US" sz="1800" dirty="0"/>
              <a:t> </a:t>
            </a:r>
          </a:p>
          <a:p>
            <a:r>
              <a:rPr lang="en-US" sz="1800" dirty="0"/>
              <a:t>What are the first 10 nucleotides of the sequence of the bottom strand starting at position 15?</a:t>
            </a:r>
          </a:p>
          <a:p>
            <a:r>
              <a:rPr lang="en-US" sz="1800" dirty="0"/>
              <a:t> </a:t>
            </a:r>
          </a:p>
        </p:txBody>
      </p:sp>
    </p:spTree>
    <p:extLst>
      <p:ext uri="{BB962C8B-B14F-4D97-AF65-F5344CB8AC3E}">
        <p14:creationId xmlns:p14="http://schemas.microsoft.com/office/powerpoint/2010/main" val="235533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reading the bottom strand</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14</a:t>
            </a:fld>
            <a:endParaRPr lang="en-US"/>
          </a:p>
        </p:txBody>
      </p:sp>
      <p:sp>
        <p:nvSpPr>
          <p:cNvPr id="5" name="TextBox 4"/>
          <p:cNvSpPr txBox="1"/>
          <p:nvPr/>
        </p:nvSpPr>
        <p:spPr>
          <a:xfrm>
            <a:off x="-30480" y="1412240"/>
            <a:ext cx="9265919" cy="3970318"/>
          </a:xfrm>
          <a:prstGeom prst="rect">
            <a:avLst/>
          </a:prstGeom>
          <a:noFill/>
        </p:spPr>
        <p:txBody>
          <a:bodyPr wrap="square" rtlCol="0">
            <a:spAutoFit/>
          </a:bodyPr>
          <a:lstStyle/>
          <a:p>
            <a:r>
              <a:rPr lang="en-US" sz="1800" dirty="0"/>
              <a:t>Given this duplex DNA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r>
              <a:rPr lang="en-US" sz="1800" dirty="0"/>
              <a:t> </a:t>
            </a:r>
          </a:p>
          <a:p>
            <a:r>
              <a:rPr lang="en-US" sz="1800" dirty="0"/>
              <a:t>What are the first 10 nucleotides of the sequence of the bottom strand starting at position 15?</a:t>
            </a:r>
          </a:p>
          <a:p>
            <a:r>
              <a:rPr lang="en-US" sz="1800" dirty="0"/>
              <a:t> </a:t>
            </a:r>
          </a:p>
          <a:p>
            <a:r>
              <a:rPr lang="en-US" sz="1800" dirty="0"/>
              <a:t>Answer:  CTCTTTCAGA</a:t>
            </a:r>
            <a:r>
              <a:rPr lang="en-US" sz="1800" dirty="0"/>
              <a:t> </a:t>
            </a:r>
            <a:endParaRPr lang="en-US" sz="1800" dirty="0" smtClean="0"/>
          </a:p>
          <a:p>
            <a:r>
              <a:rPr lang="en-US" sz="1800" dirty="0"/>
              <a:t> </a:t>
            </a:r>
            <a:r>
              <a:rPr lang="en-US" sz="1800" dirty="0" smtClean="0"/>
              <a:t>       Not </a:t>
            </a:r>
            <a:r>
              <a:rPr lang="en-US" sz="1800" dirty="0"/>
              <a:t>AGACTTTCTC</a:t>
            </a:r>
          </a:p>
          <a:p>
            <a:r>
              <a:rPr lang="en-US" sz="1800" dirty="0"/>
              <a:t>  </a:t>
            </a:r>
            <a:r>
              <a:rPr lang="en-US" sz="1800" dirty="0" smtClean="0"/>
              <a:t>      Not CAACGACACC</a:t>
            </a:r>
            <a:endParaRPr lang="en-US" sz="1800" dirty="0"/>
          </a:p>
          <a:p>
            <a:endParaRPr lang="en-US" sz="1800" dirty="0"/>
          </a:p>
        </p:txBody>
      </p:sp>
    </p:spTree>
    <p:extLst>
      <p:ext uri="{BB962C8B-B14F-4D97-AF65-F5344CB8AC3E}">
        <p14:creationId xmlns:p14="http://schemas.microsoft.com/office/powerpoint/2010/main" val="253290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56323"/>
          </a:xfrm>
        </p:spPr>
        <p:txBody>
          <a:bodyPr>
            <a:normAutofit fontScale="90000"/>
          </a:bodyPr>
          <a:lstStyle/>
          <a:p>
            <a:r>
              <a:rPr lang="en-US" dirty="0" smtClean="0"/>
              <a:t>Exercise on deducing an RNA sequence from annotation of a DNA sequence</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15</a:t>
            </a:fld>
            <a:endParaRPr lang="en-US"/>
          </a:p>
        </p:txBody>
      </p:sp>
      <p:sp>
        <p:nvSpPr>
          <p:cNvPr id="5" name="TextBox 4"/>
          <p:cNvSpPr txBox="1"/>
          <p:nvPr/>
        </p:nvSpPr>
        <p:spPr>
          <a:xfrm>
            <a:off x="-30480" y="1544320"/>
            <a:ext cx="9265919" cy="2862323"/>
          </a:xfrm>
          <a:prstGeom prst="rect">
            <a:avLst/>
          </a:prstGeom>
          <a:noFill/>
        </p:spPr>
        <p:txBody>
          <a:bodyPr wrap="square" rtlCol="0">
            <a:spAutoFit/>
          </a:bodyPr>
          <a:lstStyle/>
          <a:p>
            <a:r>
              <a:rPr lang="en-US" sz="1800" dirty="0"/>
              <a:t>Given this duplex DNA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r>
              <a:rPr lang="en-US" sz="1800" dirty="0"/>
              <a:t> </a:t>
            </a:r>
          </a:p>
          <a:p>
            <a:r>
              <a:rPr lang="en-US" sz="1800" dirty="0"/>
              <a:t>If a transcript is annotated as running from right to left, starting at position 50, what are the first 10 nucleotides of that transcript?</a:t>
            </a:r>
          </a:p>
          <a:p>
            <a:r>
              <a:rPr lang="en-US" sz="1800" dirty="0"/>
              <a:t> </a:t>
            </a:r>
          </a:p>
        </p:txBody>
      </p:sp>
    </p:spTree>
    <p:extLst>
      <p:ext uri="{BB962C8B-B14F-4D97-AF65-F5344CB8AC3E}">
        <p14:creationId xmlns:p14="http://schemas.microsoft.com/office/powerpoint/2010/main" val="408704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56323"/>
          </a:xfrm>
        </p:spPr>
        <p:txBody>
          <a:bodyPr>
            <a:normAutofit fontScale="90000"/>
          </a:bodyPr>
          <a:lstStyle/>
          <a:p>
            <a:r>
              <a:rPr lang="en-US" dirty="0" smtClean="0"/>
              <a:t>Exercise on deducing an RNA sequence from annotation of a DNA sequence</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16</a:t>
            </a:fld>
            <a:endParaRPr lang="en-US"/>
          </a:p>
        </p:txBody>
      </p:sp>
      <p:sp>
        <p:nvSpPr>
          <p:cNvPr id="5" name="TextBox 4"/>
          <p:cNvSpPr txBox="1"/>
          <p:nvPr/>
        </p:nvSpPr>
        <p:spPr>
          <a:xfrm>
            <a:off x="-30480" y="1544320"/>
            <a:ext cx="9265919" cy="4524316"/>
          </a:xfrm>
          <a:prstGeom prst="rect">
            <a:avLst/>
          </a:prstGeom>
          <a:noFill/>
        </p:spPr>
        <p:txBody>
          <a:bodyPr wrap="square" rtlCol="0">
            <a:spAutoFit/>
          </a:bodyPr>
          <a:lstStyle/>
          <a:p>
            <a:r>
              <a:rPr lang="en-US" sz="1800" dirty="0"/>
              <a:t>Given this duplex DNA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r>
              <a:rPr lang="en-US" sz="1800" dirty="0"/>
              <a:t> </a:t>
            </a:r>
          </a:p>
          <a:p>
            <a:r>
              <a:rPr lang="en-US" sz="1800" dirty="0"/>
              <a:t>If a transcript is annotated as running from right to left, starting at position 50, what are the first 10 nucleotides of that transcript?</a:t>
            </a:r>
          </a:p>
          <a:p>
            <a:r>
              <a:rPr lang="en-US" sz="1800" dirty="0"/>
              <a:t> </a:t>
            </a:r>
          </a:p>
          <a:p>
            <a:r>
              <a:rPr lang="en-US" sz="1800" dirty="0"/>
              <a:t>Answer:  5’ GUUUACAGAG</a:t>
            </a:r>
          </a:p>
          <a:p>
            <a:r>
              <a:rPr lang="en-US" sz="1800" dirty="0"/>
              <a:t>  Not 3’ GGAAGGTCTG</a:t>
            </a:r>
          </a:p>
          <a:p>
            <a:r>
              <a:rPr lang="en-US" sz="1800" dirty="0"/>
              <a:t>   That sequence starts at position 50 on the bottom strand, but it proceeds 3’ to 5’, and includes the 9 nucleotides BEFORE the transcript starts.</a:t>
            </a:r>
          </a:p>
          <a:p>
            <a:r>
              <a:rPr lang="en-US" sz="1800" dirty="0" smtClean="0"/>
              <a:t> </a:t>
            </a:r>
            <a:endParaRPr lang="en-US" sz="1800" dirty="0"/>
          </a:p>
          <a:p>
            <a:endParaRPr lang="en-US" sz="1800" dirty="0"/>
          </a:p>
        </p:txBody>
      </p:sp>
    </p:spTree>
    <p:extLst>
      <p:ext uri="{BB962C8B-B14F-4D97-AF65-F5344CB8AC3E}">
        <p14:creationId xmlns:p14="http://schemas.microsoft.com/office/powerpoint/2010/main" val="161244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Different polarity for the two strands of DNA</a:t>
            </a:r>
            <a:endParaRPr lang="en-US" dirty="0"/>
          </a:p>
        </p:txBody>
      </p:sp>
      <p:sp>
        <p:nvSpPr>
          <p:cNvPr id="4" name="Date Placeholder 3"/>
          <p:cNvSpPr>
            <a:spLocks noGrp="1"/>
          </p:cNvSpPr>
          <p:nvPr>
            <p:ph type="dt" sz="half" idx="10"/>
          </p:nvPr>
        </p:nvSpPr>
        <p:spPr/>
        <p:txBody>
          <a:bodyPr/>
          <a:lstStyle/>
          <a:p>
            <a:r>
              <a:rPr lang="en-US" smtClean="0"/>
              <a:t>1/8/17</a:t>
            </a:r>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2</a:t>
            </a:fld>
            <a:endParaRPr lang="en-US"/>
          </a:p>
        </p:txBody>
      </p:sp>
      <p:grpSp>
        <p:nvGrpSpPr>
          <p:cNvPr id="36" name="Group 35"/>
          <p:cNvGrpSpPr/>
          <p:nvPr/>
        </p:nvGrpSpPr>
        <p:grpSpPr>
          <a:xfrm>
            <a:off x="2599399" y="2495187"/>
            <a:ext cx="3789403" cy="1560749"/>
            <a:chOff x="1437640" y="1866900"/>
            <a:chExt cx="3789403" cy="1560749"/>
          </a:xfrm>
        </p:grpSpPr>
        <p:sp>
          <p:nvSpPr>
            <p:cNvPr id="8" name="Text Box 6"/>
            <p:cNvSpPr txBox="1">
              <a:spLocks noChangeArrowheads="1"/>
            </p:cNvSpPr>
            <p:nvPr/>
          </p:nvSpPr>
          <p:spPr bwMode="auto">
            <a:xfrm>
              <a:off x="2016328" y="2176478"/>
              <a:ext cx="26597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dirty="0">
                  <a:latin typeface="Courier" charset="0"/>
                  <a:cs typeface="+mn-cs"/>
                </a:rPr>
                <a:t>AGCCTCGCAT</a:t>
              </a:r>
            </a:p>
            <a:p>
              <a:pPr>
                <a:defRPr/>
              </a:pPr>
              <a:r>
                <a:rPr lang="en-US" sz="3200" dirty="0">
                  <a:latin typeface="Courier" charset="0"/>
                  <a:cs typeface="+mn-cs"/>
                </a:rPr>
                <a:t>TCGGAGCGTA</a:t>
              </a:r>
              <a:endParaRPr lang="en-US" sz="3200" dirty="0">
                <a:latin typeface="Times" charset="0"/>
                <a:cs typeface="+mn-cs"/>
              </a:endParaRPr>
            </a:p>
          </p:txBody>
        </p:sp>
        <p:sp>
          <p:nvSpPr>
            <p:cNvPr id="29" name="TextBox 1"/>
            <p:cNvSpPr txBox="1">
              <a:spLocks noChangeArrowheads="1"/>
            </p:cNvSpPr>
            <p:nvPr/>
          </p:nvSpPr>
          <p:spPr bwMode="auto">
            <a:xfrm>
              <a:off x="1437640" y="1866900"/>
              <a:ext cx="554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latin typeface="Courier"/>
                  <a:cs typeface="Courier"/>
                </a:rPr>
                <a:t>5’</a:t>
              </a:r>
            </a:p>
          </p:txBody>
        </p:sp>
        <p:sp>
          <p:nvSpPr>
            <p:cNvPr id="30" name="TextBox 28"/>
            <p:cNvSpPr txBox="1">
              <a:spLocks noChangeArrowheads="1"/>
            </p:cNvSpPr>
            <p:nvPr/>
          </p:nvSpPr>
          <p:spPr bwMode="auto">
            <a:xfrm>
              <a:off x="4672985" y="2965984"/>
              <a:ext cx="554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latin typeface="Courier"/>
                  <a:cs typeface="Courier"/>
                </a:rPr>
                <a:t>5’</a:t>
              </a:r>
            </a:p>
          </p:txBody>
        </p:sp>
        <p:grpSp>
          <p:nvGrpSpPr>
            <p:cNvPr id="35" name="Group 34"/>
            <p:cNvGrpSpPr/>
            <p:nvPr/>
          </p:nvGrpSpPr>
          <p:grpSpPr>
            <a:xfrm>
              <a:off x="1903621" y="2190857"/>
              <a:ext cx="2809617" cy="105663"/>
              <a:chOff x="1903621" y="2190857"/>
              <a:chExt cx="2809617" cy="105663"/>
            </a:xfrm>
          </p:grpSpPr>
          <p:sp>
            <p:nvSpPr>
              <p:cNvPr id="9" name="Line 8"/>
              <p:cNvSpPr>
                <a:spLocks noChangeShapeType="1"/>
              </p:cNvSpPr>
              <p:nvPr/>
            </p:nvSpPr>
            <p:spPr bwMode="auto">
              <a:xfrm>
                <a:off x="2219602"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0" name="Line 9"/>
              <p:cNvSpPr>
                <a:spLocks noChangeShapeType="1"/>
              </p:cNvSpPr>
              <p:nvPr/>
            </p:nvSpPr>
            <p:spPr bwMode="auto">
              <a:xfrm>
                <a:off x="2461117"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1" name="Line 10"/>
              <p:cNvSpPr>
                <a:spLocks noChangeShapeType="1"/>
              </p:cNvSpPr>
              <p:nvPr/>
            </p:nvSpPr>
            <p:spPr bwMode="auto">
              <a:xfrm>
                <a:off x="2702631"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2" name="Line 11"/>
              <p:cNvSpPr>
                <a:spLocks noChangeShapeType="1"/>
              </p:cNvSpPr>
              <p:nvPr/>
            </p:nvSpPr>
            <p:spPr bwMode="auto">
              <a:xfrm>
                <a:off x="2944145"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3" name="Line 12"/>
              <p:cNvSpPr>
                <a:spLocks noChangeShapeType="1"/>
              </p:cNvSpPr>
              <p:nvPr/>
            </p:nvSpPr>
            <p:spPr bwMode="auto">
              <a:xfrm>
                <a:off x="3185659"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4" name="Line 13"/>
              <p:cNvSpPr>
                <a:spLocks noChangeShapeType="1"/>
              </p:cNvSpPr>
              <p:nvPr/>
            </p:nvSpPr>
            <p:spPr bwMode="auto">
              <a:xfrm>
                <a:off x="3427174"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5" name="Line 14"/>
              <p:cNvSpPr>
                <a:spLocks noChangeShapeType="1"/>
              </p:cNvSpPr>
              <p:nvPr/>
            </p:nvSpPr>
            <p:spPr bwMode="auto">
              <a:xfrm>
                <a:off x="3668688"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6" name="Line 15"/>
              <p:cNvSpPr>
                <a:spLocks noChangeShapeType="1"/>
              </p:cNvSpPr>
              <p:nvPr/>
            </p:nvSpPr>
            <p:spPr bwMode="auto">
              <a:xfrm>
                <a:off x="3861900"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7" name="Line 16"/>
              <p:cNvSpPr>
                <a:spLocks noChangeShapeType="1"/>
              </p:cNvSpPr>
              <p:nvPr/>
            </p:nvSpPr>
            <p:spPr bwMode="auto">
              <a:xfrm>
                <a:off x="4103414"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8" name="Line 17"/>
              <p:cNvSpPr>
                <a:spLocks noChangeShapeType="1"/>
              </p:cNvSpPr>
              <p:nvPr/>
            </p:nvSpPr>
            <p:spPr bwMode="auto">
              <a:xfrm>
                <a:off x="4344928"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cxnSp>
            <p:nvCxnSpPr>
              <p:cNvPr id="31" name="Straight Arrow Connector 30"/>
              <p:cNvCxnSpPr/>
              <p:nvPr/>
            </p:nvCxnSpPr>
            <p:spPr bwMode="auto">
              <a:xfrm>
                <a:off x="1903621" y="2190857"/>
                <a:ext cx="2809617" cy="805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4" name="Group 33"/>
            <p:cNvGrpSpPr/>
            <p:nvPr/>
          </p:nvGrpSpPr>
          <p:grpSpPr>
            <a:xfrm>
              <a:off x="1831167" y="3165971"/>
              <a:ext cx="2809617" cy="96606"/>
              <a:chOff x="1831167" y="3165971"/>
              <a:chExt cx="2809617" cy="96606"/>
            </a:xfrm>
          </p:grpSpPr>
          <p:sp>
            <p:nvSpPr>
              <p:cNvPr id="19" name="Line 18"/>
              <p:cNvSpPr>
                <a:spLocks noChangeShapeType="1"/>
              </p:cNvSpPr>
              <p:nvPr/>
            </p:nvSpPr>
            <p:spPr bwMode="auto">
              <a:xfrm>
                <a:off x="2219602"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0" name="Line 19"/>
              <p:cNvSpPr>
                <a:spLocks noChangeShapeType="1"/>
              </p:cNvSpPr>
              <p:nvPr/>
            </p:nvSpPr>
            <p:spPr bwMode="auto">
              <a:xfrm>
                <a:off x="2461117"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1" name="Line 20"/>
              <p:cNvSpPr>
                <a:spLocks noChangeShapeType="1"/>
              </p:cNvSpPr>
              <p:nvPr/>
            </p:nvSpPr>
            <p:spPr bwMode="auto">
              <a:xfrm>
                <a:off x="2702631"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2" name="Line 21"/>
              <p:cNvSpPr>
                <a:spLocks noChangeShapeType="1"/>
              </p:cNvSpPr>
              <p:nvPr/>
            </p:nvSpPr>
            <p:spPr bwMode="auto">
              <a:xfrm>
                <a:off x="2944145"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3" name="Line 22"/>
              <p:cNvSpPr>
                <a:spLocks noChangeShapeType="1"/>
              </p:cNvSpPr>
              <p:nvPr/>
            </p:nvSpPr>
            <p:spPr bwMode="auto">
              <a:xfrm>
                <a:off x="3185659"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4" name="Line 23"/>
              <p:cNvSpPr>
                <a:spLocks noChangeShapeType="1"/>
              </p:cNvSpPr>
              <p:nvPr/>
            </p:nvSpPr>
            <p:spPr bwMode="auto">
              <a:xfrm>
                <a:off x="3427174"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5" name="Line 24"/>
              <p:cNvSpPr>
                <a:spLocks noChangeShapeType="1"/>
              </p:cNvSpPr>
              <p:nvPr/>
            </p:nvSpPr>
            <p:spPr bwMode="auto">
              <a:xfrm>
                <a:off x="3668688"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6" name="Line 25"/>
              <p:cNvSpPr>
                <a:spLocks noChangeShapeType="1"/>
              </p:cNvSpPr>
              <p:nvPr/>
            </p:nvSpPr>
            <p:spPr bwMode="auto">
              <a:xfrm>
                <a:off x="3861900"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7" name="Line 26"/>
              <p:cNvSpPr>
                <a:spLocks noChangeShapeType="1"/>
              </p:cNvSpPr>
              <p:nvPr/>
            </p:nvSpPr>
            <p:spPr bwMode="auto">
              <a:xfrm>
                <a:off x="4103414"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8" name="Line 27"/>
              <p:cNvSpPr>
                <a:spLocks noChangeShapeType="1"/>
              </p:cNvSpPr>
              <p:nvPr/>
            </p:nvSpPr>
            <p:spPr bwMode="auto">
              <a:xfrm>
                <a:off x="4344928"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cxnSp>
            <p:nvCxnSpPr>
              <p:cNvPr id="32" name="Straight Arrow Connector 31"/>
              <p:cNvCxnSpPr/>
              <p:nvPr/>
            </p:nvCxnSpPr>
            <p:spPr bwMode="auto">
              <a:xfrm flipH="1">
                <a:off x="1831167" y="3253519"/>
                <a:ext cx="2809617" cy="805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sp>
        <p:nvSpPr>
          <p:cNvPr id="37" name="TextBox 36"/>
          <p:cNvSpPr txBox="1"/>
          <p:nvPr/>
        </p:nvSpPr>
        <p:spPr>
          <a:xfrm>
            <a:off x="213050" y="1730047"/>
            <a:ext cx="8751765" cy="461665"/>
          </a:xfrm>
          <a:prstGeom prst="rect">
            <a:avLst/>
          </a:prstGeom>
          <a:noFill/>
        </p:spPr>
        <p:txBody>
          <a:bodyPr wrap="none" rtlCol="0">
            <a:spAutoFit/>
          </a:bodyPr>
          <a:lstStyle/>
          <a:p>
            <a:r>
              <a:rPr lang="en-US" dirty="0" smtClean="0">
                <a:latin typeface="Calibri"/>
                <a:cs typeface="Calibri"/>
              </a:rPr>
              <a:t>The sequence of each strand is the reverse complement of the other.</a:t>
            </a:r>
            <a:endParaRPr lang="en-US" dirty="0">
              <a:latin typeface="Calibri"/>
              <a:cs typeface="Calibri"/>
            </a:endParaRPr>
          </a:p>
        </p:txBody>
      </p:sp>
      <p:sp>
        <p:nvSpPr>
          <p:cNvPr id="40" name="TextBox 39"/>
          <p:cNvSpPr txBox="1"/>
          <p:nvPr/>
        </p:nvSpPr>
        <p:spPr>
          <a:xfrm>
            <a:off x="270157" y="4385716"/>
            <a:ext cx="8637551" cy="830997"/>
          </a:xfrm>
          <a:prstGeom prst="rect">
            <a:avLst/>
          </a:prstGeom>
          <a:noFill/>
        </p:spPr>
        <p:txBody>
          <a:bodyPr wrap="none" rtlCol="0">
            <a:spAutoFit/>
          </a:bodyPr>
          <a:lstStyle/>
          <a:p>
            <a:r>
              <a:rPr lang="en-US" dirty="0" smtClean="0">
                <a:latin typeface="Calibri"/>
                <a:cs typeface="Calibri"/>
              </a:rPr>
              <a:t>The sequence of the bottom strand is read in the opposite direction </a:t>
            </a:r>
          </a:p>
          <a:p>
            <a:r>
              <a:rPr lang="en-US" dirty="0" smtClean="0">
                <a:latin typeface="Calibri"/>
                <a:cs typeface="Calibri"/>
              </a:rPr>
              <a:t>as that of the top strand.</a:t>
            </a:r>
            <a:endParaRPr lang="en-US" dirty="0">
              <a:latin typeface="Calibri"/>
              <a:cs typeface="Calibri"/>
            </a:endParaRPr>
          </a:p>
        </p:txBody>
      </p:sp>
      <p:sp>
        <p:nvSpPr>
          <p:cNvPr id="41" name="TextBox 40"/>
          <p:cNvSpPr txBox="1"/>
          <p:nvPr/>
        </p:nvSpPr>
        <p:spPr>
          <a:xfrm>
            <a:off x="660400" y="2924807"/>
            <a:ext cx="1620957" cy="461665"/>
          </a:xfrm>
          <a:prstGeom prst="rect">
            <a:avLst/>
          </a:prstGeom>
          <a:noFill/>
        </p:spPr>
        <p:txBody>
          <a:bodyPr wrap="none" rtlCol="0">
            <a:spAutoFit/>
          </a:bodyPr>
          <a:lstStyle/>
          <a:p>
            <a:r>
              <a:rPr lang="en-US" dirty="0" smtClean="0">
                <a:latin typeface="Calibri"/>
                <a:cs typeface="Calibri"/>
              </a:rPr>
              <a:t>Top, plus, +</a:t>
            </a:r>
            <a:endParaRPr lang="en-US" dirty="0">
              <a:latin typeface="Calibri"/>
              <a:cs typeface="Calibri"/>
            </a:endParaRPr>
          </a:p>
        </p:txBody>
      </p:sp>
      <p:sp>
        <p:nvSpPr>
          <p:cNvPr id="42" name="TextBox 41"/>
          <p:cNvSpPr txBox="1"/>
          <p:nvPr/>
        </p:nvSpPr>
        <p:spPr>
          <a:xfrm>
            <a:off x="589280" y="3420746"/>
            <a:ext cx="2265013" cy="461665"/>
          </a:xfrm>
          <a:prstGeom prst="rect">
            <a:avLst/>
          </a:prstGeom>
          <a:noFill/>
        </p:spPr>
        <p:txBody>
          <a:bodyPr wrap="none" rtlCol="0">
            <a:spAutoFit/>
          </a:bodyPr>
          <a:lstStyle/>
          <a:p>
            <a:r>
              <a:rPr lang="en-US" dirty="0" smtClean="0">
                <a:latin typeface="Calibri"/>
                <a:cs typeface="Calibri"/>
              </a:rPr>
              <a:t>Bottom, minus, </a:t>
            </a:r>
            <a:r>
              <a:rPr lang="en-US" dirty="0">
                <a:latin typeface="Calibri"/>
                <a:cs typeface="Calibri"/>
              </a:rPr>
              <a:t>-</a:t>
            </a:r>
          </a:p>
        </p:txBody>
      </p:sp>
    </p:spTree>
    <p:extLst>
      <p:ext uri="{BB962C8B-B14F-4D97-AF65-F5344CB8AC3E}">
        <p14:creationId xmlns:p14="http://schemas.microsoft.com/office/powerpoint/2010/main" val="359103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reverse complement</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3</a:t>
            </a:fld>
            <a:endParaRPr lang="en-US"/>
          </a:p>
        </p:txBody>
      </p:sp>
      <p:sp>
        <p:nvSpPr>
          <p:cNvPr id="6" name="Rectangle 5"/>
          <p:cNvSpPr/>
          <p:nvPr/>
        </p:nvSpPr>
        <p:spPr>
          <a:xfrm>
            <a:off x="-10160" y="1307297"/>
            <a:ext cx="9316720" cy="1754327"/>
          </a:xfrm>
          <a:prstGeom prst="rect">
            <a:avLst/>
          </a:prstGeom>
        </p:spPr>
        <p:txBody>
          <a:bodyPr wrap="square">
            <a:spAutoFit/>
          </a:bodyPr>
          <a:lstStyle/>
          <a:p>
            <a:r>
              <a:rPr lang="en-US" sz="1800" dirty="0"/>
              <a:t>1. What is the reverse complement of this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t> </a:t>
            </a:r>
          </a:p>
        </p:txBody>
      </p:sp>
    </p:spTree>
    <p:extLst>
      <p:ext uri="{BB962C8B-B14F-4D97-AF65-F5344CB8AC3E}">
        <p14:creationId xmlns:p14="http://schemas.microsoft.com/office/powerpoint/2010/main" val="305509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complement, answer</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4</a:t>
            </a:fld>
            <a:endParaRPr lang="en-US"/>
          </a:p>
        </p:txBody>
      </p:sp>
      <p:sp>
        <p:nvSpPr>
          <p:cNvPr id="5" name="Rectangle 4"/>
          <p:cNvSpPr/>
          <p:nvPr/>
        </p:nvSpPr>
        <p:spPr>
          <a:xfrm>
            <a:off x="-10160" y="1124417"/>
            <a:ext cx="9316720" cy="1754327"/>
          </a:xfrm>
          <a:prstGeom prst="rect">
            <a:avLst/>
          </a:prstGeom>
        </p:spPr>
        <p:txBody>
          <a:bodyPr wrap="square">
            <a:spAutoFit/>
          </a:bodyPr>
          <a:lstStyle/>
          <a:p>
            <a:r>
              <a:rPr lang="en-US" sz="1800" dirty="0"/>
              <a:t>1. What is the reverse complement of this sequence?</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t> </a:t>
            </a:r>
          </a:p>
        </p:txBody>
      </p:sp>
      <p:sp>
        <p:nvSpPr>
          <p:cNvPr id="6" name="Rectangle 5"/>
          <p:cNvSpPr/>
          <p:nvPr/>
        </p:nvSpPr>
        <p:spPr>
          <a:xfrm>
            <a:off x="-10160" y="2878744"/>
            <a:ext cx="9316720" cy="2862323"/>
          </a:xfrm>
          <a:prstGeom prst="rect">
            <a:avLst/>
          </a:prstGeom>
        </p:spPr>
        <p:txBody>
          <a:bodyPr wrap="square">
            <a:spAutoFit/>
          </a:bodyPr>
          <a:lstStyle/>
          <a:p>
            <a:r>
              <a:rPr lang="en-US" sz="1800" dirty="0"/>
              <a:t>Answer is generated by writing the complementary nucleotide for each position</a:t>
            </a:r>
            <a:r>
              <a:rPr lang="en-US" sz="1800" dirty="0" smtClean="0"/>
              <a:t>:</a:t>
            </a:r>
          </a:p>
          <a:p>
            <a:endParaRPr lang="en-US" sz="1800" dirty="0"/>
          </a:p>
          <a:p>
            <a:r>
              <a:rPr lang="en-US" sz="1800" dirty="0">
                <a:latin typeface="Courier"/>
                <a:cs typeface="Courier"/>
              </a:rPr>
              <a:t>3’ CGCAAAGACTTTCTCAACGACACCCTTCTACACCTCTGAAGAGACATTTGGAAGGTCTGA 5’</a:t>
            </a:r>
          </a:p>
          <a:p>
            <a:r>
              <a:rPr lang="en-US" sz="1800" dirty="0"/>
              <a:t> </a:t>
            </a:r>
            <a:endParaRPr lang="en-US" sz="1800" dirty="0" smtClean="0"/>
          </a:p>
          <a:p>
            <a:r>
              <a:rPr lang="en-US" sz="1800" dirty="0"/>
              <a:t>But the convention for reading a sequence is from 5’ to 3’, just like DNA polymerases and RNA polymerases, so we need to reverse that complementary sequence we just wrote if we want to have the 5’ end at the left, like so:</a:t>
            </a:r>
            <a:r>
              <a:rPr lang="en-US" sz="1800" dirty="0"/>
              <a:t> </a:t>
            </a:r>
            <a:endParaRPr lang="en-US" sz="1800" dirty="0" smtClean="0"/>
          </a:p>
          <a:p>
            <a:endParaRPr lang="en-US" sz="1800" dirty="0"/>
          </a:p>
          <a:p>
            <a:r>
              <a:rPr lang="en-US" sz="1800" dirty="0">
                <a:latin typeface="Courier"/>
                <a:cs typeface="Courier"/>
              </a:rPr>
              <a:t>5’ AGTCTGGAAGGTTTACAGAGAAGTCTCCACATCTTCCCACAGCAACTCTTTCAGAAACGC 3’</a:t>
            </a:r>
          </a:p>
          <a:p>
            <a:r>
              <a:rPr lang="en-US" sz="1800" dirty="0"/>
              <a:t> </a:t>
            </a:r>
          </a:p>
        </p:txBody>
      </p:sp>
    </p:spTree>
    <p:extLst>
      <p:ext uri="{BB962C8B-B14F-4D97-AF65-F5344CB8AC3E}">
        <p14:creationId xmlns:p14="http://schemas.microsoft.com/office/powerpoint/2010/main" val="352507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 for duplex DNA</a:t>
            </a:r>
            <a:endParaRPr lang="en-US"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5</a:t>
            </a:fld>
            <a:endParaRPr lang="en-US"/>
          </a:p>
        </p:txBody>
      </p:sp>
      <p:sp>
        <p:nvSpPr>
          <p:cNvPr id="5" name="TextBox 4"/>
          <p:cNvSpPr txBox="1"/>
          <p:nvPr/>
        </p:nvSpPr>
        <p:spPr>
          <a:xfrm>
            <a:off x="0" y="1361440"/>
            <a:ext cx="9339941" cy="3970318"/>
          </a:xfrm>
          <a:prstGeom prst="rect">
            <a:avLst/>
          </a:prstGeom>
          <a:noFill/>
        </p:spPr>
        <p:txBody>
          <a:bodyPr wrap="none" rtlCol="0">
            <a:spAutoFit/>
          </a:bodyPr>
          <a:lstStyle/>
          <a:p>
            <a:r>
              <a:rPr lang="en-US" sz="1800" dirty="0"/>
              <a:t>For issues that are best addressed by examining both strands in the duplex, then we </a:t>
            </a:r>
            <a:endParaRPr lang="en-US" sz="1800" dirty="0" smtClean="0"/>
          </a:p>
          <a:p>
            <a:r>
              <a:rPr lang="en-US" sz="1800" dirty="0" smtClean="0"/>
              <a:t>just </a:t>
            </a:r>
            <a:r>
              <a:rPr lang="en-US" sz="1800" dirty="0"/>
              <a:t>write the sequence with the top strand 5’ to 3’ left to right, and the bottom strand </a:t>
            </a:r>
            <a:endParaRPr lang="en-US" sz="1800" dirty="0" smtClean="0"/>
          </a:p>
          <a:p>
            <a:r>
              <a:rPr lang="en-US" sz="1800" dirty="0" smtClean="0"/>
              <a:t>5</a:t>
            </a:r>
            <a:r>
              <a:rPr lang="en-US" sz="1800" dirty="0"/>
              <a:t>’ to 3’ right to left, like below: </a:t>
            </a:r>
          </a:p>
          <a:p>
            <a:r>
              <a:rPr lang="en-US" sz="1800" dirty="0"/>
              <a:t> </a:t>
            </a:r>
          </a:p>
          <a:p>
            <a:r>
              <a:rPr lang="en-US" sz="1800" dirty="0">
                <a:latin typeface="Courier"/>
                <a:cs typeface="Courier"/>
              </a:rPr>
              <a:t>           10        20        30        40        50        60</a:t>
            </a:r>
          </a:p>
          <a:p>
            <a:r>
              <a:rPr lang="en-US" sz="1800" dirty="0">
                <a:latin typeface="Courier"/>
                <a:cs typeface="Courier"/>
              </a:rPr>
              <a:t>   ....|....|....|....|....|....|....|....|....|....|....|....|</a:t>
            </a:r>
          </a:p>
          <a:p>
            <a:r>
              <a:rPr lang="en-US" sz="1800" dirty="0">
                <a:latin typeface="Courier"/>
                <a:cs typeface="Courier"/>
              </a:rPr>
              <a:t>5’ GCGTTTCTGAAAGAGTTGCTGTGGGAAGATGTGGAGACTTCTCTGTAAACCTTCCAGACT 3’</a:t>
            </a:r>
          </a:p>
          <a:p>
            <a:r>
              <a:rPr lang="en-US" sz="1800" dirty="0">
                <a:latin typeface="Courier"/>
                <a:cs typeface="Courier"/>
              </a:rPr>
              <a:t>3’ CGCAAAGACTTTCTCAACGACACCCTTCTACACCTCTGAAGAGACATTTGGAAGGTCTGA 5’</a:t>
            </a:r>
          </a:p>
          <a:p>
            <a:r>
              <a:rPr lang="en-US" sz="1800" dirty="0">
                <a:latin typeface="Courier"/>
                <a:cs typeface="Courier"/>
              </a:rPr>
              <a:t> </a:t>
            </a:r>
          </a:p>
          <a:p>
            <a:r>
              <a:rPr lang="en-US" sz="1800" dirty="0"/>
              <a:t>If the polarity is not indicated, then the convention is that the 5’ end is on the left</a:t>
            </a:r>
            <a:r>
              <a:rPr lang="en-US" sz="1800" dirty="0" smtClean="0"/>
              <a:t>.</a:t>
            </a:r>
          </a:p>
          <a:p>
            <a:endParaRPr lang="en-US" sz="1800" dirty="0"/>
          </a:p>
          <a:p>
            <a:r>
              <a:rPr lang="en-US" sz="1800" dirty="0" smtClean="0"/>
              <a:t>Note that a position number refers to a </a:t>
            </a:r>
            <a:r>
              <a:rPr lang="en-US" sz="1800" b="1" dirty="0" smtClean="0"/>
              <a:t>nucleotide pair</a:t>
            </a:r>
            <a:r>
              <a:rPr lang="en-US" sz="1800" dirty="0" smtClean="0"/>
              <a:t>, e.g. position 30 is a T on the </a:t>
            </a:r>
          </a:p>
          <a:p>
            <a:r>
              <a:rPr lang="en-US" sz="1800" dirty="0" smtClean="0"/>
              <a:t>top strand and an A on the bottom strand.</a:t>
            </a:r>
            <a:endParaRPr lang="en-US" sz="1800" dirty="0"/>
          </a:p>
          <a:p>
            <a:endParaRPr lang="en-US" sz="1800" dirty="0"/>
          </a:p>
        </p:txBody>
      </p:sp>
    </p:spTree>
    <p:extLst>
      <p:ext uri="{BB962C8B-B14F-4D97-AF65-F5344CB8AC3E}">
        <p14:creationId xmlns:p14="http://schemas.microsoft.com/office/powerpoint/2010/main" val="48635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73443"/>
          </a:xfrm>
        </p:spPr>
        <p:txBody>
          <a:bodyPr>
            <a:noAutofit/>
          </a:bodyPr>
          <a:lstStyle/>
          <a:p>
            <a:r>
              <a:rPr lang="en-US" sz="2800" dirty="0" smtClean="0"/>
              <a:t>Numbering conventions for nucleotide pairs along chromosomes</a:t>
            </a:r>
            <a:endParaRPr lang="en-US" sz="2800"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6</a:t>
            </a:fld>
            <a:endParaRPr lang="en-US"/>
          </a:p>
        </p:txBody>
      </p:sp>
      <p:sp>
        <p:nvSpPr>
          <p:cNvPr id="6" name="TextBox 5"/>
          <p:cNvSpPr txBox="1"/>
          <p:nvPr/>
        </p:nvSpPr>
        <p:spPr>
          <a:xfrm>
            <a:off x="457200" y="1320800"/>
            <a:ext cx="7824565" cy="923330"/>
          </a:xfrm>
          <a:prstGeom prst="rect">
            <a:avLst/>
          </a:prstGeom>
          <a:noFill/>
        </p:spPr>
        <p:txBody>
          <a:bodyPr wrap="none" rtlCol="0">
            <a:spAutoFit/>
          </a:bodyPr>
          <a:lstStyle/>
          <a:p>
            <a:r>
              <a:rPr lang="en-US" sz="1800" dirty="0" smtClean="0">
                <a:latin typeface="Calibri"/>
                <a:cs typeface="Calibri"/>
              </a:rPr>
              <a:t>Linear chromosomes</a:t>
            </a:r>
          </a:p>
          <a:p>
            <a:r>
              <a:rPr lang="en-US" sz="1800" dirty="0">
                <a:latin typeface="Calibri"/>
                <a:cs typeface="Calibri"/>
              </a:rPr>
              <a:t>	</a:t>
            </a:r>
            <a:r>
              <a:rPr lang="en-US" sz="1800" dirty="0" smtClean="0">
                <a:latin typeface="Calibri"/>
                <a:cs typeface="Calibri"/>
              </a:rPr>
              <a:t>Numbering begins at the telomere of the short arm of the chromosome</a:t>
            </a:r>
          </a:p>
          <a:p>
            <a:r>
              <a:rPr lang="en-US" sz="1800" dirty="0">
                <a:latin typeface="Calibri"/>
                <a:cs typeface="Calibri"/>
              </a:rPr>
              <a:t>	</a:t>
            </a:r>
            <a:r>
              <a:rPr lang="en-US" sz="1800" dirty="0" smtClean="0">
                <a:latin typeface="Calibri"/>
                <a:cs typeface="Calibri"/>
              </a:rPr>
              <a:t>Ends at the telomere of the long arm of the chromosome</a:t>
            </a:r>
            <a:endParaRPr lang="en-US" sz="1800" dirty="0">
              <a:latin typeface="Calibri"/>
              <a:cs typeface="Calibri"/>
            </a:endParaRPr>
          </a:p>
        </p:txBody>
      </p:sp>
      <p:sp>
        <p:nvSpPr>
          <p:cNvPr id="7" name="TextBox 6"/>
          <p:cNvSpPr txBox="1"/>
          <p:nvPr/>
        </p:nvSpPr>
        <p:spPr>
          <a:xfrm>
            <a:off x="374555" y="3251200"/>
            <a:ext cx="4695479" cy="923330"/>
          </a:xfrm>
          <a:prstGeom prst="rect">
            <a:avLst/>
          </a:prstGeom>
          <a:noFill/>
        </p:spPr>
        <p:txBody>
          <a:bodyPr wrap="none" rtlCol="0">
            <a:spAutoFit/>
          </a:bodyPr>
          <a:lstStyle/>
          <a:p>
            <a:r>
              <a:rPr lang="en-US" sz="1800" dirty="0" smtClean="0">
                <a:latin typeface="Calibri"/>
                <a:cs typeface="Calibri"/>
              </a:rPr>
              <a:t>Circular chromosomes</a:t>
            </a:r>
          </a:p>
          <a:p>
            <a:r>
              <a:rPr lang="en-US" sz="1800" dirty="0" smtClean="0">
                <a:latin typeface="Calibri"/>
                <a:cs typeface="Calibri"/>
              </a:rPr>
              <a:t>           Numbering begins at an arbitrary point </a:t>
            </a:r>
          </a:p>
          <a:p>
            <a:r>
              <a:rPr lang="en-US" sz="1800" dirty="0" smtClean="0">
                <a:latin typeface="Calibri"/>
                <a:cs typeface="Calibri"/>
              </a:rPr>
              <a:t>           (e.g. start of transfer by F’ factor in </a:t>
            </a:r>
            <a:r>
              <a:rPr lang="en-US" sz="1800" i="1" dirty="0" smtClean="0">
                <a:latin typeface="Calibri"/>
                <a:cs typeface="Calibri"/>
              </a:rPr>
              <a:t>E. coli)</a:t>
            </a:r>
            <a:endParaRPr lang="en-US" sz="1800" dirty="0" smtClean="0">
              <a:latin typeface="Calibri"/>
              <a:cs typeface="Calibri"/>
            </a:endParaRPr>
          </a:p>
        </p:txBody>
      </p:sp>
      <p:grpSp>
        <p:nvGrpSpPr>
          <p:cNvPr id="22" name="Group 21"/>
          <p:cNvGrpSpPr/>
          <p:nvPr/>
        </p:nvGrpSpPr>
        <p:grpSpPr>
          <a:xfrm>
            <a:off x="802640" y="2071410"/>
            <a:ext cx="7836630" cy="800167"/>
            <a:chOff x="1056640" y="2244130"/>
            <a:chExt cx="7836630" cy="800167"/>
          </a:xfrm>
        </p:grpSpPr>
        <p:pic>
          <p:nvPicPr>
            <p:cNvPr id="5" name="Picture 4" descr="Screen Shot 2017-01-08 at 2.54.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640" y="2701960"/>
              <a:ext cx="7315200" cy="342337"/>
            </a:xfrm>
            <a:prstGeom prst="rect">
              <a:avLst/>
            </a:prstGeom>
          </p:spPr>
        </p:pic>
        <p:sp>
          <p:nvSpPr>
            <p:cNvPr id="9" name="TextBox 8"/>
            <p:cNvSpPr txBox="1"/>
            <p:nvPr/>
          </p:nvSpPr>
          <p:spPr>
            <a:xfrm>
              <a:off x="1930400" y="2312606"/>
              <a:ext cx="288661" cy="338554"/>
            </a:xfrm>
            <a:prstGeom prst="rect">
              <a:avLst/>
            </a:prstGeom>
            <a:noFill/>
          </p:spPr>
          <p:txBody>
            <a:bodyPr wrap="none" rtlCol="0">
              <a:spAutoFit/>
            </a:bodyPr>
            <a:lstStyle/>
            <a:p>
              <a:r>
                <a:rPr lang="en-US" sz="1600" dirty="0">
                  <a:latin typeface="Calibri"/>
                  <a:cs typeface="Calibri"/>
                </a:rPr>
                <a:t>0</a:t>
              </a:r>
              <a:endParaRPr lang="en-US" sz="1600" dirty="0">
                <a:latin typeface="Calibri"/>
                <a:cs typeface="Calibri"/>
              </a:endParaRPr>
            </a:p>
          </p:txBody>
        </p:sp>
        <p:sp>
          <p:nvSpPr>
            <p:cNvPr id="10" name="TextBox 9"/>
            <p:cNvSpPr txBox="1"/>
            <p:nvPr/>
          </p:nvSpPr>
          <p:spPr>
            <a:xfrm>
              <a:off x="7670259" y="2244130"/>
              <a:ext cx="1223011" cy="338554"/>
            </a:xfrm>
            <a:prstGeom prst="rect">
              <a:avLst/>
            </a:prstGeom>
            <a:noFill/>
          </p:spPr>
          <p:txBody>
            <a:bodyPr wrap="none" rtlCol="0">
              <a:spAutoFit/>
            </a:bodyPr>
            <a:lstStyle/>
            <a:p>
              <a:r>
                <a:rPr lang="is-IS" sz="1600" dirty="0">
                  <a:latin typeface="Calibri"/>
                  <a:cs typeface="Calibri"/>
                </a:rPr>
                <a:t>135,086,622</a:t>
              </a:r>
              <a:endParaRPr lang="en-US" sz="1600" dirty="0">
                <a:latin typeface="Calibri"/>
                <a:cs typeface="Calibri"/>
              </a:endParaRPr>
            </a:p>
          </p:txBody>
        </p:sp>
        <p:cxnSp>
          <p:nvCxnSpPr>
            <p:cNvPr id="18" name="Straight Connector 17"/>
            <p:cNvCxnSpPr/>
            <p:nvPr/>
          </p:nvCxnSpPr>
          <p:spPr>
            <a:xfrm>
              <a:off x="8271605" y="2582684"/>
              <a:ext cx="0" cy="186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94325" y="2608668"/>
              <a:ext cx="0" cy="18658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403059" y="4091099"/>
            <a:ext cx="1929421" cy="2268954"/>
            <a:chOff x="3099779" y="3837206"/>
            <a:chExt cx="1929421" cy="2268954"/>
          </a:xfrm>
        </p:grpSpPr>
        <p:sp>
          <p:nvSpPr>
            <p:cNvPr id="8" name="Donut 7"/>
            <p:cNvSpPr/>
            <p:nvPr/>
          </p:nvSpPr>
          <p:spPr>
            <a:xfrm>
              <a:off x="3129280" y="4328160"/>
              <a:ext cx="1899920" cy="1778000"/>
            </a:xfrm>
            <a:prstGeom prst="donut">
              <a:avLst>
                <a:gd name="adj" fmla="val 47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053114" y="3837206"/>
              <a:ext cx="288661" cy="338554"/>
            </a:xfrm>
            <a:prstGeom prst="rect">
              <a:avLst/>
            </a:prstGeom>
            <a:noFill/>
          </p:spPr>
          <p:txBody>
            <a:bodyPr wrap="none" rtlCol="0">
              <a:spAutoFit/>
            </a:bodyPr>
            <a:lstStyle/>
            <a:p>
              <a:r>
                <a:rPr lang="en-US" sz="1600" dirty="0" smtClean="0">
                  <a:latin typeface="Calibri"/>
                  <a:cs typeface="Calibri"/>
                </a:rPr>
                <a:t>1</a:t>
              </a:r>
              <a:endParaRPr lang="en-US" sz="1600" dirty="0">
                <a:latin typeface="Calibri"/>
                <a:cs typeface="Calibri"/>
              </a:endParaRPr>
            </a:p>
          </p:txBody>
        </p:sp>
        <p:sp>
          <p:nvSpPr>
            <p:cNvPr id="12" name="TextBox 11"/>
            <p:cNvSpPr txBox="1"/>
            <p:nvPr/>
          </p:nvSpPr>
          <p:spPr>
            <a:xfrm>
              <a:off x="3099779" y="3840649"/>
              <a:ext cx="1015021" cy="338554"/>
            </a:xfrm>
            <a:prstGeom prst="rect">
              <a:avLst/>
            </a:prstGeom>
            <a:noFill/>
          </p:spPr>
          <p:txBody>
            <a:bodyPr wrap="none" rtlCol="0">
              <a:spAutoFit/>
            </a:bodyPr>
            <a:lstStyle/>
            <a:p>
              <a:r>
                <a:rPr lang="is-IS" sz="1600" dirty="0" smtClean="0">
                  <a:latin typeface="Calibri"/>
                  <a:cs typeface="Calibri"/>
                </a:rPr>
                <a:t>4,641,652</a:t>
              </a:r>
              <a:endParaRPr lang="en-US" sz="1600" dirty="0">
                <a:latin typeface="Calibri"/>
                <a:cs typeface="Calibri"/>
              </a:endParaRPr>
            </a:p>
          </p:txBody>
        </p:sp>
        <p:cxnSp>
          <p:nvCxnSpPr>
            <p:cNvPr id="16" name="Straight Connector 15"/>
            <p:cNvCxnSpPr/>
            <p:nvPr/>
          </p:nvCxnSpPr>
          <p:spPr>
            <a:xfrm>
              <a:off x="4064000" y="4158883"/>
              <a:ext cx="0" cy="1865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124234" y="4155440"/>
              <a:ext cx="0" cy="186583"/>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5220875" y="4409333"/>
            <a:ext cx="3270472" cy="646331"/>
          </a:xfrm>
          <a:prstGeom prst="rect">
            <a:avLst/>
          </a:prstGeom>
          <a:solidFill>
            <a:schemeClr val="accent1">
              <a:lumMod val="20000"/>
              <a:lumOff val="80000"/>
            </a:schemeClr>
          </a:solidFill>
        </p:spPr>
        <p:txBody>
          <a:bodyPr wrap="none" rtlCol="0">
            <a:spAutoFit/>
          </a:bodyPr>
          <a:lstStyle/>
          <a:p>
            <a:r>
              <a:rPr lang="en-US" sz="1800" dirty="0" smtClean="0">
                <a:latin typeface="Calibri"/>
                <a:cs typeface="Calibri"/>
              </a:rPr>
              <a:t>Each position is a nucleotide </a:t>
            </a:r>
            <a:r>
              <a:rPr lang="en-US" sz="1800" b="1" dirty="0" smtClean="0">
                <a:latin typeface="Calibri"/>
                <a:cs typeface="Calibri"/>
              </a:rPr>
              <a:t>pair</a:t>
            </a:r>
            <a:r>
              <a:rPr lang="en-US" sz="1800" dirty="0" smtClean="0">
                <a:latin typeface="Calibri"/>
                <a:cs typeface="Calibri"/>
              </a:rPr>
              <a:t> </a:t>
            </a:r>
          </a:p>
          <a:p>
            <a:r>
              <a:rPr lang="en-US" sz="1800" dirty="0" smtClean="0">
                <a:latin typeface="Calibri"/>
                <a:cs typeface="Calibri"/>
              </a:rPr>
              <a:t>in the duplex DNA</a:t>
            </a:r>
          </a:p>
        </p:txBody>
      </p:sp>
    </p:spTree>
    <p:extLst>
      <p:ext uri="{BB962C8B-B14F-4D97-AF65-F5344CB8AC3E}">
        <p14:creationId xmlns:p14="http://schemas.microsoft.com/office/powerpoint/2010/main" val="157983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 y="274637"/>
            <a:ext cx="8605520" cy="709613"/>
          </a:xfrm>
        </p:spPr>
        <p:txBody>
          <a:bodyPr>
            <a:noAutofit/>
          </a:bodyPr>
          <a:lstStyle/>
          <a:p>
            <a:r>
              <a:rPr lang="en-US" sz="2800" dirty="0">
                <a:cs typeface="Calibri"/>
              </a:rPr>
              <a:t>RNA polymerase synthesizes </a:t>
            </a:r>
            <a:r>
              <a:rPr lang="en-US" sz="2800" dirty="0">
                <a:solidFill>
                  <a:srgbClr val="0000FF"/>
                </a:solidFill>
                <a:cs typeface="Calibri"/>
              </a:rPr>
              <a:t>RNA</a:t>
            </a:r>
            <a:r>
              <a:rPr lang="en-US" sz="2800" dirty="0">
                <a:cs typeface="Calibri"/>
              </a:rPr>
              <a:t> in the 5’ to 3’ </a:t>
            </a:r>
            <a:r>
              <a:rPr lang="en-US" sz="2800" dirty="0" smtClean="0">
                <a:cs typeface="Calibri"/>
              </a:rPr>
              <a:t>direction</a:t>
            </a:r>
            <a:endParaRPr lang="en-US" sz="2800" dirty="0"/>
          </a:p>
        </p:txBody>
      </p:sp>
      <p:sp>
        <p:nvSpPr>
          <p:cNvPr id="4" name="Date Placeholder 3"/>
          <p:cNvSpPr>
            <a:spLocks noGrp="1"/>
          </p:cNvSpPr>
          <p:nvPr>
            <p:ph type="dt" sz="half" idx="10"/>
          </p:nvPr>
        </p:nvSpPr>
        <p:spPr/>
        <p:txBody>
          <a:bodyPr/>
          <a:lstStyle/>
          <a:p>
            <a:r>
              <a:rPr lang="en-US" smtClean="0"/>
              <a:t>1/8/17</a:t>
            </a:r>
            <a:endParaRPr lang="en-US"/>
          </a:p>
        </p:txBody>
      </p:sp>
      <p:sp>
        <p:nvSpPr>
          <p:cNvPr id="5" name="Slide Number Placeholder 4"/>
          <p:cNvSpPr>
            <a:spLocks noGrp="1"/>
          </p:cNvSpPr>
          <p:nvPr>
            <p:ph type="sldNum" sz="quarter" idx="12"/>
          </p:nvPr>
        </p:nvSpPr>
        <p:spPr/>
        <p:txBody>
          <a:bodyPr/>
          <a:lstStyle/>
          <a:p>
            <a:fld id="{D85525D1-94EC-AA45-A259-B3226F473042}" type="slidenum">
              <a:rPr lang="en-US" smtClean="0"/>
              <a:t>7</a:t>
            </a:fld>
            <a:endParaRPr lang="en-US"/>
          </a:p>
        </p:txBody>
      </p:sp>
      <p:grpSp>
        <p:nvGrpSpPr>
          <p:cNvPr id="36" name="Group 35"/>
          <p:cNvGrpSpPr/>
          <p:nvPr/>
        </p:nvGrpSpPr>
        <p:grpSpPr>
          <a:xfrm>
            <a:off x="2599399" y="2495187"/>
            <a:ext cx="3789403" cy="1560749"/>
            <a:chOff x="1437640" y="1866900"/>
            <a:chExt cx="3789403" cy="1560749"/>
          </a:xfrm>
        </p:grpSpPr>
        <p:sp>
          <p:nvSpPr>
            <p:cNvPr id="8" name="Text Box 6"/>
            <p:cNvSpPr txBox="1">
              <a:spLocks noChangeArrowheads="1"/>
            </p:cNvSpPr>
            <p:nvPr/>
          </p:nvSpPr>
          <p:spPr bwMode="auto">
            <a:xfrm>
              <a:off x="2016328" y="2176478"/>
              <a:ext cx="26597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dirty="0">
                  <a:latin typeface="Courier" charset="0"/>
                  <a:cs typeface="+mn-cs"/>
                </a:rPr>
                <a:t>AGCCTCGCAT</a:t>
              </a:r>
            </a:p>
            <a:p>
              <a:pPr>
                <a:defRPr/>
              </a:pPr>
              <a:r>
                <a:rPr lang="en-US" sz="3200" dirty="0">
                  <a:latin typeface="Courier" charset="0"/>
                  <a:cs typeface="+mn-cs"/>
                </a:rPr>
                <a:t>TCGGAGCGTA</a:t>
              </a:r>
              <a:endParaRPr lang="en-US" sz="3200" dirty="0">
                <a:latin typeface="Times" charset="0"/>
                <a:cs typeface="+mn-cs"/>
              </a:endParaRPr>
            </a:p>
          </p:txBody>
        </p:sp>
        <p:sp>
          <p:nvSpPr>
            <p:cNvPr id="29" name="TextBox 1"/>
            <p:cNvSpPr txBox="1">
              <a:spLocks noChangeArrowheads="1"/>
            </p:cNvSpPr>
            <p:nvPr/>
          </p:nvSpPr>
          <p:spPr bwMode="auto">
            <a:xfrm>
              <a:off x="1437640" y="1866900"/>
              <a:ext cx="554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latin typeface="Courier"/>
                  <a:cs typeface="Courier"/>
                </a:rPr>
                <a:t>5’</a:t>
              </a:r>
            </a:p>
          </p:txBody>
        </p:sp>
        <p:sp>
          <p:nvSpPr>
            <p:cNvPr id="30" name="TextBox 28"/>
            <p:cNvSpPr txBox="1">
              <a:spLocks noChangeArrowheads="1"/>
            </p:cNvSpPr>
            <p:nvPr/>
          </p:nvSpPr>
          <p:spPr bwMode="auto">
            <a:xfrm>
              <a:off x="4672985" y="2965984"/>
              <a:ext cx="554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latin typeface="Courier"/>
                  <a:cs typeface="Courier"/>
                </a:rPr>
                <a:t>5’</a:t>
              </a:r>
            </a:p>
          </p:txBody>
        </p:sp>
        <p:grpSp>
          <p:nvGrpSpPr>
            <p:cNvPr id="35" name="Group 34"/>
            <p:cNvGrpSpPr/>
            <p:nvPr/>
          </p:nvGrpSpPr>
          <p:grpSpPr>
            <a:xfrm>
              <a:off x="1903621" y="2190857"/>
              <a:ext cx="2809617" cy="105663"/>
              <a:chOff x="1903621" y="2190857"/>
              <a:chExt cx="2809617" cy="105663"/>
            </a:xfrm>
          </p:grpSpPr>
          <p:sp>
            <p:nvSpPr>
              <p:cNvPr id="9" name="Line 8"/>
              <p:cNvSpPr>
                <a:spLocks noChangeShapeType="1"/>
              </p:cNvSpPr>
              <p:nvPr/>
            </p:nvSpPr>
            <p:spPr bwMode="auto">
              <a:xfrm>
                <a:off x="2219602"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0" name="Line 9"/>
              <p:cNvSpPr>
                <a:spLocks noChangeShapeType="1"/>
              </p:cNvSpPr>
              <p:nvPr/>
            </p:nvSpPr>
            <p:spPr bwMode="auto">
              <a:xfrm>
                <a:off x="2461117"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1" name="Line 10"/>
              <p:cNvSpPr>
                <a:spLocks noChangeShapeType="1"/>
              </p:cNvSpPr>
              <p:nvPr/>
            </p:nvSpPr>
            <p:spPr bwMode="auto">
              <a:xfrm>
                <a:off x="2702631"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2" name="Line 11"/>
              <p:cNvSpPr>
                <a:spLocks noChangeShapeType="1"/>
              </p:cNvSpPr>
              <p:nvPr/>
            </p:nvSpPr>
            <p:spPr bwMode="auto">
              <a:xfrm>
                <a:off x="2944145"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3" name="Line 12"/>
              <p:cNvSpPr>
                <a:spLocks noChangeShapeType="1"/>
              </p:cNvSpPr>
              <p:nvPr/>
            </p:nvSpPr>
            <p:spPr bwMode="auto">
              <a:xfrm>
                <a:off x="3185659"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4" name="Line 13"/>
              <p:cNvSpPr>
                <a:spLocks noChangeShapeType="1"/>
              </p:cNvSpPr>
              <p:nvPr/>
            </p:nvSpPr>
            <p:spPr bwMode="auto">
              <a:xfrm>
                <a:off x="3427174"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5" name="Line 14"/>
              <p:cNvSpPr>
                <a:spLocks noChangeShapeType="1"/>
              </p:cNvSpPr>
              <p:nvPr/>
            </p:nvSpPr>
            <p:spPr bwMode="auto">
              <a:xfrm>
                <a:off x="3668688"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6" name="Line 15"/>
              <p:cNvSpPr>
                <a:spLocks noChangeShapeType="1"/>
              </p:cNvSpPr>
              <p:nvPr/>
            </p:nvSpPr>
            <p:spPr bwMode="auto">
              <a:xfrm>
                <a:off x="3861900"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7" name="Line 16"/>
              <p:cNvSpPr>
                <a:spLocks noChangeShapeType="1"/>
              </p:cNvSpPr>
              <p:nvPr/>
            </p:nvSpPr>
            <p:spPr bwMode="auto">
              <a:xfrm>
                <a:off x="4103414"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18" name="Line 17"/>
              <p:cNvSpPr>
                <a:spLocks noChangeShapeType="1"/>
              </p:cNvSpPr>
              <p:nvPr/>
            </p:nvSpPr>
            <p:spPr bwMode="auto">
              <a:xfrm>
                <a:off x="4344928" y="2199914"/>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cxnSp>
            <p:nvCxnSpPr>
              <p:cNvPr id="31" name="Straight Arrow Connector 30"/>
              <p:cNvCxnSpPr/>
              <p:nvPr/>
            </p:nvCxnSpPr>
            <p:spPr bwMode="auto">
              <a:xfrm>
                <a:off x="1903621" y="2190857"/>
                <a:ext cx="2809617" cy="805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4" name="Group 33"/>
            <p:cNvGrpSpPr/>
            <p:nvPr/>
          </p:nvGrpSpPr>
          <p:grpSpPr>
            <a:xfrm>
              <a:off x="1831167" y="3165971"/>
              <a:ext cx="2809617" cy="96606"/>
              <a:chOff x="1831167" y="3165971"/>
              <a:chExt cx="2809617" cy="96606"/>
            </a:xfrm>
          </p:grpSpPr>
          <p:sp>
            <p:nvSpPr>
              <p:cNvPr id="19" name="Line 18"/>
              <p:cNvSpPr>
                <a:spLocks noChangeShapeType="1"/>
              </p:cNvSpPr>
              <p:nvPr/>
            </p:nvSpPr>
            <p:spPr bwMode="auto">
              <a:xfrm>
                <a:off x="2219602"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0" name="Line 19"/>
              <p:cNvSpPr>
                <a:spLocks noChangeShapeType="1"/>
              </p:cNvSpPr>
              <p:nvPr/>
            </p:nvSpPr>
            <p:spPr bwMode="auto">
              <a:xfrm>
                <a:off x="2461117"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1" name="Line 20"/>
              <p:cNvSpPr>
                <a:spLocks noChangeShapeType="1"/>
              </p:cNvSpPr>
              <p:nvPr/>
            </p:nvSpPr>
            <p:spPr bwMode="auto">
              <a:xfrm>
                <a:off x="2702631"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2" name="Line 21"/>
              <p:cNvSpPr>
                <a:spLocks noChangeShapeType="1"/>
              </p:cNvSpPr>
              <p:nvPr/>
            </p:nvSpPr>
            <p:spPr bwMode="auto">
              <a:xfrm>
                <a:off x="2944145"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3" name="Line 22"/>
              <p:cNvSpPr>
                <a:spLocks noChangeShapeType="1"/>
              </p:cNvSpPr>
              <p:nvPr/>
            </p:nvSpPr>
            <p:spPr bwMode="auto">
              <a:xfrm>
                <a:off x="3185659"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4" name="Line 23"/>
              <p:cNvSpPr>
                <a:spLocks noChangeShapeType="1"/>
              </p:cNvSpPr>
              <p:nvPr/>
            </p:nvSpPr>
            <p:spPr bwMode="auto">
              <a:xfrm>
                <a:off x="3427174"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5" name="Line 24"/>
              <p:cNvSpPr>
                <a:spLocks noChangeShapeType="1"/>
              </p:cNvSpPr>
              <p:nvPr/>
            </p:nvSpPr>
            <p:spPr bwMode="auto">
              <a:xfrm>
                <a:off x="3668688"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6" name="Line 25"/>
              <p:cNvSpPr>
                <a:spLocks noChangeShapeType="1"/>
              </p:cNvSpPr>
              <p:nvPr/>
            </p:nvSpPr>
            <p:spPr bwMode="auto">
              <a:xfrm>
                <a:off x="3861900"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7" name="Line 26"/>
              <p:cNvSpPr>
                <a:spLocks noChangeShapeType="1"/>
              </p:cNvSpPr>
              <p:nvPr/>
            </p:nvSpPr>
            <p:spPr bwMode="auto">
              <a:xfrm>
                <a:off x="4103414"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sp>
            <p:nvSpPr>
              <p:cNvPr id="28" name="Line 27"/>
              <p:cNvSpPr>
                <a:spLocks noChangeShapeType="1"/>
              </p:cNvSpPr>
              <p:nvPr/>
            </p:nvSpPr>
            <p:spPr bwMode="auto">
              <a:xfrm>
                <a:off x="4344928" y="3165971"/>
                <a:ext cx="0" cy="9660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cs typeface="+mn-cs"/>
                </a:endParaRPr>
              </a:p>
            </p:txBody>
          </p:sp>
          <p:cxnSp>
            <p:nvCxnSpPr>
              <p:cNvPr id="32" name="Straight Arrow Connector 31"/>
              <p:cNvCxnSpPr/>
              <p:nvPr/>
            </p:nvCxnSpPr>
            <p:spPr bwMode="auto">
              <a:xfrm flipH="1">
                <a:off x="1831167" y="3253519"/>
                <a:ext cx="2809617" cy="805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sp>
        <p:nvSpPr>
          <p:cNvPr id="37" name="TextBox 36"/>
          <p:cNvSpPr txBox="1"/>
          <p:nvPr/>
        </p:nvSpPr>
        <p:spPr>
          <a:xfrm>
            <a:off x="610411" y="1388992"/>
            <a:ext cx="7306057" cy="830997"/>
          </a:xfrm>
          <a:prstGeom prst="rect">
            <a:avLst/>
          </a:prstGeom>
          <a:noFill/>
        </p:spPr>
        <p:txBody>
          <a:bodyPr wrap="none" rtlCol="0">
            <a:spAutoFit/>
          </a:bodyPr>
          <a:lstStyle/>
          <a:p>
            <a:r>
              <a:rPr lang="en-US" dirty="0" smtClean="0">
                <a:latin typeface="Calibri"/>
                <a:cs typeface="Calibri"/>
              </a:rPr>
              <a:t>RNA polymerase moves in opposite directions on each of </a:t>
            </a:r>
          </a:p>
          <a:p>
            <a:r>
              <a:rPr lang="en-US" dirty="0" smtClean="0">
                <a:latin typeface="Calibri"/>
                <a:cs typeface="Calibri"/>
              </a:rPr>
              <a:t>the two strands.</a:t>
            </a:r>
            <a:endParaRPr lang="en-US" dirty="0">
              <a:latin typeface="Calibri"/>
              <a:cs typeface="Calibri"/>
            </a:endParaRPr>
          </a:p>
        </p:txBody>
      </p:sp>
      <p:sp>
        <p:nvSpPr>
          <p:cNvPr id="38" name="TextBox 37"/>
          <p:cNvSpPr txBox="1"/>
          <p:nvPr/>
        </p:nvSpPr>
        <p:spPr>
          <a:xfrm>
            <a:off x="4263440" y="2219989"/>
            <a:ext cx="1785365" cy="584776"/>
          </a:xfrm>
          <a:prstGeom prst="rect">
            <a:avLst/>
          </a:prstGeom>
          <a:noFill/>
        </p:spPr>
        <p:txBody>
          <a:bodyPr wrap="none" rtlCol="0">
            <a:spAutoFit/>
          </a:bodyPr>
          <a:lstStyle/>
          <a:p>
            <a:r>
              <a:rPr lang="en-US" dirty="0" smtClean="0">
                <a:latin typeface="Courier"/>
                <a:cs typeface="Courier"/>
              </a:rPr>
              <a:t>5’</a:t>
            </a:r>
            <a:r>
              <a:rPr lang="en-US" sz="3200" dirty="0" smtClean="0">
                <a:solidFill>
                  <a:srgbClr val="0000FF"/>
                </a:solidFill>
                <a:latin typeface="Courier"/>
                <a:cs typeface="Courier"/>
              </a:rPr>
              <a:t>GCAU&gt;</a:t>
            </a:r>
            <a:endParaRPr lang="en-US" sz="3200" dirty="0">
              <a:solidFill>
                <a:srgbClr val="0000FF"/>
              </a:solidFill>
              <a:latin typeface="Courier"/>
              <a:cs typeface="Courier"/>
            </a:endParaRPr>
          </a:p>
        </p:txBody>
      </p:sp>
      <p:sp>
        <p:nvSpPr>
          <p:cNvPr id="39" name="TextBox 38"/>
          <p:cNvSpPr txBox="1"/>
          <p:nvPr/>
        </p:nvSpPr>
        <p:spPr>
          <a:xfrm>
            <a:off x="2939507" y="3857845"/>
            <a:ext cx="2031626" cy="584776"/>
          </a:xfrm>
          <a:prstGeom prst="rect">
            <a:avLst/>
          </a:prstGeom>
          <a:noFill/>
        </p:spPr>
        <p:txBody>
          <a:bodyPr wrap="none" rtlCol="0">
            <a:spAutoFit/>
          </a:bodyPr>
          <a:lstStyle/>
          <a:p>
            <a:r>
              <a:rPr lang="en-US" sz="3200" dirty="0" smtClean="0">
                <a:solidFill>
                  <a:srgbClr val="0000FF"/>
                </a:solidFill>
                <a:latin typeface="Courier"/>
                <a:cs typeface="Courier"/>
              </a:rPr>
              <a:t>&lt;UCGGA</a:t>
            </a:r>
            <a:r>
              <a:rPr lang="en-US" dirty="0" smtClean="0">
                <a:latin typeface="Courier"/>
                <a:cs typeface="Courier"/>
              </a:rPr>
              <a:t>5</a:t>
            </a:r>
            <a:r>
              <a:rPr lang="en-US" dirty="0">
                <a:latin typeface="Courier"/>
                <a:cs typeface="Courier"/>
              </a:rPr>
              <a:t>’</a:t>
            </a:r>
            <a:endParaRPr lang="en-US" sz="3200" dirty="0">
              <a:solidFill>
                <a:srgbClr val="0000FF"/>
              </a:solidFill>
              <a:latin typeface="Courier"/>
              <a:cs typeface="Courier"/>
            </a:endParaRPr>
          </a:p>
        </p:txBody>
      </p:sp>
      <p:sp>
        <p:nvSpPr>
          <p:cNvPr id="40" name="TextBox 39"/>
          <p:cNvSpPr txBox="1"/>
          <p:nvPr/>
        </p:nvSpPr>
        <p:spPr>
          <a:xfrm>
            <a:off x="365760" y="4701152"/>
            <a:ext cx="8483600" cy="1569660"/>
          </a:xfrm>
          <a:prstGeom prst="rect">
            <a:avLst/>
          </a:prstGeom>
          <a:noFill/>
        </p:spPr>
        <p:txBody>
          <a:bodyPr wrap="square" rtlCol="0">
            <a:spAutoFit/>
          </a:bodyPr>
          <a:lstStyle/>
          <a:p>
            <a:r>
              <a:rPr lang="en-US" dirty="0" smtClean="0">
                <a:latin typeface="Calibri"/>
                <a:cs typeface="Calibri"/>
              </a:rPr>
              <a:t>This is analogous to the convention that you only drive on one </a:t>
            </a:r>
          </a:p>
          <a:p>
            <a:r>
              <a:rPr lang="en-US" dirty="0" smtClean="0">
                <a:latin typeface="Calibri"/>
                <a:cs typeface="Calibri"/>
              </a:rPr>
              <a:t>side of the road. In this metaphor, RNA polymerase follows the convention of the United Kingdom, etc. - it “drives” on the left side of the road.</a:t>
            </a:r>
            <a:endParaRPr lang="en-US" dirty="0">
              <a:latin typeface="Calibri"/>
              <a:cs typeface="Calibri"/>
            </a:endParaRPr>
          </a:p>
        </p:txBody>
      </p:sp>
    </p:spTree>
    <p:extLst>
      <p:ext uri="{BB962C8B-B14F-4D97-AF65-F5344CB8AC3E}">
        <p14:creationId xmlns:p14="http://schemas.microsoft.com/office/powerpoint/2010/main" val="201365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274637"/>
            <a:ext cx="8991600" cy="599123"/>
          </a:xfrm>
        </p:spPr>
        <p:txBody>
          <a:bodyPr>
            <a:noAutofit/>
          </a:bodyPr>
          <a:lstStyle/>
          <a:p>
            <a:r>
              <a:rPr lang="en-US" sz="2400" dirty="0" smtClean="0"/>
              <a:t>A mile marker refers to a location, regardless of direction of travel</a:t>
            </a:r>
            <a:endParaRPr lang="en-US" sz="2400"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8</a:t>
            </a:fld>
            <a:endParaRPr lang="en-US"/>
          </a:p>
        </p:txBody>
      </p:sp>
      <p:pic>
        <p:nvPicPr>
          <p:cNvPr id="5" name="Picture 4" descr="Screen Shot 2017-01-08 at 12.11.57 PM.png"/>
          <p:cNvPicPr>
            <a:picLocks noChangeAspect="1"/>
          </p:cNvPicPr>
          <p:nvPr/>
        </p:nvPicPr>
        <p:blipFill rotWithShape="1">
          <a:blip r:embed="rId2">
            <a:extLst>
              <a:ext uri="{28A0092B-C50C-407E-A947-70E740481C1C}">
                <a14:useLocalDpi xmlns:a14="http://schemas.microsoft.com/office/drawing/2010/main" val="0"/>
              </a:ext>
            </a:extLst>
          </a:blip>
          <a:srcRect t="11983"/>
          <a:stretch/>
        </p:blipFill>
        <p:spPr>
          <a:xfrm>
            <a:off x="1402080" y="1087120"/>
            <a:ext cx="6400800" cy="3143584"/>
          </a:xfrm>
          <a:prstGeom prst="rect">
            <a:avLst/>
          </a:prstGeom>
        </p:spPr>
      </p:pic>
      <p:cxnSp>
        <p:nvCxnSpPr>
          <p:cNvPr id="8" name="Straight Connector 7"/>
          <p:cNvCxnSpPr/>
          <p:nvPr/>
        </p:nvCxnSpPr>
        <p:spPr>
          <a:xfrm>
            <a:off x="4175760" y="2682240"/>
            <a:ext cx="1869440" cy="53382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387600" y="2682240"/>
            <a:ext cx="1574800" cy="53382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06880" y="5010110"/>
            <a:ext cx="5429454" cy="923330"/>
          </a:xfrm>
          <a:prstGeom prst="rect">
            <a:avLst/>
          </a:prstGeom>
          <a:noFill/>
        </p:spPr>
        <p:txBody>
          <a:bodyPr wrap="none" rtlCol="0">
            <a:spAutoFit/>
          </a:bodyPr>
          <a:lstStyle/>
          <a:p>
            <a:r>
              <a:rPr lang="en-US" sz="1800" dirty="0" smtClean="0">
                <a:latin typeface="Calibri"/>
                <a:cs typeface="Calibri"/>
              </a:rPr>
              <a:t>Enter I-80 at mile marker (interchange) 161</a:t>
            </a:r>
          </a:p>
          <a:p>
            <a:r>
              <a:rPr lang="en-US" sz="1800" dirty="0" smtClean="0">
                <a:latin typeface="Calibri"/>
                <a:cs typeface="Calibri"/>
              </a:rPr>
              <a:t>Go east 49 miles, you are at exit 210, close to Lewisburg</a:t>
            </a:r>
          </a:p>
          <a:p>
            <a:r>
              <a:rPr lang="en-US" sz="1800" dirty="0" smtClean="0">
                <a:latin typeface="Calibri"/>
                <a:cs typeface="Calibri"/>
              </a:rPr>
              <a:t>Go west 41 miles, you are at exit 120, close to Clearfield</a:t>
            </a:r>
            <a:endParaRPr lang="en-US" sz="1800" dirty="0">
              <a:latin typeface="Calibri"/>
              <a:cs typeface="Calibri"/>
            </a:endParaRPr>
          </a:p>
        </p:txBody>
      </p:sp>
      <p:grpSp>
        <p:nvGrpSpPr>
          <p:cNvPr id="17" name="Group 16"/>
          <p:cNvGrpSpPr/>
          <p:nvPr/>
        </p:nvGrpSpPr>
        <p:grpSpPr>
          <a:xfrm>
            <a:off x="2387600" y="3271520"/>
            <a:ext cx="3657600" cy="1584960"/>
            <a:chOff x="2387600" y="3251200"/>
            <a:chExt cx="3657600" cy="1584960"/>
          </a:xfrm>
        </p:grpSpPr>
        <p:pic>
          <p:nvPicPr>
            <p:cNvPr id="6" name="Picture 5" descr="Screen Shot 2017-01-08 at 12.13.52 PM.png"/>
            <p:cNvPicPr>
              <a:picLocks noChangeAspect="1"/>
            </p:cNvPicPr>
            <p:nvPr/>
          </p:nvPicPr>
          <p:blipFill rotWithShape="1">
            <a:blip r:embed="rId3">
              <a:extLst>
                <a:ext uri="{28A0092B-C50C-407E-A947-70E740481C1C}">
                  <a14:useLocalDpi xmlns:a14="http://schemas.microsoft.com/office/drawing/2010/main" val="0"/>
                </a:ext>
              </a:extLst>
            </a:blip>
            <a:srcRect t="8240" b="13654"/>
            <a:stretch/>
          </p:blipFill>
          <p:spPr>
            <a:xfrm>
              <a:off x="2387600" y="3251200"/>
              <a:ext cx="3657600" cy="1584960"/>
            </a:xfrm>
            <a:prstGeom prst="rect">
              <a:avLst/>
            </a:prstGeom>
            <a:ln>
              <a:solidFill>
                <a:srgbClr val="4F81BD"/>
              </a:solidFill>
            </a:ln>
          </p:spPr>
        </p:pic>
        <p:sp>
          <p:nvSpPr>
            <p:cNvPr id="12" name="TextBox 11"/>
            <p:cNvSpPr txBox="1"/>
            <p:nvPr/>
          </p:nvSpPr>
          <p:spPr>
            <a:xfrm>
              <a:off x="4935753" y="3827747"/>
              <a:ext cx="532117" cy="338554"/>
            </a:xfrm>
            <a:prstGeom prst="rect">
              <a:avLst/>
            </a:prstGeom>
            <a:noFill/>
          </p:spPr>
          <p:txBody>
            <a:bodyPr wrap="none" rtlCol="0">
              <a:spAutoFit/>
            </a:bodyPr>
            <a:lstStyle/>
            <a:p>
              <a:r>
                <a:rPr lang="en-US" sz="1600" dirty="0" smtClean="0">
                  <a:latin typeface="Calibri"/>
                  <a:cs typeface="Calibri"/>
                </a:rPr>
                <a:t>East</a:t>
              </a:r>
              <a:endParaRPr lang="en-US" sz="1600" dirty="0">
                <a:latin typeface="Calibri"/>
                <a:cs typeface="Calibri"/>
              </a:endParaRPr>
            </a:p>
          </p:txBody>
        </p:sp>
        <p:sp>
          <p:nvSpPr>
            <p:cNvPr id="13" name="TextBox 12"/>
            <p:cNvSpPr txBox="1"/>
            <p:nvPr/>
          </p:nvSpPr>
          <p:spPr>
            <a:xfrm>
              <a:off x="3344122" y="3451721"/>
              <a:ext cx="618278" cy="338554"/>
            </a:xfrm>
            <a:prstGeom prst="rect">
              <a:avLst/>
            </a:prstGeom>
            <a:noFill/>
          </p:spPr>
          <p:txBody>
            <a:bodyPr wrap="none" rtlCol="0">
              <a:spAutoFit/>
            </a:bodyPr>
            <a:lstStyle/>
            <a:p>
              <a:r>
                <a:rPr lang="en-US" sz="1600" dirty="0" smtClean="0">
                  <a:latin typeface="Calibri"/>
                  <a:cs typeface="Calibri"/>
                </a:rPr>
                <a:t>West</a:t>
              </a:r>
              <a:endParaRPr lang="en-US" sz="1600" dirty="0">
                <a:latin typeface="Calibri"/>
                <a:cs typeface="Calibri"/>
              </a:endParaRPr>
            </a:p>
          </p:txBody>
        </p:sp>
        <p:cxnSp>
          <p:nvCxnSpPr>
            <p:cNvPr id="15" name="Straight Arrow Connector 14"/>
            <p:cNvCxnSpPr/>
            <p:nvPr/>
          </p:nvCxnSpPr>
          <p:spPr>
            <a:xfrm>
              <a:off x="5467870" y="3939507"/>
              <a:ext cx="2946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049482" y="3657600"/>
              <a:ext cx="2946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4745881" y="2589102"/>
            <a:ext cx="819230" cy="276999"/>
          </a:xfrm>
          <a:prstGeom prst="rect">
            <a:avLst/>
          </a:prstGeom>
          <a:noFill/>
        </p:spPr>
        <p:txBody>
          <a:bodyPr wrap="none" rtlCol="0">
            <a:spAutoFit/>
          </a:bodyPr>
          <a:lstStyle/>
          <a:p>
            <a:r>
              <a:rPr lang="en-US" sz="1200" dirty="0" smtClean="0">
                <a:latin typeface="Calibri"/>
                <a:cs typeface="Calibri"/>
              </a:rPr>
              <a:t>Lewisburg</a:t>
            </a:r>
          </a:p>
        </p:txBody>
      </p:sp>
      <p:sp>
        <p:nvSpPr>
          <p:cNvPr id="19" name="TextBox 18"/>
          <p:cNvSpPr txBox="1"/>
          <p:nvPr/>
        </p:nvSpPr>
        <p:spPr>
          <a:xfrm>
            <a:off x="2890522" y="2577608"/>
            <a:ext cx="780156" cy="276999"/>
          </a:xfrm>
          <a:prstGeom prst="rect">
            <a:avLst/>
          </a:prstGeom>
          <a:noFill/>
        </p:spPr>
        <p:txBody>
          <a:bodyPr wrap="none" rtlCol="0">
            <a:spAutoFit/>
          </a:bodyPr>
          <a:lstStyle/>
          <a:p>
            <a:r>
              <a:rPr lang="en-US" sz="1200" dirty="0" smtClean="0">
                <a:latin typeface="Calibri"/>
                <a:cs typeface="Calibri"/>
              </a:rPr>
              <a:t>Clearfield</a:t>
            </a:r>
          </a:p>
        </p:txBody>
      </p:sp>
      <p:sp>
        <p:nvSpPr>
          <p:cNvPr id="20" name="TextBox 19"/>
          <p:cNvSpPr txBox="1"/>
          <p:nvPr/>
        </p:nvSpPr>
        <p:spPr>
          <a:xfrm>
            <a:off x="6548011" y="2450602"/>
            <a:ext cx="418654" cy="276999"/>
          </a:xfrm>
          <a:prstGeom prst="rect">
            <a:avLst/>
          </a:prstGeom>
          <a:noFill/>
        </p:spPr>
        <p:txBody>
          <a:bodyPr wrap="none" rtlCol="0">
            <a:spAutoFit/>
          </a:bodyPr>
          <a:lstStyle/>
          <a:p>
            <a:r>
              <a:rPr lang="en-US" sz="1200" dirty="0" smtClean="0">
                <a:latin typeface="Calibri"/>
                <a:cs typeface="Calibri"/>
              </a:rPr>
              <a:t>310</a:t>
            </a:r>
          </a:p>
        </p:txBody>
      </p:sp>
      <p:sp>
        <p:nvSpPr>
          <p:cNvPr id="21" name="TextBox 20"/>
          <p:cNvSpPr txBox="1"/>
          <p:nvPr/>
        </p:nvSpPr>
        <p:spPr>
          <a:xfrm>
            <a:off x="1088281" y="2229489"/>
            <a:ext cx="262662" cy="276999"/>
          </a:xfrm>
          <a:prstGeom prst="rect">
            <a:avLst/>
          </a:prstGeom>
          <a:noFill/>
        </p:spPr>
        <p:txBody>
          <a:bodyPr wrap="none" rtlCol="0">
            <a:spAutoFit/>
          </a:bodyPr>
          <a:lstStyle/>
          <a:p>
            <a:r>
              <a:rPr lang="en-US" sz="1200" dirty="0" smtClean="0">
                <a:latin typeface="Calibri"/>
                <a:cs typeface="Calibri"/>
              </a:rPr>
              <a:t>0</a:t>
            </a:r>
          </a:p>
        </p:txBody>
      </p:sp>
    </p:spTree>
    <p:extLst>
      <p:ext uri="{BB962C8B-B14F-4D97-AF65-F5344CB8AC3E}">
        <p14:creationId xmlns:p14="http://schemas.microsoft.com/office/powerpoint/2010/main" val="348623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74637"/>
            <a:ext cx="8813800" cy="709613"/>
          </a:xfrm>
        </p:spPr>
        <p:txBody>
          <a:bodyPr>
            <a:noAutofit/>
          </a:bodyPr>
          <a:lstStyle/>
          <a:p>
            <a:r>
              <a:rPr lang="en-US" sz="2800" dirty="0" smtClean="0"/>
              <a:t>The polymerase analogy is even better for driving in the UK</a:t>
            </a:r>
            <a:endParaRPr lang="en-US" sz="2800" dirty="0"/>
          </a:p>
        </p:txBody>
      </p:sp>
      <p:sp>
        <p:nvSpPr>
          <p:cNvPr id="3" name="Date Placeholder 2"/>
          <p:cNvSpPr>
            <a:spLocks noGrp="1"/>
          </p:cNvSpPr>
          <p:nvPr>
            <p:ph type="dt" sz="half" idx="10"/>
          </p:nvPr>
        </p:nvSpPr>
        <p:spPr/>
        <p:txBody>
          <a:bodyPr/>
          <a:lstStyle/>
          <a:p>
            <a:r>
              <a:rPr lang="en-US" smtClean="0"/>
              <a:t>1/8/17</a:t>
            </a:r>
            <a:endParaRPr lang="en-US"/>
          </a:p>
        </p:txBody>
      </p:sp>
      <p:sp>
        <p:nvSpPr>
          <p:cNvPr id="4" name="Slide Number Placeholder 3"/>
          <p:cNvSpPr>
            <a:spLocks noGrp="1"/>
          </p:cNvSpPr>
          <p:nvPr>
            <p:ph type="sldNum" sz="quarter" idx="12"/>
          </p:nvPr>
        </p:nvSpPr>
        <p:spPr/>
        <p:txBody>
          <a:bodyPr/>
          <a:lstStyle/>
          <a:p>
            <a:fld id="{D85525D1-94EC-AA45-A259-B3226F473042}" type="slidenum">
              <a:rPr lang="en-US" smtClean="0"/>
              <a:t>9</a:t>
            </a:fld>
            <a:endParaRPr lang="en-US"/>
          </a:p>
        </p:txBody>
      </p:sp>
      <p:pic>
        <p:nvPicPr>
          <p:cNvPr id="5" name="Picture 4" descr="Screen Shot 2017-01-08 at 1.32.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1159653"/>
            <a:ext cx="6400800" cy="2810818"/>
          </a:xfrm>
          <a:prstGeom prst="rect">
            <a:avLst/>
          </a:prstGeom>
        </p:spPr>
      </p:pic>
      <p:pic>
        <p:nvPicPr>
          <p:cNvPr id="7" name="Picture 6" descr="Screen Shot 2017-01-08 at 1.49.10 PM.png"/>
          <p:cNvPicPr>
            <a:picLocks noChangeAspect="1"/>
          </p:cNvPicPr>
          <p:nvPr/>
        </p:nvPicPr>
        <p:blipFill rotWithShape="1">
          <a:blip r:embed="rId3">
            <a:extLst>
              <a:ext uri="{28A0092B-C50C-407E-A947-70E740481C1C}">
                <a14:useLocalDpi xmlns:a14="http://schemas.microsoft.com/office/drawing/2010/main" val="0"/>
              </a:ext>
            </a:extLst>
          </a:blip>
          <a:srcRect l="22483" t="26181" r="48125" b="40116"/>
          <a:stretch/>
        </p:blipFill>
        <p:spPr>
          <a:xfrm rot="18609319">
            <a:off x="1877060" y="3396834"/>
            <a:ext cx="2311400" cy="2311400"/>
          </a:xfrm>
          <a:prstGeom prst="snip2DiagRect">
            <a:avLst/>
          </a:prstGeom>
          <a:ln>
            <a:solidFill>
              <a:srgbClr val="4F81BD"/>
            </a:solidFill>
          </a:ln>
        </p:spPr>
      </p:pic>
      <p:cxnSp>
        <p:nvCxnSpPr>
          <p:cNvPr id="8" name="Straight Connector 7"/>
          <p:cNvCxnSpPr/>
          <p:nvPr/>
        </p:nvCxnSpPr>
        <p:spPr>
          <a:xfrm>
            <a:off x="3032760" y="1717040"/>
            <a:ext cx="1069340" cy="1877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067560" y="1717040"/>
            <a:ext cx="662940" cy="187706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075453" y="4324717"/>
            <a:ext cx="1667043" cy="338554"/>
          </a:xfrm>
          <a:prstGeom prst="rect">
            <a:avLst/>
          </a:prstGeom>
          <a:noFill/>
        </p:spPr>
        <p:txBody>
          <a:bodyPr wrap="none" rtlCol="0">
            <a:spAutoFit/>
          </a:bodyPr>
          <a:lstStyle/>
          <a:p>
            <a:r>
              <a:rPr lang="en-US" sz="1600" dirty="0" smtClean="0">
                <a:latin typeface="Calibri"/>
                <a:cs typeface="Calibri"/>
              </a:rPr>
              <a:t>East: “top strand”</a:t>
            </a:r>
            <a:endParaRPr lang="en-US" sz="1600" dirty="0">
              <a:latin typeface="Calibri"/>
              <a:cs typeface="Calibri"/>
            </a:endParaRPr>
          </a:p>
        </p:txBody>
      </p:sp>
      <p:sp>
        <p:nvSpPr>
          <p:cNvPr id="13" name="TextBox 12"/>
          <p:cNvSpPr txBox="1"/>
          <p:nvPr/>
        </p:nvSpPr>
        <p:spPr>
          <a:xfrm>
            <a:off x="533400" y="4423638"/>
            <a:ext cx="888785" cy="830997"/>
          </a:xfrm>
          <a:prstGeom prst="rect">
            <a:avLst/>
          </a:prstGeom>
          <a:noFill/>
        </p:spPr>
        <p:txBody>
          <a:bodyPr wrap="none" rtlCol="0">
            <a:spAutoFit/>
          </a:bodyPr>
          <a:lstStyle/>
          <a:p>
            <a:r>
              <a:rPr lang="en-US" sz="1600" dirty="0" smtClean="0">
                <a:latin typeface="Calibri"/>
                <a:cs typeface="Calibri"/>
              </a:rPr>
              <a:t>West</a:t>
            </a:r>
          </a:p>
          <a:p>
            <a:r>
              <a:rPr lang="en-US" sz="1600" dirty="0" smtClean="0">
                <a:latin typeface="Calibri"/>
                <a:cs typeface="Calibri"/>
              </a:rPr>
              <a:t>“bottom</a:t>
            </a:r>
          </a:p>
          <a:p>
            <a:r>
              <a:rPr lang="en-US" sz="1600" dirty="0">
                <a:latin typeface="Calibri"/>
                <a:cs typeface="Calibri"/>
              </a:rPr>
              <a:t>s</a:t>
            </a:r>
            <a:r>
              <a:rPr lang="en-US" sz="1600" dirty="0" smtClean="0">
                <a:latin typeface="Calibri"/>
                <a:cs typeface="Calibri"/>
              </a:rPr>
              <a:t>trand”</a:t>
            </a:r>
            <a:endParaRPr lang="en-US" sz="1600" dirty="0">
              <a:latin typeface="Calibri"/>
              <a:cs typeface="Calibri"/>
            </a:endParaRPr>
          </a:p>
        </p:txBody>
      </p:sp>
      <p:cxnSp>
        <p:nvCxnSpPr>
          <p:cNvPr id="14" name="Straight Arrow Connector 13"/>
          <p:cNvCxnSpPr/>
          <p:nvPr/>
        </p:nvCxnSpPr>
        <p:spPr>
          <a:xfrm>
            <a:off x="4661328" y="4493994"/>
            <a:ext cx="2946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253274" y="4532094"/>
            <a:ext cx="2946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64475"/>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5_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RossThem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RossThemeBlu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2084</TotalTime>
  <Words>601</Words>
  <Application>Microsoft Macintosh PowerPoint</Application>
  <PresentationFormat>On-screen Show (4:3)</PresentationFormat>
  <Paragraphs>203</Paragraphs>
  <Slides>16</Slides>
  <Notes>0</Notes>
  <HiddenSlides>0</HiddenSlides>
  <MMClips>0</MMClips>
  <ScaleCrop>false</ScaleCrop>
  <HeadingPairs>
    <vt:vector size="4" baseType="variant">
      <vt:variant>
        <vt:lpstr>Theme</vt:lpstr>
      </vt:variant>
      <vt:variant>
        <vt:i4>17</vt:i4>
      </vt:variant>
      <vt:variant>
        <vt:lpstr>Slide Titles</vt:lpstr>
      </vt:variant>
      <vt:variant>
        <vt:i4>16</vt:i4>
      </vt:variant>
    </vt:vector>
  </HeadingPairs>
  <TitlesOfParts>
    <vt:vector size="33" baseType="lpstr">
      <vt:lpstr>Default Theme</vt:lpstr>
      <vt:lpstr>1_RossThemeBlue</vt:lpstr>
      <vt:lpstr>1_Custom Design</vt:lpstr>
      <vt:lpstr>2_Custom Design</vt:lpstr>
      <vt:lpstr>2_RossThemeBlue</vt:lpstr>
      <vt:lpstr>3_Custom Design</vt:lpstr>
      <vt:lpstr>4_Custom Design</vt:lpstr>
      <vt:lpstr>RossThemeBlue</vt:lpstr>
      <vt:lpstr>3_RossThemeBlue</vt:lpstr>
      <vt:lpstr>5_Custom Design</vt:lpstr>
      <vt:lpstr>6_Custom Design</vt:lpstr>
      <vt:lpstr>4_RossThemeBlue</vt:lpstr>
      <vt:lpstr>7_Custom Design</vt:lpstr>
      <vt:lpstr>8_Custom Design</vt:lpstr>
      <vt:lpstr>5_RossThemeBlue</vt:lpstr>
      <vt:lpstr>9_Custom Design</vt:lpstr>
      <vt:lpstr>10_Custom Design</vt:lpstr>
      <vt:lpstr>DNA Strand Polarity, Transcriptional Orientation, Numbering Conventions</vt:lpstr>
      <vt:lpstr>Different polarity for the two strands of DNA</vt:lpstr>
      <vt:lpstr>Exercise on reverse complement</vt:lpstr>
      <vt:lpstr>Reverse complement, answer</vt:lpstr>
      <vt:lpstr>Conventions for duplex DNA</vt:lpstr>
      <vt:lpstr>Numbering conventions for nucleotide pairs along chromosomes</vt:lpstr>
      <vt:lpstr>RNA polymerase synthesizes RNA in the 5’ to 3’ direction</vt:lpstr>
      <vt:lpstr>A mile marker refers to a location, regardless of direction of travel</vt:lpstr>
      <vt:lpstr>The polymerase analogy is even better for driving in the UK</vt:lpstr>
      <vt:lpstr>Analogy between mile markers and positions in duplex DNA</vt:lpstr>
      <vt:lpstr>Exercise on reading the top strand</vt:lpstr>
      <vt:lpstr>Exercise on reading the top strand</vt:lpstr>
      <vt:lpstr>Exercise on reading the bottom strand</vt:lpstr>
      <vt:lpstr>Exercise on reading the bottom strand</vt:lpstr>
      <vt:lpstr>Exercise on deducing an RNA sequence from annotation of a DNA sequence</vt:lpstr>
      <vt:lpstr>Exercise on deducing an RNA sequence from annotation of a DNA sequence</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Sequencing</dc:title>
  <dc:creator>Ross Hardison</dc:creator>
  <cp:lastModifiedBy>Ross Hardison</cp:lastModifiedBy>
  <cp:revision>95</cp:revision>
  <dcterms:created xsi:type="dcterms:W3CDTF">2012-08-25T01:06:06Z</dcterms:created>
  <dcterms:modified xsi:type="dcterms:W3CDTF">2017-01-09T00:18:38Z</dcterms:modified>
</cp:coreProperties>
</file>