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73" r:id="rId2"/>
    <p:sldMasterId id="2147483685" r:id="rId3"/>
    <p:sldMasterId id="2147483697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7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28" autoAdjust="0"/>
    <p:restoredTop sz="99312" autoAdjust="0"/>
  </p:normalViewPr>
  <p:slideViewPr>
    <p:cSldViewPr>
      <p:cViewPr>
        <p:scale>
          <a:sx n="100" d="100"/>
          <a:sy n="100" d="100"/>
        </p:scale>
        <p:origin x="-216" y="-3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F0AB6-D671-CB40-8288-0CE9A840842F}" type="datetimeFigureOut">
              <a:rPr lang="en-US" smtClean="0"/>
              <a:t>4/26/15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044FA-23D8-EC46-A9B9-EB0D95E4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644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01E8B76-A9F0-9D46-9BD3-526A0AC911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692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1224C0-2829-0944-A5D8-470EA6437BC4}" type="slidenum">
              <a:rPr lang="en-US"/>
              <a:pPr/>
              <a:t>1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455A8A-7D76-A443-AF0E-9F4DC2EE3A2F}" type="slidenum">
              <a:rPr lang="en-US"/>
              <a:pPr/>
              <a:t>3</a:t>
            </a:fld>
            <a:endParaRPr lang="en-US"/>
          </a:p>
        </p:txBody>
      </p:sp>
      <p:sp>
        <p:nvSpPr>
          <p:cNvPr id="42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WAGR syndrome:  </a:t>
            </a:r>
            <a:r>
              <a:rPr lang="en-US" b="1">
                <a:latin typeface="Calibri" charset="0"/>
              </a:rPr>
              <a:t>W</a:t>
            </a:r>
            <a:r>
              <a:rPr lang="en-US">
                <a:latin typeface="Calibri" charset="0"/>
              </a:rPr>
              <a:t>ilms tumor, </a:t>
            </a:r>
            <a:r>
              <a:rPr lang="en-US" b="1">
                <a:latin typeface="Calibri" charset="0"/>
              </a:rPr>
              <a:t>A</a:t>
            </a:r>
            <a:r>
              <a:rPr lang="en-US">
                <a:latin typeface="Calibri" charset="0"/>
              </a:rPr>
              <a:t>niridia (lack of iris), </a:t>
            </a:r>
            <a:r>
              <a:rPr lang="en-US" b="1">
                <a:latin typeface="Calibri" charset="0"/>
              </a:rPr>
              <a:t>G</a:t>
            </a:r>
            <a:r>
              <a:rPr lang="en-US">
                <a:latin typeface="Calibri" charset="0"/>
              </a:rPr>
              <a:t>enitourinary malformation, mental </a:t>
            </a:r>
            <a:r>
              <a:rPr lang="en-US" b="1">
                <a:latin typeface="Calibri" charset="0"/>
              </a:rPr>
              <a:t>R</a:t>
            </a:r>
            <a:r>
              <a:rPr lang="en-US">
                <a:latin typeface="Calibri" charset="0"/>
              </a:rPr>
              <a:t>etardation (in humans)</a:t>
            </a:r>
          </a:p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279299" indent="-3682996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4933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89867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4800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7973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EAAC1D80-BBB7-5F41-B469-E61EFA239ADF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279299" indent="-3682996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4933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89867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4800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7973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2F34B4EA-FA5C-AF4E-A5E4-93BFD96001A2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F592A7-9AA2-5842-9747-5E705DBD00A5}" type="slidenum">
              <a:rPr lang="en-US"/>
              <a:pPr/>
              <a:t>13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2C3CC-0175-C744-8204-42AA63EAB384}" type="datetime1">
              <a:rPr lang="en-US" smtClean="0"/>
              <a:t>4/26/15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12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57D5-B507-C949-9C52-CE96739AAAD7}" type="datetime1">
              <a:rPr lang="en-US" smtClean="0"/>
              <a:t>4/26/15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4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41756-2F75-7149-BBC9-9505EB8B5203}" type="datetime1">
              <a:rPr lang="en-US" smtClean="0"/>
              <a:t>4/26/15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9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EC1BA-69E5-C64A-AF2E-05D515732A5E}" type="datetime1">
              <a:rPr lang="en-US" smtClean="0"/>
              <a:t>4/26/15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85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6719-5466-8E41-A8D6-1769ACB1E18E}" type="datetime1">
              <a:rPr lang="en-US" smtClean="0"/>
              <a:t>4/26/15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3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0643E-FE73-DB4F-A34E-AD390E2459AB}" type="datetime1">
              <a:rPr lang="en-US" smtClean="0"/>
              <a:t>4/26/15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17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FEE3-9B90-4846-B492-0E254DAD2AED}" type="datetime1">
              <a:rPr lang="en-US" smtClean="0"/>
              <a:t>4/26/15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85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1255-C493-6544-A499-2114F30CAEAA}" type="datetime1">
              <a:rPr lang="en-US" smtClean="0"/>
              <a:t>4/26/15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81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591E-667E-1742-AE09-94C7DF68B12F}" type="datetime1">
              <a:rPr lang="en-US" smtClean="0"/>
              <a:t>4/26/15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0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6A8D9-1EB0-0B4D-8191-AA58ACA64C60}" type="datetime1">
              <a:rPr lang="en-US" smtClean="0"/>
              <a:t>4/26/15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14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4803A-0477-9242-9B00-13EADE1F2624}" type="datetime1">
              <a:rPr lang="en-US" smtClean="0"/>
              <a:t>4/26/15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14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D7AF-B994-964B-ABBD-A838D1C18198}" type="datetime1">
              <a:rPr lang="en-US" smtClean="0"/>
              <a:t>4/26/15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144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97D5D-2384-B740-B2C6-9B1B69664662}" type="datetime1">
              <a:rPr lang="en-US" smtClean="0"/>
              <a:t>4/26/15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90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3B0E-CB9B-3047-9977-A1CC8820DB6B}" type="datetime1">
              <a:rPr lang="en-US" smtClean="0"/>
              <a:t>4/26/15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38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7D2DA-3395-A643-AC51-F64EE2778A99}" type="datetime1">
              <a:rPr lang="en-US" smtClean="0"/>
              <a:t>4/26/15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27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20B9E-707D-F140-B24A-C18A74F12DD2}" type="datetime1">
              <a:rPr lang="en-US" smtClean="0"/>
              <a:t>4/26/15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120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9CD07-EC03-394E-A307-5FBA61222A4D}" type="datetime1">
              <a:rPr lang="en-US" smtClean="0"/>
              <a:t>4/26/15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144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46F0-3930-E049-B6D4-C82E917C6EFB}" type="datetime1">
              <a:rPr lang="en-US" smtClean="0"/>
              <a:t>4/26/15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507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A749-ABD7-AC40-A223-7A41DD6CB6D1}" type="datetime1">
              <a:rPr lang="en-US" smtClean="0"/>
              <a:t>4/26/15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92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468B-4F48-A146-9D9C-9BF50415D2A4}" type="datetime1">
              <a:rPr lang="en-US" smtClean="0"/>
              <a:t>4/26/15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168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AA2F9-B954-2447-9F00-97B5763CAD34}" type="datetime1">
              <a:rPr lang="en-US" smtClean="0"/>
              <a:t>4/26/15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845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F063-6A05-2447-BAEE-389EF374C5CD}" type="datetime1">
              <a:rPr lang="en-US" smtClean="0"/>
              <a:t>4/26/15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72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CD52-56B3-5C4A-84B3-85481653E529}" type="datetime1">
              <a:rPr lang="en-US" smtClean="0"/>
              <a:t>4/26/15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507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D82A3-1AC7-DE47-AB4B-49BE2A82292F}" type="datetime1">
              <a:rPr lang="en-US" smtClean="0"/>
              <a:t>4/26/15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017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AF563-F81B-8143-AC11-FB39398BC504}" type="datetime1">
              <a:rPr lang="en-US" smtClean="0"/>
              <a:t>4/26/15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925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01A6-1F19-1344-A8D7-58A118AA6EE1}" type="datetime1">
              <a:rPr lang="en-US" smtClean="0"/>
              <a:t>4/26/15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46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E2E99-F079-274D-920D-AC1FB7F889B4}" type="datetime1">
              <a:rPr lang="en-US" smtClean="0"/>
              <a:t>4/26/15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97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1578-2B28-E148-BEE3-73E9B0EC7D23}" type="datetime1">
              <a:rPr lang="en-US" smtClean="0"/>
              <a:t>4/26/15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120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4106B-BE45-5548-B67C-0CB9F2131788}" type="datetime1">
              <a:rPr lang="en-US" smtClean="0"/>
              <a:t>4/26/15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144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B9D8-67C2-334D-A730-77319AB806C6}" type="datetime1">
              <a:rPr lang="en-US" smtClean="0"/>
              <a:t>4/26/15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507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8A7CD-BE7D-0442-88EF-9A950F768F41}" type="datetime1">
              <a:rPr lang="en-US" smtClean="0"/>
              <a:t>4/26/15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92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B3BCB-3CDF-AD40-A6C8-EEFD35A7EF4D}" type="datetime1">
              <a:rPr lang="en-US" smtClean="0"/>
              <a:t>4/26/15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168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0990D-772A-8044-870B-A6859AE18510}" type="datetime1">
              <a:rPr lang="en-US" smtClean="0"/>
              <a:t>4/26/15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84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3594-B1F1-FB49-8EF0-D5849212A80D}" type="datetime1">
              <a:rPr lang="en-US" smtClean="0"/>
              <a:t>4/26/15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92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0EB99-17E2-E144-A2AD-9C031C17AFCD}" type="datetime1">
              <a:rPr lang="en-US" smtClean="0"/>
              <a:t>4/26/15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723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50E3-E1DA-C446-A50A-AA1373B24FAE}" type="datetime1">
              <a:rPr lang="en-US" smtClean="0"/>
              <a:t>4/26/15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017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F23B6-019F-3E4F-B150-BA6C4180DAC3}" type="datetime1">
              <a:rPr lang="en-US" smtClean="0"/>
              <a:t>4/26/15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925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7F00-14FA-104D-A2E0-C73368CBC93C}" type="datetime1">
              <a:rPr lang="en-US" smtClean="0"/>
              <a:t>4/26/15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46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70B1-85FB-9642-A918-265426F63162}" type="datetime1">
              <a:rPr lang="en-US" smtClean="0"/>
              <a:t>4/26/15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9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D88D-EC82-2D42-8AAC-729325736862}" type="datetime1">
              <a:rPr lang="en-US" smtClean="0"/>
              <a:t>4/26/15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16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E50D-95B7-3B42-A93F-346DCB7C8740}" type="datetime1">
              <a:rPr lang="en-US" smtClean="0"/>
              <a:t>4/26/15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84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1DCEE-A2CA-4D41-B78D-C3E2BAABB511}" type="datetime1">
              <a:rPr lang="en-US" smtClean="0"/>
              <a:t>4/26/15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72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40F48-059F-7C49-98DC-238BA9DE6112}" type="datetime1">
              <a:rPr lang="en-US" smtClean="0"/>
              <a:t>4/26/15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01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EAF1-2048-A94A-9DB2-594907B312FE}" type="datetime1">
              <a:rPr lang="en-US" smtClean="0"/>
              <a:t>4/26/15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92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96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0083"/>
            <a:ext cx="8229600" cy="51858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D98E8-4268-4C43-AEA2-9469ADB46A50}" type="datetime1">
              <a:rPr lang="en-US" smtClean="0"/>
              <a:t>4/26/15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9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2ABAE-B012-8A44-A2D8-435B0363CAE2}" type="datetime1">
              <a:rPr lang="en-US" smtClean="0"/>
              <a:t>4/26/15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9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96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0083"/>
            <a:ext cx="8229600" cy="51858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849F8-8EC9-1144-BBBD-4A87AA00BDA0}" type="datetime1">
              <a:rPr lang="en-US" smtClean="0"/>
              <a:t>4/26/15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9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96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0083"/>
            <a:ext cx="8229600" cy="51858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8D20F-14C9-0C4E-94B3-95302BC7BE38}" type="datetime1">
              <a:rPr lang="en-US" smtClean="0"/>
              <a:t>4/26/15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9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057400"/>
            <a:ext cx="7162800" cy="1219200"/>
          </a:xfrm>
          <a:ln/>
        </p:spPr>
        <p:txBody>
          <a:bodyPr/>
          <a:lstStyle/>
          <a:p>
            <a:r>
              <a:rPr lang="en-US" dirty="0" smtClean="0"/>
              <a:t>The need for deep </a:t>
            </a:r>
            <a:r>
              <a:rPr lang="en-US" dirty="0" err="1" smtClean="0"/>
              <a:t>phenotyping</a:t>
            </a:r>
            <a:r>
              <a:rPr lang="en-US" dirty="0" smtClean="0"/>
              <a:t> after genome </a:t>
            </a:r>
            <a:r>
              <a:rPr lang="en-US" dirty="0"/>
              <a:t>e</a:t>
            </a:r>
            <a:r>
              <a:rPr lang="en-US" dirty="0" smtClean="0"/>
              <a:t>diting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A cautionary </a:t>
            </a:r>
            <a:r>
              <a:rPr lang="en-US" sz="2400" dirty="0" smtClean="0"/>
              <a:t>tale</a:t>
            </a:r>
          </a:p>
          <a:p>
            <a:r>
              <a:rPr lang="en-US" sz="2400" dirty="0" smtClean="0"/>
              <a:t>Lesson 12, Presentation 4</a:t>
            </a:r>
            <a:endParaRPr lang="en-US" sz="2400" dirty="0" smtClean="0"/>
          </a:p>
          <a:p>
            <a:r>
              <a:rPr lang="en-US" sz="2400" dirty="0" smtClean="0"/>
              <a:t>BMMB551	Genomics</a:t>
            </a:r>
          </a:p>
          <a:p>
            <a:r>
              <a:rPr lang="en-US" sz="2400" dirty="0" smtClean="0"/>
              <a:t>Hardison</a:t>
            </a:r>
            <a:endParaRPr lang="en-US" sz="2400" dirty="0"/>
          </a:p>
        </p:txBody>
      </p:sp>
      <p:pic>
        <p:nvPicPr>
          <p:cNvPr id="4" name="Picture 4" descr="PSU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12" y="253022"/>
            <a:ext cx="1049338" cy="64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03A1-E664-2A4A-A897-E33A32A85810}" type="datetime1">
              <a:rPr lang="en-US" smtClean="0"/>
              <a:t>4/26/15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523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800" b="1">
                <a:latin typeface="Arial" charset="0"/>
                <a:cs typeface="Arial" charset="0"/>
              </a:rPr>
              <a:t>Practically Perfect Mice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45767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90600"/>
            <a:ext cx="4267200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52800"/>
            <a:ext cx="4267200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3352800"/>
            <a:ext cx="44037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Box 9"/>
          <p:cNvSpPr txBox="1">
            <a:spLocks noChangeArrowheads="1"/>
          </p:cNvSpPr>
          <p:nvPr/>
        </p:nvSpPr>
        <p:spPr bwMode="auto">
          <a:xfrm>
            <a:off x="381000" y="5565775"/>
            <a:ext cx="35052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2000"/>
              <a:t>No gross pathological differences</a:t>
            </a:r>
          </a:p>
          <a:p>
            <a:pPr>
              <a:buFont typeface="Arial" charset="0"/>
              <a:buChar char="•"/>
            </a:pPr>
            <a:r>
              <a:rPr lang="en-US" sz="2000"/>
              <a:t>100% survival over 25 weeks</a:t>
            </a:r>
          </a:p>
          <a:p>
            <a:pPr>
              <a:buFont typeface="Arial" charset="0"/>
              <a:buChar char="•"/>
            </a:pPr>
            <a:endParaRPr lang="en-US"/>
          </a:p>
        </p:txBody>
      </p:sp>
      <p:sp>
        <p:nvSpPr>
          <p:cNvPr id="34823" name="TextBox 10"/>
          <p:cNvSpPr txBox="1">
            <a:spLocks noChangeArrowheads="1"/>
          </p:cNvSpPr>
          <p:nvPr/>
        </p:nvSpPr>
        <p:spPr bwMode="auto">
          <a:xfrm>
            <a:off x="5181600" y="5562600"/>
            <a:ext cx="3733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2000"/>
              <a:t>Normal weight</a:t>
            </a:r>
          </a:p>
          <a:p>
            <a:pPr>
              <a:buFont typeface="Arial" charset="0"/>
              <a:buChar char="•"/>
            </a:pPr>
            <a:r>
              <a:rPr lang="en-US" sz="2000"/>
              <a:t>Normal clinical chemistry</a:t>
            </a:r>
          </a:p>
          <a:p>
            <a:pPr>
              <a:buFont typeface="Arial" charset="0"/>
              <a:buChar char="•"/>
            </a:pPr>
            <a:r>
              <a:rPr lang="en-US" sz="2000"/>
              <a:t>Normal reproductive ability</a:t>
            </a:r>
          </a:p>
        </p:txBody>
      </p:sp>
    </p:spTree>
    <p:extLst>
      <p:ext uri="{BB962C8B-B14F-4D97-AF65-F5344CB8AC3E}">
        <p14:creationId xmlns:p14="http://schemas.microsoft.com/office/powerpoint/2010/main" val="2293309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r>
              <a:rPr lang="en-US" sz="2800" dirty="0">
                <a:latin typeface="Arial" charset="0"/>
                <a:cs typeface="Arial" charset="0"/>
              </a:rPr>
              <a:t>Loss of highly conserved regulatory regions leads to insignificant (if any) phenotype</a:t>
            </a:r>
          </a:p>
          <a:p>
            <a:r>
              <a:rPr lang="en-US" sz="2800" dirty="0">
                <a:latin typeface="Arial" charset="0"/>
                <a:cs typeface="Arial" charset="0"/>
              </a:rPr>
              <a:t>Maybe there is phenotype outside lab or over time</a:t>
            </a:r>
          </a:p>
          <a:p>
            <a:r>
              <a:rPr lang="en-US" sz="2800" dirty="0">
                <a:latin typeface="Arial" charset="0"/>
                <a:cs typeface="Arial" charset="0"/>
              </a:rPr>
              <a:t>Regulatory element redundancy probable</a:t>
            </a:r>
          </a:p>
          <a:p>
            <a:r>
              <a:rPr lang="en-US" sz="2800" dirty="0">
                <a:latin typeface="Arial" charset="0"/>
                <a:cs typeface="Arial" charset="0"/>
              </a:rPr>
              <a:t>The idea that highly conserved non-coding regions are hotspots for developmental enhancers is not being challenged but it raises the question…</a:t>
            </a:r>
          </a:p>
          <a:p>
            <a:pPr algn="ctr">
              <a:buFont typeface="Arial" charset="0"/>
              <a:buNone/>
            </a:pPr>
            <a:endParaRPr lang="en-US" sz="4000" b="1" dirty="0">
              <a:latin typeface="Arial" charset="0"/>
              <a:cs typeface="Arial" charset="0"/>
            </a:endParaRPr>
          </a:p>
          <a:p>
            <a:pPr algn="ctr">
              <a:buFont typeface="Arial" charset="0"/>
              <a:buNone/>
            </a:pPr>
            <a:r>
              <a:rPr lang="en-US" sz="4000" b="1" dirty="0">
                <a:solidFill>
                  <a:srgbClr val="FF0000"/>
                </a:solidFill>
                <a:latin typeface="Arial" charset="0"/>
                <a:cs typeface="Arial" charset="0"/>
              </a:rPr>
              <a:t>What prevents sequence change?</a:t>
            </a:r>
          </a:p>
          <a:p>
            <a:pPr>
              <a:buFont typeface="Arial" charset="0"/>
              <a:buNone/>
            </a:pPr>
            <a:endParaRPr lang="en-US" sz="2800" dirty="0"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523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800" b="1">
                <a:latin typeface="Arial" charset="0"/>
                <a:cs typeface="Arial" charset="0"/>
              </a:rPr>
              <a:t>Summary #2</a:t>
            </a:r>
          </a:p>
        </p:txBody>
      </p:sp>
    </p:spTree>
    <p:extLst>
      <p:ext uri="{BB962C8B-B14F-4D97-AF65-F5344CB8AC3E}">
        <p14:creationId xmlns:p14="http://schemas.microsoft.com/office/powerpoint/2010/main" val="2540636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3"/>
          </a:xfrm>
        </p:spPr>
        <p:txBody>
          <a:bodyPr>
            <a:noAutofit/>
          </a:bodyPr>
          <a:lstStyle/>
          <a:p>
            <a:r>
              <a:rPr lang="en-US" sz="2800" dirty="0" smtClean="0"/>
              <a:t>Deep </a:t>
            </a:r>
            <a:r>
              <a:rPr lang="en-US" sz="2800" dirty="0" err="1" smtClean="0"/>
              <a:t>phenotyping</a:t>
            </a:r>
            <a:r>
              <a:rPr lang="en-US" sz="2800" dirty="0" smtClean="0"/>
              <a:t> can reveal defects from enhancer deletions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2595-7821-FA46-B5DA-B14E9ED69A18}" type="datetime1">
              <a:rPr lang="en-US" smtClean="0"/>
              <a:t>4/26/15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 descr="Screen Shot 2014-11-01 at 5.18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877" y="1066800"/>
            <a:ext cx="6117123" cy="5029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0200" y="6400800"/>
            <a:ext cx="5374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+mn-lt"/>
              </a:rPr>
              <a:t>Attanasio</a:t>
            </a:r>
            <a:r>
              <a:rPr lang="en-US" sz="1600" dirty="0" smtClean="0">
                <a:latin typeface="+mn-lt"/>
              </a:rPr>
              <a:t> et al…</a:t>
            </a:r>
            <a:r>
              <a:rPr lang="en-US" sz="1600" dirty="0" err="1" smtClean="0">
                <a:latin typeface="+mn-lt"/>
              </a:rPr>
              <a:t>Pennacchio</a:t>
            </a:r>
            <a:r>
              <a:rPr lang="en-US" sz="1600" dirty="0" smtClean="0">
                <a:latin typeface="+mn-lt"/>
              </a:rPr>
              <a:t>, </a:t>
            </a:r>
            <a:r>
              <a:rPr lang="en-US" sz="1600" dirty="0" err="1" smtClean="0">
                <a:latin typeface="+mn-lt"/>
              </a:rPr>
              <a:t>Visel</a:t>
            </a:r>
            <a:r>
              <a:rPr lang="en-US" sz="1600" dirty="0" smtClean="0">
                <a:latin typeface="+mn-lt"/>
              </a:rPr>
              <a:t> (2013) Science 342:1241006 </a:t>
            </a:r>
            <a:endParaRPr lang="en-US" sz="16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2514600"/>
            <a:ext cx="1981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Predict </a:t>
            </a:r>
            <a:r>
              <a:rPr lang="en-US" sz="1600" dirty="0" err="1" smtClean="0">
                <a:latin typeface="+mn-lt"/>
              </a:rPr>
              <a:t>cranio</a:t>
            </a:r>
            <a:r>
              <a:rPr lang="en-US" sz="1600" dirty="0" smtClean="0">
                <a:latin typeface="+mn-lt"/>
              </a:rPr>
              <a:t>-facial enhancers by P300 ChIP-seq.</a:t>
            </a:r>
          </a:p>
          <a:p>
            <a:r>
              <a:rPr lang="en-US" sz="1600" dirty="0" smtClean="0">
                <a:latin typeface="+mn-lt"/>
              </a:rPr>
              <a:t>Delete candidate enhancers.</a:t>
            </a:r>
          </a:p>
          <a:p>
            <a:r>
              <a:rPr lang="en-US" sz="1600" dirty="0" smtClean="0">
                <a:latin typeface="+mn-lt"/>
              </a:rPr>
              <a:t>Look for phenotypes by </a:t>
            </a:r>
            <a:r>
              <a:rPr lang="en-US" sz="1600" dirty="0" err="1" smtClean="0">
                <a:latin typeface="+mn-lt"/>
              </a:rPr>
              <a:t>morphometic</a:t>
            </a:r>
            <a:r>
              <a:rPr lang="en-US" sz="1600" dirty="0" smtClean="0">
                <a:latin typeface="+mn-lt"/>
              </a:rPr>
              <a:t> analysis. 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7389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077200" cy="838200"/>
          </a:xfrm>
          <a:ln/>
        </p:spPr>
        <p:txBody>
          <a:bodyPr>
            <a:noAutofit/>
          </a:bodyPr>
          <a:lstStyle/>
          <a:p>
            <a:r>
              <a:rPr lang="en-US" sz="2800" dirty="0" smtClean="0"/>
              <a:t>Genomics </a:t>
            </a:r>
            <a:r>
              <a:rPr lang="en-US" sz="2800" dirty="0"/>
              <a:t>of Gene </a:t>
            </a:r>
            <a:r>
              <a:rPr lang="en-US" sz="2800" dirty="0" smtClean="0"/>
              <a:t>Regulation: Integration and Assays</a:t>
            </a:r>
            <a:endParaRPr lang="en-US" sz="2800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382000" cy="5105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Individual features can be good predictors, but they tend to point to similar regions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EP300, tissue-specific TFs, H3K4me1, H3K27ac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Integration </a:t>
            </a:r>
            <a:r>
              <a:rPr lang="en-US" sz="2400" dirty="0" smtClean="0"/>
              <a:t>of features by unsupervised machine-learning can reveal frequently occurring (and important) states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Debate over how good they are at predicting CRMs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Supervised machine-learning (e.g. </a:t>
            </a:r>
            <a:r>
              <a:rPr lang="en-US" sz="2400" dirty="0" err="1" smtClean="0"/>
              <a:t>EnhancerFinder</a:t>
            </a:r>
            <a:r>
              <a:rPr lang="en-US" sz="2400" dirty="0" smtClean="0"/>
              <a:t>) does a good job of finding the enhancers it was trained to find: developmental enhancers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Significant progress in ramping up the scale of gain-of-function assays for enhancers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Loss-of-function assays can be definitive, but they do sometimes show no phenotype for strong gain-of-function enhancers</a:t>
            </a: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8FCC-0974-8840-B842-B5D77DE41EF7}" type="datetime1">
              <a:rPr lang="en-US" smtClean="0"/>
              <a:t>4/26/15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86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Genome Editing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Removal, modification, or addition of a functional element into the genome of a living cell or organism</a:t>
            </a:r>
          </a:p>
          <a:p>
            <a:pPr lvl="1"/>
            <a:r>
              <a:rPr lang="en-US" sz="2000" dirty="0" smtClean="0"/>
              <a:t>Genes, regulatory regions</a:t>
            </a:r>
          </a:p>
          <a:p>
            <a:r>
              <a:rPr lang="en-US" sz="2000" dirty="0" smtClean="0"/>
              <a:t>Random changes</a:t>
            </a:r>
          </a:p>
          <a:p>
            <a:pPr lvl="1"/>
            <a:r>
              <a:rPr lang="en-US" sz="2000" dirty="0" smtClean="0"/>
              <a:t>Insertion of plasmids or viruses at any of many accessible targets</a:t>
            </a:r>
          </a:p>
          <a:p>
            <a:r>
              <a:rPr lang="en-US" sz="2000" dirty="0" smtClean="0"/>
              <a:t>Directed changes</a:t>
            </a:r>
          </a:p>
          <a:p>
            <a:pPr lvl="1"/>
            <a:r>
              <a:rPr lang="en-US" sz="2000" dirty="0" smtClean="0"/>
              <a:t>Homologous recombination</a:t>
            </a:r>
          </a:p>
          <a:p>
            <a:pPr lvl="1"/>
            <a:r>
              <a:rPr lang="en-US" sz="2000" dirty="0" smtClean="0"/>
              <a:t>Sequence-specific DNA binding macromolecules</a:t>
            </a:r>
          </a:p>
          <a:p>
            <a:pPr lvl="2"/>
            <a:r>
              <a:rPr lang="en-US" sz="2000" dirty="0" smtClean="0"/>
              <a:t>Protein domains: Zn fingers, TALEs</a:t>
            </a:r>
          </a:p>
          <a:p>
            <a:pPr lvl="2"/>
            <a:r>
              <a:rPr lang="en-US" sz="2000" dirty="0" smtClean="0"/>
              <a:t>RNA: CRISPR</a:t>
            </a:r>
          </a:p>
          <a:p>
            <a:r>
              <a:rPr lang="en-US" sz="2000" dirty="0">
                <a:solidFill>
                  <a:srgbClr val="FF0000"/>
                </a:solidFill>
              </a:rPr>
              <a:t>Loss-of-function assays can be definitive, but they do sometimes show no phenotype for strong gain-of-function enhancers</a:t>
            </a:r>
          </a:p>
          <a:p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8535-802A-9B4A-B824-4304BFCDA96D}" type="datetime1">
              <a:rPr lang="en-US" smtClean="0"/>
              <a:t>4/26/15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212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ln/>
        </p:spPr>
        <p:txBody>
          <a:bodyPr>
            <a:normAutofit fontScale="90000"/>
          </a:bodyPr>
          <a:lstStyle/>
          <a:p>
            <a:r>
              <a:rPr lang="en-US" sz="2800"/>
              <a:t>Highly constrained noncoding sequences are frequently tissue-specific enhancers</a:t>
            </a:r>
          </a:p>
        </p:txBody>
      </p:sp>
      <p:pic>
        <p:nvPicPr>
          <p:cNvPr id="404484" name="Picture 4" descr="Screen shot 2011-04-08 at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4368800" cy="378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4485" name="Picture 5" descr="Screen shot 2011-04-08 at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4435475" cy="449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4486" name="Text Box 6"/>
          <p:cNvSpPr txBox="1">
            <a:spLocks noChangeArrowheads="1"/>
          </p:cNvSpPr>
          <p:nvPr/>
        </p:nvSpPr>
        <p:spPr bwMode="auto">
          <a:xfrm>
            <a:off x="169863" y="6248400"/>
            <a:ext cx="37925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Pennacchio et al. (2006) Nature 444: 499-502</a:t>
            </a:r>
          </a:p>
        </p:txBody>
      </p:sp>
    </p:spTree>
    <p:extLst>
      <p:ext uri="{BB962C8B-B14F-4D97-AF65-F5344CB8AC3E}">
        <p14:creationId xmlns:p14="http://schemas.microsoft.com/office/powerpoint/2010/main" val="1590739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latin typeface="Arial" charset="0"/>
                <a:cs typeface="Arial" charset="0"/>
              </a:rPr>
              <a:t>Implications of enhancer activities in highly constrained sequences</a:t>
            </a:r>
            <a:endParaRPr lang="en-US" sz="2800" b="1" dirty="0"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968038"/>
            <a:ext cx="9144000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</a:pPr>
            <a:endParaRPr lang="en-US" sz="2800" dirty="0"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dirty="0">
                <a:latin typeface="+mn-lt"/>
                <a:cs typeface="Arial" charset="0"/>
              </a:rPr>
              <a:t>Non-coding regions that are conserved at an unusually high level are highly enriched in enhancers located near developmental genes</a:t>
            </a:r>
          </a:p>
          <a:p>
            <a:pPr>
              <a:buFont typeface="Arial" charset="0"/>
              <a:buChar char="•"/>
            </a:pPr>
            <a:endParaRPr lang="en-US" dirty="0" smtClean="0">
              <a:latin typeface="+mn-lt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dirty="0" smtClean="0">
                <a:latin typeface="+mn-lt"/>
                <a:cs typeface="Arial" charset="0"/>
              </a:rPr>
              <a:t>We </a:t>
            </a:r>
            <a:r>
              <a:rPr lang="en-US" dirty="0">
                <a:latin typeface="+mn-lt"/>
                <a:cs typeface="Arial" charset="0"/>
              </a:rPr>
              <a:t>should be able to predict many enhancer regions based on </a:t>
            </a:r>
            <a:r>
              <a:rPr lang="en-US" dirty="0" smtClean="0">
                <a:latin typeface="+mn-lt"/>
                <a:cs typeface="Arial" charset="0"/>
              </a:rPr>
              <a:t>strong sequence constraint</a:t>
            </a:r>
          </a:p>
          <a:p>
            <a:pPr>
              <a:buFont typeface="Arial" charset="0"/>
              <a:buChar char="•"/>
            </a:pPr>
            <a:endParaRPr lang="en-US" dirty="0">
              <a:latin typeface="+mn-lt"/>
              <a:cs typeface="Arial" charset="0"/>
            </a:endParaRPr>
          </a:p>
          <a:p>
            <a:pPr algn="ctr"/>
            <a:r>
              <a:rPr lang="en-US" b="1" dirty="0" smtClean="0">
                <a:solidFill>
                  <a:schemeClr val="tx2"/>
                </a:solidFill>
                <a:latin typeface="+mn-lt"/>
                <a:cs typeface="Arial" charset="0"/>
              </a:rPr>
              <a:t>Assumption</a:t>
            </a:r>
            <a:r>
              <a:rPr lang="en-US" b="1" dirty="0">
                <a:solidFill>
                  <a:schemeClr val="tx2"/>
                </a:solidFill>
                <a:latin typeface="+mn-lt"/>
                <a:cs typeface="Arial" charset="0"/>
              </a:rPr>
              <a:t>:  These regions are sequence constrained because of functional constraint</a:t>
            </a:r>
            <a:endParaRPr lang="en-US" dirty="0">
              <a:solidFill>
                <a:schemeClr val="tx2"/>
              </a:solidFill>
              <a:latin typeface="+mn-lt"/>
            </a:endParaRPr>
          </a:p>
          <a:p>
            <a:pPr>
              <a:buFont typeface="Arial" charset="0"/>
              <a:buChar char="•"/>
            </a:pPr>
            <a:endParaRPr lang="en-US" sz="2800" dirty="0">
              <a:latin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34200" y="5562600"/>
            <a:ext cx="168719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latin typeface="+mn-lt"/>
                <a:cs typeface="Arial" charset="0"/>
              </a:rPr>
              <a:t>Slides edited from:</a:t>
            </a:r>
          </a:p>
          <a:p>
            <a:pPr algn="r"/>
            <a:r>
              <a:rPr lang="en-US" sz="1400" dirty="0" smtClean="0">
                <a:latin typeface="+mn-lt"/>
                <a:cs typeface="Arial" charset="0"/>
              </a:rPr>
              <a:t>Jonathan </a:t>
            </a:r>
            <a:r>
              <a:rPr lang="en-US" sz="1400" dirty="0">
                <a:latin typeface="+mn-lt"/>
                <a:cs typeface="Arial" charset="0"/>
              </a:rPr>
              <a:t>McGovern</a:t>
            </a:r>
          </a:p>
          <a:p>
            <a:pPr algn="r"/>
            <a:r>
              <a:rPr lang="en-US" sz="1400" dirty="0">
                <a:latin typeface="+mn-lt"/>
                <a:cs typeface="Arial" charset="0"/>
              </a:rPr>
              <a:t>BMMB 541</a:t>
            </a:r>
          </a:p>
          <a:p>
            <a:pPr algn="r"/>
            <a:r>
              <a:rPr lang="en-US" sz="1400" dirty="0">
                <a:latin typeface="+mn-lt"/>
                <a:cs typeface="Arial" charset="0"/>
              </a:rPr>
              <a:t>4/30/09</a:t>
            </a:r>
          </a:p>
          <a:p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3867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4038600"/>
          </a:xfrm>
        </p:spPr>
        <p:txBody>
          <a:bodyPr>
            <a:normAutofit/>
          </a:bodyPr>
          <a:lstStyle/>
          <a:p>
            <a:r>
              <a:rPr lang="en-US" sz="2800" b="1">
                <a:latin typeface="+mn-lt"/>
                <a:cs typeface="Arial" charset="0"/>
              </a:rPr>
              <a:t>Deletion of Ultraconserved Elements Yields Viable Mice</a:t>
            </a:r>
            <a:r>
              <a:rPr lang="en-US" sz="2800">
                <a:latin typeface="+mn-lt"/>
                <a:cs typeface="Arial" charset="0"/>
              </a:rPr>
              <a:t/>
            </a:r>
            <a:br>
              <a:rPr lang="en-US" sz="2800">
                <a:latin typeface="+mn-lt"/>
                <a:cs typeface="Arial" charset="0"/>
              </a:rPr>
            </a:br>
            <a:r>
              <a:rPr lang="en-US" sz="2800">
                <a:latin typeface="+mn-lt"/>
                <a:cs typeface="Arial" charset="0"/>
              </a:rPr>
              <a:t>Nadav Ahituv, Yiwen Zhu, Amy Holt, Veena Afzal, Len A. Pennacchio and Edward Rubin</a:t>
            </a:r>
            <a:br>
              <a:rPr lang="en-US" sz="2800">
                <a:latin typeface="+mn-lt"/>
                <a:cs typeface="Arial" charset="0"/>
              </a:rPr>
            </a:br>
            <a:r>
              <a:rPr lang="en-US" sz="2800">
                <a:latin typeface="+mn-lt"/>
                <a:cs typeface="Arial" charset="0"/>
              </a:rPr>
              <a:t>PLoS Biology, September 2007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523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800" b="1">
                <a:latin typeface="Arial" charset="0"/>
                <a:cs typeface="Arial" charset="0"/>
              </a:rPr>
              <a:t>But…</a:t>
            </a:r>
          </a:p>
        </p:txBody>
      </p:sp>
    </p:spTree>
    <p:extLst>
      <p:ext uri="{BB962C8B-B14F-4D97-AF65-F5344CB8AC3E}">
        <p14:creationId xmlns:p14="http://schemas.microsoft.com/office/powerpoint/2010/main" val="2023800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800" b="1">
                <a:latin typeface="Arial" charset="0"/>
                <a:cs typeface="Arial" charset="0"/>
              </a:rPr>
              <a:t>Selection of Ultraconserved Enhancers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066800"/>
            <a:ext cx="4033838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0" y="990600"/>
            <a:ext cx="2438400" cy="1588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705600" y="990600"/>
            <a:ext cx="2438400" cy="1588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3" name="TextBox 7"/>
          <p:cNvSpPr txBox="1">
            <a:spLocks noChangeArrowheads="1"/>
          </p:cNvSpPr>
          <p:nvPr/>
        </p:nvSpPr>
        <p:spPr bwMode="auto">
          <a:xfrm>
            <a:off x="228600" y="609600"/>
            <a:ext cx="2017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b="1">
                <a:latin typeface="Arial" charset="0"/>
                <a:cs typeface="Arial" charset="0"/>
              </a:rPr>
              <a:t>KO PHENOTYPE</a:t>
            </a:r>
          </a:p>
        </p:txBody>
      </p:sp>
      <p:sp>
        <p:nvSpPr>
          <p:cNvPr id="27654" name="TextBox 8"/>
          <p:cNvSpPr txBox="1">
            <a:spLocks noChangeArrowheads="1"/>
          </p:cNvSpPr>
          <p:nvPr/>
        </p:nvSpPr>
        <p:spPr bwMode="auto">
          <a:xfrm>
            <a:off x="6553200" y="609600"/>
            <a:ext cx="2017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b="1" dirty="0">
                <a:latin typeface="Arial" charset="0"/>
                <a:cs typeface="Arial" charset="0"/>
              </a:rPr>
              <a:t>KO PHENOTYPE</a:t>
            </a:r>
          </a:p>
        </p:txBody>
      </p:sp>
      <p:sp>
        <p:nvSpPr>
          <p:cNvPr id="27655" name="TextBox 9"/>
          <p:cNvSpPr txBox="1">
            <a:spLocks noChangeArrowheads="1"/>
          </p:cNvSpPr>
          <p:nvPr/>
        </p:nvSpPr>
        <p:spPr bwMode="auto">
          <a:xfrm>
            <a:off x="152400" y="1066800"/>
            <a:ext cx="25146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</a:pPr>
            <a:endParaRPr lang="en-US" sz="1400" i="1" dirty="0"/>
          </a:p>
          <a:p>
            <a:pPr>
              <a:buFont typeface="Arial" charset="0"/>
              <a:buChar char="•"/>
            </a:pPr>
            <a:r>
              <a:rPr lang="en-US" sz="1400" i="1" dirty="0"/>
              <a:t>Dmrt1</a:t>
            </a:r>
            <a:r>
              <a:rPr lang="en-US" sz="1400" dirty="0"/>
              <a:t>: Male sexual development abnormalities</a:t>
            </a:r>
          </a:p>
          <a:p>
            <a:pPr>
              <a:buFont typeface="Arial" charset="0"/>
              <a:buChar char="•"/>
            </a:pPr>
            <a:endParaRPr lang="en-US" sz="1400" dirty="0"/>
          </a:p>
          <a:p>
            <a:endParaRPr lang="en-US" sz="1400" dirty="0"/>
          </a:p>
          <a:p>
            <a:pPr>
              <a:buFont typeface="Arial" charset="0"/>
              <a:buChar char="•"/>
            </a:pPr>
            <a:endParaRPr lang="en-US" sz="1400" dirty="0"/>
          </a:p>
          <a:p>
            <a:endParaRPr lang="en-US" sz="1400" dirty="0"/>
          </a:p>
          <a:p>
            <a:pPr>
              <a:buFont typeface="Arial" charset="0"/>
              <a:buChar char="•"/>
            </a:pPr>
            <a:endParaRPr lang="en-US" sz="1400" dirty="0"/>
          </a:p>
          <a:p>
            <a:pPr>
              <a:buFont typeface="Arial" charset="0"/>
              <a:buChar char="•"/>
            </a:pPr>
            <a:r>
              <a:rPr lang="en-US" sz="1400" i="1" dirty="0"/>
              <a:t>Pax6</a:t>
            </a:r>
            <a:r>
              <a:rPr lang="en-US" sz="1400" dirty="0"/>
              <a:t>:  Eye defects, lethality, CNS, craniofacial, pituitary and pancreatic abnormalities </a:t>
            </a:r>
          </a:p>
          <a:p>
            <a:pPr>
              <a:buFont typeface="Arial" charset="0"/>
              <a:buChar char="•"/>
            </a:pPr>
            <a:endParaRPr lang="en-US" sz="1400" dirty="0"/>
          </a:p>
          <a:p>
            <a:pPr>
              <a:buFont typeface="Arial" charset="0"/>
              <a:buChar char="•"/>
            </a:pPr>
            <a:endParaRPr lang="en-US" sz="1400" dirty="0"/>
          </a:p>
          <a:p>
            <a:pPr>
              <a:buFont typeface="Arial" charset="0"/>
              <a:buChar char="•"/>
            </a:pPr>
            <a:endParaRPr lang="en-US" sz="1400" dirty="0"/>
          </a:p>
          <a:p>
            <a:pPr>
              <a:buFont typeface="Arial" charset="0"/>
              <a:buChar char="•"/>
            </a:pPr>
            <a:endParaRPr lang="en-US" sz="1400" dirty="0"/>
          </a:p>
          <a:p>
            <a:pPr>
              <a:buFont typeface="Arial" charset="0"/>
              <a:buChar char="•"/>
            </a:pPr>
            <a:r>
              <a:rPr lang="en-US" sz="1400" dirty="0"/>
              <a:t>DNA polymerase:  Assumed Lethal</a:t>
            </a:r>
          </a:p>
          <a:p>
            <a:pPr>
              <a:buFont typeface="Arial" charset="0"/>
              <a:buChar char="•"/>
            </a:pPr>
            <a:endParaRPr lang="en-US" sz="1400" dirty="0"/>
          </a:p>
          <a:p>
            <a:pPr>
              <a:buFont typeface="Arial" charset="0"/>
              <a:buChar char="•"/>
            </a:pPr>
            <a:endParaRPr lang="en-US" sz="1400" dirty="0"/>
          </a:p>
          <a:p>
            <a:pPr>
              <a:buFont typeface="Arial" charset="0"/>
              <a:buChar char="•"/>
            </a:pPr>
            <a:endParaRPr lang="en-US" sz="1400" dirty="0"/>
          </a:p>
          <a:p>
            <a:pPr>
              <a:buFont typeface="Arial" charset="0"/>
              <a:buChar char="•"/>
            </a:pPr>
            <a:endParaRPr lang="en-US" sz="1400" dirty="0"/>
          </a:p>
          <a:p>
            <a:pPr>
              <a:buFont typeface="Arial" charset="0"/>
              <a:buChar char="•"/>
            </a:pPr>
            <a:endParaRPr lang="en-US" sz="1400" dirty="0"/>
          </a:p>
          <a:p>
            <a:pPr>
              <a:buFont typeface="Arial" charset="0"/>
              <a:buChar char="•"/>
            </a:pPr>
            <a:r>
              <a:rPr lang="en-US" sz="1400" i="1" dirty="0"/>
              <a:t>ATP11C: </a:t>
            </a:r>
            <a:r>
              <a:rPr lang="en-US" sz="1400" dirty="0"/>
              <a:t>Assumed Lethal </a:t>
            </a:r>
          </a:p>
        </p:txBody>
      </p:sp>
      <p:sp>
        <p:nvSpPr>
          <p:cNvPr id="27656" name="TextBox 10"/>
          <p:cNvSpPr txBox="1">
            <a:spLocks noChangeArrowheads="1"/>
          </p:cNvSpPr>
          <p:nvPr/>
        </p:nvSpPr>
        <p:spPr bwMode="auto">
          <a:xfrm>
            <a:off x="6477000" y="1219200"/>
            <a:ext cx="2514600" cy="547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1400" i="1"/>
              <a:t>Dmrt3:  </a:t>
            </a:r>
            <a:r>
              <a:rPr lang="en-US" sz="1400"/>
              <a:t>Male sexual development abnormalities, lethal due to dental malformation</a:t>
            </a:r>
          </a:p>
          <a:p>
            <a:endParaRPr lang="en-US" sz="1400" i="1"/>
          </a:p>
          <a:p>
            <a:endParaRPr lang="en-US" sz="1400" i="1"/>
          </a:p>
          <a:p>
            <a:endParaRPr lang="en-US" sz="1400" i="1"/>
          </a:p>
          <a:p>
            <a:pPr>
              <a:buFont typeface="Arial" charset="0"/>
              <a:buChar char="•"/>
            </a:pPr>
            <a:r>
              <a:rPr lang="en-US" sz="1400" i="1"/>
              <a:t>WT1:  </a:t>
            </a:r>
            <a:r>
              <a:rPr lang="en-US" sz="1400"/>
              <a:t>Wilms tumor, kidney defects, lethality, mesothelium defects, heart/lung malformation</a:t>
            </a:r>
          </a:p>
          <a:p>
            <a:pPr>
              <a:buFont typeface="Arial" charset="0"/>
              <a:buChar char="•"/>
            </a:pPr>
            <a:endParaRPr lang="en-US" sz="1400" i="1"/>
          </a:p>
          <a:p>
            <a:pPr>
              <a:buFont typeface="Arial" charset="0"/>
              <a:buChar char="•"/>
            </a:pPr>
            <a:endParaRPr lang="en-US" sz="1400" i="1"/>
          </a:p>
          <a:p>
            <a:pPr>
              <a:buFont typeface="Arial" charset="0"/>
              <a:buChar char="•"/>
            </a:pPr>
            <a:endParaRPr lang="en-US" sz="1400" i="1"/>
          </a:p>
          <a:p>
            <a:pPr>
              <a:buFont typeface="Arial" charset="0"/>
              <a:buChar char="•"/>
            </a:pPr>
            <a:r>
              <a:rPr lang="en-US" sz="1400" i="1"/>
              <a:t>ARX:  </a:t>
            </a:r>
            <a:r>
              <a:rPr lang="en-US" sz="1400"/>
              <a:t>Lethality, male sexual development abnormalities, small brain</a:t>
            </a:r>
          </a:p>
          <a:p>
            <a:pPr>
              <a:buFont typeface="Arial" charset="0"/>
              <a:buChar char="•"/>
            </a:pPr>
            <a:endParaRPr lang="en-US" sz="1400" i="1"/>
          </a:p>
          <a:p>
            <a:pPr>
              <a:buFont typeface="Arial" charset="0"/>
              <a:buChar char="•"/>
            </a:pPr>
            <a:endParaRPr lang="en-US" sz="1400" i="1"/>
          </a:p>
          <a:p>
            <a:pPr>
              <a:buFont typeface="Arial" charset="0"/>
              <a:buChar char="•"/>
            </a:pPr>
            <a:endParaRPr lang="en-US" sz="1400" i="1"/>
          </a:p>
          <a:p>
            <a:pPr>
              <a:buFont typeface="Arial" charset="0"/>
              <a:buChar char="•"/>
            </a:pPr>
            <a:endParaRPr lang="en-US" sz="1400" i="1"/>
          </a:p>
          <a:p>
            <a:pPr>
              <a:buFont typeface="Arial" charset="0"/>
              <a:buChar char="•"/>
            </a:pPr>
            <a:r>
              <a:rPr lang="en-US" sz="1400" i="1"/>
              <a:t>Sox3:</a:t>
            </a:r>
            <a:r>
              <a:rPr lang="en-US" sz="1400"/>
              <a:t>  Abnormal sexual development and pituitary function, mental retardation in humans</a:t>
            </a:r>
            <a:endParaRPr lang="en-US" sz="1400" i="1"/>
          </a:p>
        </p:txBody>
      </p:sp>
    </p:spTree>
    <p:extLst>
      <p:ext uri="{BB962C8B-B14F-4D97-AF65-F5344CB8AC3E}">
        <p14:creationId xmlns:p14="http://schemas.microsoft.com/office/powerpoint/2010/main" val="2570477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800" b="1">
                <a:latin typeface="Arial" charset="0"/>
                <a:cs typeface="Arial" charset="0"/>
              </a:rPr>
              <a:t>Successful Knock-Out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066800"/>
            <a:ext cx="4033838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0" y="990600"/>
            <a:ext cx="2438400" cy="1588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705600" y="990600"/>
            <a:ext cx="2438400" cy="1588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1" name="TextBox 7"/>
          <p:cNvSpPr txBox="1">
            <a:spLocks noChangeArrowheads="1"/>
          </p:cNvSpPr>
          <p:nvPr/>
        </p:nvSpPr>
        <p:spPr bwMode="auto">
          <a:xfrm>
            <a:off x="228600" y="609600"/>
            <a:ext cx="2017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b="1">
                <a:latin typeface="Arial" charset="0"/>
                <a:cs typeface="Arial" charset="0"/>
              </a:rPr>
              <a:t>KO PHENOTYPE</a:t>
            </a:r>
          </a:p>
        </p:txBody>
      </p:sp>
      <p:sp>
        <p:nvSpPr>
          <p:cNvPr id="29702" name="TextBox 8"/>
          <p:cNvSpPr txBox="1">
            <a:spLocks noChangeArrowheads="1"/>
          </p:cNvSpPr>
          <p:nvPr/>
        </p:nvSpPr>
        <p:spPr bwMode="auto">
          <a:xfrm>
            <a:off x="6592887" y="609600"/>
            <a:ext cx="2017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b="1" dirty="0">
                <a:latin typeface="Arial" charset="0"/>
                <a:cs typeface="Arial" charset="0"/>
              </a:rPr>
              <a:t>KO PHENOTYPE</a:t>
            </a:r>
          </a:p>
        </p:txBody>
      </p:sp>
      <p:sp>
        <p:nvSpPr>
          <p:cNvPr id="29703" name="TextBox 9"/>
          <p:cNvSpPr txBox="1">
            <a:spLocks noChangeArrowheads="1"/>
          </p:cNvSpPr>
          <p:nvPr/>
        </p:nvSpPr>
        <p:spPr bwMode="auto">
          <a:xfrm>
            <a:off x="0" y="1066800"/>
            <a:ext cx="25146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</a:pPr>
            <a:endParaRPr lang="en-US" sz="1400" i="1"/>
          </a:p>
          <a:p>
            <a:pPr>
              <a:buFont typeface="Arial" charset="0"/>
              <a:buChar char="•"/>
            </a:pPr>
            <a:r>
              <a:rPr lang="en-US" sz="1400" i="1"/>
              <a:t>Dmrt1</a:t>
            </a:r>
            <a:r>
              <a:rPr lang="en-US" sz="1400"/>
              <a:t>: Male sexual development abnormalities</a:t>
            </a:r>
          </a:p>
          <a:p>
            <a:pPr>
              <a:buFont typeface="Arial" charset="0"/>
              <a:buChar char="•"/>
            </a:pPr>
            <a:endParaRPr lang="en-US" sz="1400"/>
          </a:p>
          <a:p>
            <a:endParaRPr lang="en-US" sz="1400"/>
          </a:p>
          <a:p>
            <a:pPr>
              <a:buFont typeface="Arial" charset="0"/>
              <a:buChar char="•"/>
            </a:pPr>
            <a:endParaRPr lang="en-US" sz="1400"/>
          </a:p>
          <a:p>
            <a:endParaRPr lang="en-US" sz="1400"/>
          </a:p>
          <a:p>
            <a:pPr>
              <a:buFont typeface="Arial" charset="0"/>
              <a:buChar char="•"/>
            </a:pPr>
            <a:endParaRPr lang="en-US" sz="1400"/>
          </a:p>
          <a:p>
            <a:pPr>
              <a:buFont typeface="Arial" charset="0"/>
              <a:buChar char="•"/>
            </a:pPr>
            <a:r>
              <a:rPr lang="en-US" sz="1400" i="1"/>
              <a:t>Pax6</a:t>
            </a:r>
            <a:r>
              <a:rPr lang="en-US" sz="1400"/>
              <a:t>:  Eye defects, lethality, CNS, craniofacial, pituitary and pancreatic abnormalities </a:t>
            </a:r>
          </a:p>
          <a:p>
            <a:pPr>
              <a:buFont typeface="Arial" charset="0"/>
              <a:buChar char="•"/>
            </a:pPr>
            <a:endParaRPr lang="en-US" sz="1400"/>
          </a:p>
          <a:p>
            <a:pPr>
              <a:buFont typeface="Arial" charset="0"/>
              <a:buChar char="•"/>
            </a:pPr>
            <a:endParaRPr lang="en-US" sz="1400"/>
          </a:p>
          <a:p>
            <a:pPr>
              <a:buFont typeface="Arial" charset="0"/>
              <a:buChar char="•"/>
            </a:pPr>
            <a:endParaRPr lang="en-US" sz="1400"/>
          </a:p>
          <a:p>
            <a:pPr>
              <a:buFont typeface="Arial" charset="0"/>
              <a:buChar char="•"/>
            </a:pPr>
            <a:endParaRPr lang="en-US" sz="1400"/>
          </a:p>
          <a:p>
            <a:pPr>
              <a:buFont typeface="Arial" charset="0"/>
              <a:buChar char="•"/>
            </a:pPr>
            <a:r>
              <a:rPr lang="en-US" sz="1400"/>
              <a:t>DNA polymerase:  Assumed Lethal</a:t>
            </a:r>
          </a:p>
          <a:p>
            <a:pPr>
              <a:buFont typeface="Arial" charset="0"/>
              <a:buChar char="•"/>
            </a:pPr>
            <a:endParaRPr lang="en-US" sz="1400"/>
          </a:p>
          <a:p>
            <a:pPr>
              <a:buFont typeface="Arial" charset="0"/>
              <a:buChar char="•"/>
            </a:pPr>
            <a:endParaRPr lang="en-US" sz="1400"/>
          </a:p>
          <a:p>
            <a:pPr>
              <a:buFont typeface="Arial" charset="0"/>
              <a:buChar char="•"/>
            </a:pPr>
            <a:endParaRPr lang="en-US" sz="1400"/>
          </a:p>
          <a:p>
            <a:pPr>
              <a:buFont typeface="Arial" charset="0"/>
              <a:buChar char="•"/>
            </a:pPr>
            <a:endParaRPr lang="en-US" sz="1400"/>
          </a:p>
          <a:p>
            <a:pPr>
              <a:buFont typeface="Arial" charset="0"/>
              <a:buChar char="•"/>
            </a:pPr>
            <a:endParaRPr lang="en-US" sz="1400"/>
          </a:p>
          <a:p>
            <a:pPr>
              <a:buFont typeface="Arial" charset="0"/>
              <a:buChar char="•"/>
            </a:pPr>
            <a:r>
              <a:rPr lang="en-US" sz="1400" i="1"/>
              <a:t>ATP11C: </a:t>
            </a:r>
            <a:r>
              <a:rPr lang="en-US" sz="1400"/>
              <a:t>Assumed Lethal </a:t>
            </a:r>
          </a:p>
        </p:txBody>
      </p:sp>
      <p:sp>
        <p:nvSpPr>
          <p:cNvPr id="29704" name="TextBox 10"/>
          <p:cNvSpPr txBox="1">
            <a:spLocks noChangeArrowheads="1"/>
          </p:cNvSpPr>
          <p:nvPr/>
        </p:nvSpPr>
        <p:spPr bwMode="auto">
          <a:xfrm>
            <a:off x="6477000" y="1219200"/>
            <a:ext cx="2514600" cy="547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1400" i="1"/>
              <a:t>Dmrt3:  </a:t>
            </a:r>
            <a:r>
              <a:rPr lang="en-US" sz="1400"/>
              <a:t>Male sexual development abnormalities, lethal due to dental malformation</a:t>
            </a:r>
          </a:p>
          <a:p>
            <a:endParaRPr lang="en-US" sz="1400" i="1"/>
          </a:p>
          <a:p>
            <a:endParaRPr lang="en-US" sz="1400" i="1"/>
          </a:p>
          <a:p>
            <a:endParaRPr lang="en-US" sz="1400" i="1"/>
          </a:p>
          <a:p>
            <a:pPr>
              <a:buFont typeface="Arial" charset="0"/>
              <a:buChar char="•"/>
            </a:pPr>
            <a:r>
              <a:rPr lang="en-US" sz="1400" i="1"/>
              <a:t>WT1:  </a:t>
            </a:r>
            <a:r>
              <a:rPr lang="en-US" sz="1400"/>
              <a:t>Wilms tumor, kidney defects, lethality, mesothelium defects, heart/lung malformation</a:t>
            </a:r>
          </a:p>
          <a:p>
            <a:pPr>
              <a:buFont typeface="Arial" charset="0"/>
              <a:buChar char="•"/>
            </a:pPr>
            <a:endParaRPr lang="en-US" sz="1400" i="1"/>
          </a:p>
          <a:p>
            <a:pPr>
              <a:buFont typeface="Arial" charset="0"/>
              <a:buChar char="•"/>
            </a:pPr>
            <a:endParaRPr lang="en-US" sz="1400" i="1"/>
          </a:p>
          <a:p>
            <a:pPr>
              <a:buFont typeface="Arial" charset="0"/>
              <a:buChar char="•"/>
            </a:pPr>
            <a:endParaRPr lang="en-US" sz="1400" i="1"/>
          </a:p>
          <a:p>
            <a:pPr>
              <a:buFont typeface="Arial" charset="0"/>
              <a:buChar char="•"/>
            </a:pPr>
            <a:r>
              <a:rPr lang="en-US" sz="1400" i="1"/>
              <a:t>ARX:  </a:t>
            </a:r>
            <a:r>
              <a:rPr lang="en-US" sz="1400"/>
              <a:t>Lethality, male sexual development abnormalities, small brain</a:t>
            </a:r>
          </a:p>
          <a:p>
            <a:pPr>
              <a:buFont typeface="Arial" charset="0"/>
              <a:buChar char="•"/>
            </a:pPr>
            <a:endParaRPr lang="en-US" sz="1400" i="1"/>
          </a:p>
          <a:p>
            <a:pPr>
              <a:buFont typeface="Arial" charset="0"/>
              <a:buChar char="•"/>
            </a:pPr>
            <a:endParaRPr lang="en-US" sz="1400" i="1"/>
          </a:p>
          <a:p>
            <a:pPr>
              <a:buFont typeface="Arial" charset="0"/>
              <a:buChar char="•"/>
            </a:pPr>
            <a:endParaRPr lang="en-US" sz="1400" i="1"/>
          </a:p>
          <a:p>
            <a:pPr>
              <a:buFont typeface="Arial" charset="0"/>
              <a:buChar char="•"/>
            </a:pPr>
            <a:endParaRPr lang="en-US" sz="1400" i="1"/>
          </a:p>
          <a:p>
            <a:pPr>
              <a:buFont typeface="Arial" charset="0"/>
              <a:buChar char="•"/>
            </a:pPr>
            <a:r>
              <a:rPr lang="en-US" sz="1400" i="1"/>
              <a:t>Sox3:</a:t>
            </a:r>
            <a:r>
              <a:rPr lang="en-US" sz="1400"/>
              <a:t>  Abnormal sexual development and pituitary function, mental retardation in humans</a:t>
            </a:r>
            <a:endParaRPr lang="en-US" sz="1400" i="1"/>
          </a:p>
        </p:txBody>
      </p:sp>
      <p:sp>
        <p:nvSpPr>
          <p:cNvPr id="12" name="Multiply 11"/>
          <p:cNvSpPr/>
          <p:nvPr/>
        </p:nvSpPr>
        <p:spPr>
          <a:xfrm>
            <a:off x="3733800" y="1066800"/>
            <a:ext cx="609600" cy="1371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Multiply 12"/>
          <p:cNvSpPr/>
          <p:nvPr/>
        </p:nvSpPr>
        <p:spPr>
          <a:xfrm>
            <a:off x="4572000" y="2590800"/>
            <a:ext cx="609600" cy="1371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4876800" y="4038600"/>
            <a:ext cx="609600" cy="1371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4419600" y="5486400"/>
            <a:ext cx="609600" cy="1371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111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523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latin typeface="Arial" charset="0"/>
                <a:cs typeface="Arial" charset="0"/>
              </a:rPr>
              <a:t>Results for KO on autosomes</a:t>
            </a:r>
            <a:endParaRPr lang="en-US" sz="2800" b="1" dirty="0">
              <a:latin typeface="Arial" charset="0"/>
              <a:cs typeface="Arial" charset="0"/>
            </a:endParaRPr>
          </a:p>
        </p:txBody>
      </p:sp>
      <p:sp>
        <p:nvSpPr>
          <p:cNvPr id="30722" name="Content Placeholder 2"/>
          <p:cNvSpPr txBox="1">
            <a:spLocks/>
          </p:cNvSpPr>
          <p:nvPr/>
        </p:nvSpPr>
        <p:spPr bwMode="auto">
          <a:xfrm>
            <a:off x="152400" y="838200"/>
            <a:ext cx="8839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latin typeface="+mn-lt"/>
                <a:cs typeface="Arial" charset="0"/>
              </a:rPr>
              <a:t>uc248 knockout : </a:t>
            </a:r>
          </a:p>
          <a:p>
            <a:pPr lvl="1">
              <a:spcBef>
                <a:spcPct val="20000"/>
              </a:spcBef>
            </a:pPr>
            <a:r>
              <a:rPr lang="en-US" sz="2000" dirty="0">
                <a:latin typeface="+mn-lt"/>
                <a:cs typeface="Arial" charset="0"/>
              </a:rPr>
              <a:t>-</a:t>
            </a:r>
            <a:r>
              <a:rPr lang="en-US" sz="2000" b="1" dirty="0">
                <a:latin typeface="+mn-lt"/>
                <a:cs typeface="Arial" charset="0"/>
              </a:rPr>
              <a:t>Expected Phenotype</a:t>
            </a:r>
            <a:r>
              <a:rPr lang="en-US" sz="2000" dirty="0">
                <a:latin typeface="+mn-lt"/>
                <a:cs typeface="Arial" charset="0"/>
              </a:rPr>
              <a:t>:  Male reproductive abnormality, severe dental malformation</a:t>
            </a:r>
          </a:p>
          <a:p>
            <a:pPr lvl="1">
              <a:spcBef>
                <a:spcPct val="20000"/>
              </a:spcBef>
            </a:pPr>
            <a:r>
              <a:rPr lang="en-US" sz="2000" dirty="0">
                <a:latin typeface="+mn-lt"/>
                <a:cs typeface="Arial" charset="0"/>
              </a:rPr>
              <a:t>-</a:t>
            </a:r>
            <a:r>
              <a:rPr lang="en-US" sz="2000" b="1" dirty="0">
                <a:latin typeface="+mn-lt"/>
                <a:cs typeface="Arial" charset="0"/>
              </a:rPr>
              <a:t>Observed Phenotype:  </a:t>
            </a:r>
            <a:r>
              <a:rPr lang="en-US" sz="2000" dirty="0">
                <a:latin typeface="+mn-lt"/>
                <a:cs typeface="Arial" charset="0"/>
              </a:rPr>
              <a:t>Normal reproductive capability (Table 4), normal dentition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en-US" sz="2000" dirty="0" smtClean="0">
              <a:latin typeface="+mn-lt"/>
              <a:cs typeface="Arial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latin typeface="+mn-lt"/>
                <a:cs typeface="Arial" charset="0"/>
              </a:rPr>
              <a:t>uc329 </a:t>
            </a:r>
            <a:r>
              <a:rPr lang="en-US" sz="2000" dirty="0">
                <a:latin typeface="+mn-lt"/>
                <a:cs typeface="Arial" charset="0"/>
              </a:rPr>
              <a:t>knockout:</a:t>
            </a:r>
          </a:p>
          <a:p>
            <a:pPr lvl="1">
              <a:spcBef>
                <a:spcPct val="20000"/>
              </a:spcBef>
            </a:pPr>
            <a:r>
              <a:rPr lang="en-US" sz="2000" dirty="0">
                <a:latin typeface="+mn-lt"/>
                <a:cs typeface="Arial" charset="0"/>
              </a:rPr>
              <a:t>-</a:t>
            </a:r>
            <a:r>
              <a:rPr lang="en-US" sz="2000" b="1" dirty="0">
                <a:latin typeface="+mn-lt"/>
                <a:cs typeface="Arial" charset="0"/>
              </a:rPr>
              <a:t>Expected Phenotype</a:t>
            </a:r>
            <a:r>
              <a:rPr lang="en-US" sz="2000" dirty="0">
                <a:latin typeface="+mn-lt"/>
                <a:cs typeface="Arial" charset="0"/>
              </a:rPr>
              <a:t>:  </a:t>
            </a:r>
            <a:r>
              <a:rPr lang="en-US" sz="2000" dirty="0" err="1">
                <a:latin typeface="+mn-lt"/>
                <a:cs typeface="Arial" charset="0"/>
              </a:rPr>
              <a:t>Wilms</a:t>
            </a:r>
            <a:r>
              <a:rPr lang="en-US" sz="2000" dirty="0">
                <a:latin typeface="+mn-lt"/>
                <a:cs typeface="Arial" charset="0"/>
              </a:rPr>
              <a:t> tumor, WAGR syndrome, other kidney abnormality, eye abnormalities</a:t>
            </a:r>
          </a:p>
          <a:p>
            <a:pPr lvl="1">
              <a:spcBef>
                <a:spcPct val="20000"/>
              </a:spcBef>
            </a:pPr>
            <a:r>
              <a:rPr lang="en-US" sz="2000" dirty="0">
                <a:latin typeface="+mn-lt"/>
                <a:cs typeface="Arial" charset="0"/>
              </a:rPr>
              <a:t>-</a:t>
            </a:r>
            <a:r>
              <a:rPr lang="en-US" sz="2000" b="1" dirty="0">
                <a:latin typeface="+mn-lt"/>
                <a:cs typeface="Arial" charset="0"/>
              </a:rPr>
              <a:t>Observed Phenotype</a:t>
            </a:r>
            <a:r>
              <a:rPr lang="en-US" sz="2000" dirty="0">
                <a:latin typeface="+mn-lt"/>
                <a:cs typeface="Arial" charset="0"/>
              </a:rPr>
              <a:t>:  ~2% unilateral renal agenesis (compare to 0.5% in </a:t>
            </a:r>
            <a:r>
              <a:rPr lang="en-US" sz="2000" dirty="0" err="1">
                <a:latin typeface="+mn-lt"/>
                <a:cs typeface="Arial" charset="0"/>
              </a:rPr>
              <a:t>wt</a:t>
            </a:r>
            <a:r>
              <a:rPr lang="en-US" sz="2000" dirty="0">
                <a:latin typeface="+mn-lt"/>
                <a:cs typeface="Arial" charset="0"/>
              </a:rPr>
              <a:t>), normal eyes</a:t>
            </a:r>
          </a:p>
          <a:p>
            <a:pPr lvl="1">
              <a:spcBef>
                <a:spcPct val="20000"/>
              </a:spcBef>
            </a:pPr>
            <a:endParaRPr lang="en-US" sz="2000" dirty="0">
              <a:latin typeface="+mn-lt"/>
              <a:cs typeface="Arial" charset="0"/>
            </a:endParaRPr>
          </a:p>
        </p:txBody>
      </p:sp>
      <p:pic>
        <p:nvPicPr>
          <p:cNvPr id="3072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4913312"/>
            <a:ext cx="6019800" cy="1211263"/>
          </a:xfrm>
        </p:spPr>
      </p:pic>
      <p:sp>
        <p:nvSpPr>
          <p:cNvPr id="30724" name="TextBox 12"/>
          <p:cNvSpPr txBox="1">
            <a:spLocks noChangeArrowheads="1"/>
          </p:cNvSpPr>
          <p:nvPr/>
        </p:nvSpPr>
        <p:spPr bwMode="auto">
          <a:xfrm>
            <a:off x="1752600" y="6429375"/>
            <a:ext cx="2057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 dirty="0"/>
              <a:t>Table 2 (Expect 1:2:1 Ratio)</a:t>
            </a:r>
          </a:p>
        </p:txBody>
      </p:sp>
    </p:spTree>
    <p:extLst>
      <p:ext uri="{BB962C8B-B14F-4D97-AF65-F5344CB8AC3E}">
        <p14:creationId xmlns:p14="http://schemas.microsoft.com/office/powerpoint/2010/main" val="729680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ChangeArrowheads="1"/>
          </p:cNvSpPr>
          <p:nvPr/>
        </p:nvSpPr>
        <p:spPr bwMode="auto">
          <a:xfrm>
            <a:off x="76200" y="2438400"/>
            <a:ext cx="5562600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US" sz="2000" dirty="0" smtClean="0">
                <a:latin typeface="+mn-lt"/>
                <a:cs typeface="Arial" charset="0"/>
              </a:rPr>
              <a:t>uc482 </a:t>
            </a:r>
            <a:r>
              <a:rPr lang="en-US" sz="2000" dirty="0">
                <a:latin typeface="+mn-lt"/>
                <a:cs typeface="Arial" charset="0"/>
              </a:rPr>
              <a:t>knockout: 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latin typeface="+mn-lt"/>
                <a:cs typeface="Arial" charset="0"/>
              </a:rPr>
              <a:t>   -</a:t>
            </a:r>
            <a:r>
              <a:rPr lang="en-US" sz="2000" b="1" dirty="0">
                <a:latin typeface="+mn-lt"/>
                <a:cs typeface="Arial" charset="0"/>
              </a:rPr>
              <a:t>Expected Phenotype</a:t>
            </a:r>
            <a:r>
              <a:rPr lang="en-US" sz="2000" dirty="0">
                <a:latin typeface="+mn-lt"/>
                <a:cs typeface="Arial" charset="0"/>
              </a:rPr>
              <a:t>:  Hypopituitarism, </a:t>
            </a:r>
            <a:r>
              <a:rPr lang="en-US" sz="2000" dirty="0" err="1">
                <a:latin typeface="+mn-lt"/>
                <a:cs typeface="Arial" charset="0"/>
              </a:rPr>
              <a:t>hypoparathyroidism</a:t>
            </a:r>
            <a:r>
              <a:rPr lang="en-US" sz="2000" dirty="0">
                <a:latin typeface="+mn-lt"/>
                <a:cs typeface="Arial" charset="0"/>
              </a:rPr>
              <a:t>, </a:t>
            </a:r>
            <a:r>
              <a:rPr lang="en-US" sz="2000" dirty="0" smtClean="0">
                <a:latin typeface="+mn-lt"/>
                <a:cs typeface="Arial" charset="0"/>
              </a:rPr>
              <a:t>growth </a:t>
            </a:r>
            <a:r>
              <a:rPr lang="en-US" sz="2000" dirty="0">
                <a:latin typeface="+mn-lt"/>
                <a:cs typeface="Arial" charset="0"/>
              </a:rPr>
              <a:t>hormone deficiency (reduction in weight</a:t>
            </a:r>
            <a:r>
              <a:rPr lang="en-US" sz="2000" dirty="0" smtClean="0">
                <a:latin typeface="+mn-lt"/>
                <a:cs typeface="Arial" charset="0"/>
              </a:rPr>
              <a:t>)</a:t>
            </a:r>
            <a:r>
              <a:rPr lang="en-US" sz="2000" dirty="0" smtClean="0">
                <a:latin typeface="+mn-lt"/>
                <a:cs typeface="Arial" charset="0"/>
              </a:rPr>
              <a:t>, </a:t>
            </a:r>
            <a:r>
              <a:rPr lang="en-US" sz="2000" dirty="0" smtClean="0">
                <a:latin typeface="+mn-lt"/>
                <a:cs typeface="Arial" charset="0"/>
              </a:rPr>
              <a:t>sexual abnormality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latin typeface="+mn-lt"/>
                <a:cs typeface="Arial" charset="0"/>
              </a:rPr>
              <a:t> </a:t>
            </a:r>
            <a:r>
              <a:rPr lang="en-US" sz="2000" b="1" dirty="0" smtClean="0">
                <a:latin typeface="+mn-lt"/>
                <a:cs typeface="Arial" charset="0"/>
              </a:rPr>
              <a:t>- </a:t>
            </a:r>
            <a:r>
              <a:rPr lang="en-US" sz="2000" b="1" dirty="0">
                <a:latin typeface="+mn-lt"/>
                <a:cs typeface="Arial" charset="0"/>
              </a:rPr>
              <a:t>Observed Phenotype</a:t>
            </a:r>
            <a:r>
              <a:rPr lang="en-US" sz="2000" dirty="0">
                <a:latin typeface="+mn-lt"/>
                <a:cs typeface="Arial" charset="0"/>
              </a:rPr>
              <a:t>: </a:t>
            </a:r>
            <a:r>
              <a:rPr lang="en-US" sz="2000" dirty="0" smtClean="0">
                <a:latin typeface="+mn-lt"/>
                <a:cs typeface="Arial" charset="0"/>
              </a:rPr>
              <a:t>Normal </a:t>
            </a:r>
            <a:r>
              <a:rPr lang="en-US" sz="2000" dirty="0">
                <a:latin typeface="+mn-lt"/>
                <a:cs typeface="Arial" charset="0"/>
              </a:rPr>
              <a:t>reproductive capability, normal weight, normal calcium levels</a:t>
            </a:r>
            <a:endParaRPr lang="en-US" sz="2000" dirty="0">
              <a:latin typeface="+mn-lt"/>
              <a:cs typeface="Arial" charset="0"/>
            </a:endParaRPr>
          </a:p>
          <a:p>
            <a:pPr marL="742950" lvl="1" indent="-285750">
              <a:spcBef>
                <a:spcPct val="20000"/>
              </a:spcBef>
            </a:pPr>
            <a:endParaRPr lang="en-US" sz="2000" dirty="0">
              <a:latin typeface="+mn-lt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523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800" b="1" dirty="0">
                <a:latin typeface="Arial" charset="0"/>
                <a:cs typeface="Arial" charset="0"/>
              </a:rPr>
              <a:t>Results </a:t>
            </a:r>
            <a:r>
              <a:rPr lang="en-US" sz="2800" b="1" dirty="0" smtClean="0">
                <a:latin typeface="Arial" charset="0"/>
                <a:cs typeface="Arial" charset="0"/>
              </a:rPr>
              <a:t>for X-linked KOs</a:t>
            </a:r>
            <a:endParaRPr lang="en-US" sz="2800" b="1" dirty="0">
              <a:latin typeface="Arial" charset="0"/>
              <a:cs typeface="Arial" charset="0"/>
            </a:endParaRPr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181600"/>
            <a:ext cx="90011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Box 8"/>
          <p:cNvSpPr txBox="1">
            <a:spLocks noChangeArrowheads="1"/>
          </p:cNvSpPr>
          <p:nvPr/>
        </p:nvSpPr>
        <p:spPr bwMode="auto">
          <a:xfrm>
            <a:off x="7010400" y="6400800"/>
            <a:ext cx="2133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r>
              <a:rPr lang="en-US" sz="1200" dirty="0"/>
              <a:t>Table 3 (Expect 1:1:1:1 ratio)</a:t>
            </a:r>
          </a:p>
        </p:txBody>
      </p:sp>
      <p:sp>
        <p:nvSpPr>
          <p:cNvPr id="32775" name="TextBox 10"/>
          <p:cNvSpPr txBox="1">
            <a:spLocks noChangeArrowheads="1"/>
          </p:cNvSpPr>
          <p:nvPr/>
        </p:nvSpPr>
        <p:spPr bwMode="auto">
          <a:xfrm>
            <a:off x="7620000" y="4800600"/>
            <a:ext cx="1371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r>
              <a:rPr lang="en-US" sz="1200"/>
              <a:t>Figure 2</a:t>
            </a:r>
          </a:p>
        </p:txBody>
      </p:sp>
      <p:pic>
        <p:nvPicPr>
          <p:cNvPr id="32776" name="Picture 4" descr="C:\Users\Valued Customer\Desktop\Spring 2009 Classes\Presentation\Deletion - S2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057400"/>
            <a:ext cx="32766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" y="685800"/>
            <a:ext cx="8763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latin typeface="+mn-lt"/>
                <a:cs typeface="Arial" charset="0"/>
              </a:rPr>
              <a:t>uc467 knockout:</a:t>
            </a:r>
          </a:p>
          <a:p>
            <a:pPr lvl="1">
              <a:spcBef>
                <a:spcPct val="20000"/>
              </a:spcBef>
            </a:pPr>
            <a:r>
              <a:rPr lang="en-US" sz="2000" dirty="0">
                <a:latin typeface="+mn-lt"/>
                <a:cs typeface="Arial" charset="0"/>
              </a:rPr>
              <a:t>-</a:t>
            </a:r>
            <a:r>
              <a:rPr lang="en-US" sz="2000" b="1" dirty="0">
                <a:latin typeface="+mn-lt"/>
                <a:cs typeface="Arial" charset="0"/>
              </a:rPr>
              <a:t>Expected Phenotype</a:t>
            </a:r>
            <a:r>
              <a:rPr lang="en-US" sz="2000" dirty="0">
                <a:latin typeface="+mn-lt"/>
                <a:cs typeface="Arial" charset="0"/>
              </a:rPr>
              <a:t>:  Perinatal mortality, small brain, male sexual reproductive abnormality</a:t>
            </a:r>
          </a:p>
          <a:p>
            <a:pPr lvl="1">
              <a:spcBef>
                <a:spcPct val="20000"/>
              </a:spcBef>
            </a:pPr>
            <a:r>
              <a:rPr lang="en-US" sz="2000" dirty="0">
                <a:latin typeface="+mn-lt"/>
                <a:cs typeface="Arial" charset="0"/>
              </a:rPr>
              <a:t>-</a:t>
            </a:r>
            <a:r>
              <a:rPr lang="en-US" sz="2000" b="1" dirty="0">
                <a:latin typeface="+mn-lt"/>
                <a:cs typeface="Arial" charset="0"/>
              </a:rPr>
              <a:t>Observed Phenotype</a:t>
            </a:r>
            <a:r>
              <a:rPr lang="en-US" sz="2000" dirty="0">
                <a:latin typeface="+mn-lt"/>
                <a:cs typeface="Arial" charset="0"/>
              </a:rPr>
              <a:t>:  Normal brain, normal reproductive </a:t>
            </a:r>
            <a:r>
              <a:rPr lang="en-US" sz="2000" dirty="0" smtClean="0">
                <a:latin typeface="+mn-lt"/>
                <a:cs typeface="Arial" charset="0"/>
              </a:rPr>
              <a:t>capability, </a:t>
            </a:r>
            <a:r>
              <a:rPr lang="en-US" sz="2000" dirty="0">
                <a:latin typeface="+mn-lt"/>
                <a:cs typeface="Arial" charset="0"/>
              </a:rPr>
              <a:t>normal </a:t>
            </a:r>
            <a:r>
              <a:rPr lang="en-US" sz="2000" dirty="0" smtClean="0">
                <a:latin typeface="+mn-lt"/>
                <a:cs typeface="Arial" charset="0"/>
              </a:rPr>
              <a:t>survival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7917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ossTheme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RossThemeBlue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RossThemeBlue.thmx</Template>
  <TotalTime>1789</TotalTime>
  <Words>838</Words>
  <Application>Microsoft Macintosh PowerPoint</Application>
  <PresentationFormat>On-screen Show (4:3)</PresentationFormat>
  <Paragraphs>161</Paragraphs>
  <Slides>13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RossThemeBlue</vt:lpstr>
      <vt:lpstr>1_RossThemeBlue</vt:lpstr>
      <vt:lpstr>1_Custom Design</vt:lpstr>
      <vt:lpstr>2_Custom Design</vt:lpstr>
      <vt:lpstr>The need for deep phenotyping after genome editing</vt:lpstr>
      <vt:lpstr>Genome Editing </vt:lpstr>
      <vt:lpstr>Highly constrained noncoding sequences are frequently tissue-specific enhancers</vt:lpstr>
      <vt:lpstr>PowerPoint Presentation</vt:lpstr>
      <vt:lpstr>Deletion of Ultraconserved Elements Yields Viable Mice Nadav Ahituv, Yiwen Zhu, Amy Holt, Veena Afzal, Len A. Pennacchio and Edward Rubin PLoS Biology, September 2007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Deep phenotyping can reveal defects from enhancer deletions</vt:lpstr>
      <vt:lpstr>Genomics of Gene Regulation: Integration and Assays</vt:lpstr>
    </vt:vector>
  </TitlesOfParts>
  <Company>Penn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Ross Hardison</dc:creator>
  <cp:lastModifiedBy>Ross Hardison</cp:lastModifiedBy>
  <cp:revision>73</cp:revision>
  <dcterms:created xsi:type="dcterms:W3CDTF">2008-02-21T16:56:08Z</dcterms:created>
  <dcterms:modified xsi:type="dcterms:W3CDTF">2015-04-27T02:21:12Z</dcterms:modified>
</cp:coreProperties>
</file>