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3" r:id="rId2"/>
    <p:sldMasterId id="2147483685" r:id="rId3"/>
    <p:sldMasterId id="214748369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300" r:id="rId7"/>
    <p:sldId id="302" r:id="rId8"/>
    <p:sldId id="306" r:id="rId9"/>
    <p:sldId id="310" r:id="rId10"/>
    <p:sldId id="312" r:id="rId11"/>
    <p:sldId id="311" r:id="rId12"/>
    <p:sldId id="313" r:id="rId13"/>
    <p:sldId id="314" r:id="rId14"/>
    <p:sldId id="31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8" autoAdjust="0"/>
    <p:restoredTop sz="99312" autoAdjust="0"/>
  </p:normalViewPr>
  <p:slideViewPr>
    <p:cSldViewPr>
      <p:cViewPr>
        <p:scale>
          <a:sx n="125" d="100"/>
          <a:sy n="125" d="100"/>
        </p:scale>
        <p:origin x="-64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0AB6-D671-CB40-8288-0CE9A840842F}" type="datetimeFigureOut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044FA-23D8-EC46-A9B9-EB0D95E4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4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1E8B76-A9F0-9D46-9BD3-526A0AC91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69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224C0-2829-0944-A5D8-470EA6437BC4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Nature Methods January issue</a:t>
            </a:r>
          </a:p>
          <a:p>
            <a:r>
              <a:rPr lang="en-US" dirty="0" smtClean="0"/>
              <a:t>Nature</a:t>
            </a:r>
            <a:r>
              <a:rPr lang="en-US" baseline="0" dirty="0" smtClean="0"/>
              <a:t> Methods, 9, 27,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BAB5E-B9C4-B74C-887D-6D8BC6F54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9297D"/>
                </a:solidFill>
                <a:latin typeface="Times" charset="0"/>
                <a:ea typeface="ＭＳ Ｐゴシック" charset="0"/>
              </a:defRPr>
            </a:lvl9pPr>
          </a:lstStyle>
          <a:p>
            <a:fld id="{A0F6D7CB-47C5-2D42-9107-7568AAF9D25D}" type="slidenum">
              <a:rPr lang="en-US" sz="1200" b="0">
                <a:solidFill>
                  <a:schemeClr val="tx1"/>
                </a:solidFill>
              </a:rPr>
              <a:pPr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3CC-0175-C744-8204-42AA63EAB384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7D5-B507-C949-9C52-CE96739AAAD7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1756-2F75-7149-BBC9-9505EB8B5203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C1BA-69E5-C64A-AF2E-05D515732A5E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6719-5466-8E41-A8D6-1769ACB1E18E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643E-FE73-DB4F-A34E-AD390E2459AB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FEE3-9B90-4846-B492-0E254DAD2AED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255-C493-6544-A499-2114F30CAEAA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91E-667E-1742-AE09-94C7DF68B12F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A8D9-1EB0-0B4D-8191-AA58ACA64C60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803A-0477-9242-9B00-13EADE1F2624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AF-B994-964B-ABBD-A838D1C1819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D5D-2384-B740-B2C6-9B1B69664662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B0E-CB9B-3047-9977-A1CC8820DB6B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D2DA-3395-A643-AC51-F64EE2778A99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0B9E-707D-F140-B24A-C18A74F12DD2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CD07-EC03-394E-A307-5FBA61222A4D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6F0-3930-E049-B6D4-C82E917C6EFB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49-ABD7-AC40-A223-7A41DD6CB6D1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68B-4F48-A146-9D9C-9BF50415D2A4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A2F9-B954-2447-9F00-97B5763CAD34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F063-6A05-2447-BAEE-389EF374C5CD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CD52-56B3-5C4A-84B3-85481653E529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82A3-1AC7-DE47-AB4B-49BE2A82292F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F563-F81B-8143-AC11-FB39398BC504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01A6-1F19-1344-A8D7-58A118AA6EE1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2E99-F079-274D-920D-AC1FB7F889B4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578-2B28-E148-BEE3-73E9B0EC7D23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106B-BE45-5548-B67C-0CB9F213178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9D8-67C2-334D-A730-77319AB806C6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A7CD-BE7D-0442-88EF-9A950F768F41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3BCB-3CDF-AD40-A6C8-EEFD35A7EF4D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990D-772A-8044-870B-A6859AE1851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594-B1F1-FB49-8EF0-D5849212A80D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EB99-17E2-E144-A2AD-9C031C17AFCD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50E3-E1DA-C446-A50A-AA1373B24FAE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23B6-019F-3E4F-B150-BA6C4180DAC3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7F00-14FA-104D-A2E0-C73368CBC93C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70B1-85FB-9642-A918-265426F63162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D88D-EC82-2D42-8AAC-729325736862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50D-95B7-3B42-A93F-346DCB7C874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DCEE-A2CA-4D41-B78D-C3E2BAABB511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0F48-059F-7C49-98DC-238BA9DE6112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EAF1-2048-A94A-9DB2-594907B312FE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98E8-4268-4C43-AEA2-9469ADB46A50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ABAE-B012-8A44-A2D8-435B0363CAE2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49F8-8EC9-1144-BBBD-4A87AA00BDA0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D20F-14C9-0C4E-94B3-95302BC7BE3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DkUFzZoQAs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162800" cy="1219200"/>
          </a:xfrm>
          <a:ln/>
        </p:spPr>
        <p:txBody>
          <a:bodyPr/>
          <a:lstStyle/>
          <a:p>
            <a:r>
              <a:rPr lang="en-US" dirty="0" smtClean="0"/>
              <a:t>Genome Editing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BMMB 551 </a:t>
            </a:r>
            <a:r>
              <a:rPr lang="en-US" sz="2400" dirty="0" smtClean="0"/>
              <a:t>Genomics</a:t>
            </a:r>
          </a:p>
          <a:p>
            <a:r>
              <a:rPr lang="en-US" sz="2400" dirty="0" smtClean="0"/>
              <a:t>Lesson 12, presentation 3</a:t>
            </a:r>
            <a:endParaRPr lang="en-US" sz="2400" dirty="0" smtClean="0"/>
          </a:p>
          <a:p>
            <a:r>
              <a:rPr lang="en-US" sz="2400" dirty="0" smtClean="0"/>
              <a:t>Hardison</a:t>
            </a:r>
          </a:p>
          <a:p>
            <a:r>
              <a:rPr lang="en-US" sz="2400" dirty="0" smtClean="0"/>
              <a:t>(several slides </a:t>
            </a:r>
            <a:r>
              <a:rPr lang="en-US" sz="2400" dirty="0" smtClean="0"/>
              <a:t>from Dr. </a:t>
            </a:r>
            <a:r>
              <a:rPr lang="en-US" sz="2400" dirty="0" err="1" smtClean="0"/>
              <a:t>Cooduvalli</a:t>
            </a:r>
            <a:r>
              <a:rPr lang="en-US" sz="2400" dirty="0" smtClean="0"/>
              <a:t> </a:t>
            </a:r>
            <a:r>
              <a:rPr lang="en-US" sz="2400" dirty="0" err="1" smtClean="0"/>
              <a:t>Shashikant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4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2" y="253022"/>
            <a:ext cx="10493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3A1-E664-2A4A-A897-E33A32A85810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868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CAS9 can be modified to direct a marker or enzyme to a specific genomic target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50D-95B7-3B42-A93F-346DCB7C874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Screen Shot 2014-04-17 at 11.47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4419600" cy="4138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4770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Mali et al. (2013) Nature Methods 10: 957- 963</a:t>
            </a:r>
            <a:endParaRPr lang="en-US" sz="1100" dirty="0">
              <a:latin typeface="+mn-lt"/>
            </a:endParaRPr>
          </a:p>
        </p:txBody>
      </p:sp>
      <p:pic>
        <p:nvPicPr>
          <p:cNvPr id="7" name="Picture 6" descr="Screen Shot 2014-04-17 at 11.48.0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1" b="31165"/>
          <a:stretch/>
        </p:blipFill>
        <p:spPr>
          <a:xfrm>
            <a:off x="0" y="5257800"/>
            <a:ext cx="9144000" cy="11684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257800"/>
            <a:ext cx="6781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3048000"/>
            <a:ext cx="12192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6248400"/>
            <a:ext cx="7239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CAS9-CRISPR to alter sequences or direct activities to specific locations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50D-95B7-3B42-A93F-346DCB7C874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Screen Shot 2014-04-17 at 11.47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08708"/>
            <a:ext cx="5791200" cy="4747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64008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Mali et al. (2013) Nature Methods 10: 957- 963</a:t>
            </a:r>
            <a:endParaRPr lang="en-US" sz="1100" dirty="0">
              <a:latin typeface="+mn-lt"/>
            </a:endParaRPr>
          </a:p>
        </p:txBody>
      </p:sp>
      <p:pic>
        <p:nvPicPr>
          <p:cNvPr id="7" name="Picture 6" descr="Screen Shot 2014-04-17 at 11.48.0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9"/>
          <a:stretch/>
        </p:blipFill>
        <p:spPr>
          <a:xfrm>
            <a:off x="0" y="5638800"/>
            <a:ext cx="9144000" cy="811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638800"/>
            <a:ext cx="1676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6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Editing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Removal, modification, or addition of a functional element into the genome of a living cell or organism</a:t>
            </a:r>
          </a:p>
          <a:p>
            <a:pPr lvl="1"/>
            <a:r>
              <a:rPr lang="en-US" sz="2400" dirty="0" smtClean="0"/>
              <a:t>Genes, regulatory regions</a:t>
            </a:r>
          </a:p>
          <a:p>
            <a:r>
              <a:rPr lang="en-US" sz="2400" dirty="0" smtClean="0"/>
              <a:t>Random changes</a:t>
            </a:r>
          </a:p>
          <a:p>
            <a:pPr lvl="1"/>
            <a:r>
              <a:rPr lang="en-US" sz="2400" dirty="0" smtClean="0"/>
              <a:t>Insertion of plasmids or viruses at any of many accessible targets</a:t>
            </a:r>
          </a:p>
          <a:p>
            <a:r>
              <a:rPr lang="en-US" sz="2400" dirty="0" smtClean="0"/>
              <a:t>Directed changes</a:t>
            </a:r>
          </a:p>
          <a:p>
            <a:pPr lvl="1"/>
            <a:r>
              <a:rPr lang="en-US" sz="2400" dirty="0" smtClean="0"/>
              <a:t>Homologous recombination</a:t>
            </a:r>
          </a:p>
          <a:p>
            <a:pPr lvl="1"/>
            <a:r>
              <a:rPr lang="en-US" sz="2400" dirty="0" smtClean="0"/>
              <a:t>Sequence-specific DNA binding macromolecules</a:t>
            </a:r>
          </a:p>
          <a:p>
            <a:pPr lvl="2"/>
            <a:r>
              <a:rPr lang="en-US" dirty="0" smtClean="0"/>
              <a:t>Protein domains: Zn fingers, TALEs</a:t>
            </a:r>
          </a:p>
          <a:p>
            <a:pPr lvl="2"/>
            <a:r>
              <a:rPr lang="en-US" dirty="0" smtClean="0"/>
              <a:t>RNA: CRISPR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8535-802A-9B4A-B824-4304BFCDA96D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14020" y="226547"/>
            <a:ext cx="8261350" cy="750423"/>
          </a:xfrm>
        </p:spPr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Sequence-directed DNA cleavage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64" y="5645964"/>
            <a:ext cx="6475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hlinkClick r:id="rId3"/>
              </a:rPr>
              <a:t>http://www.youtube.com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hlinkClick r:id="rId3"/>
              </a:rPr>
              <a:t>/watch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  <a:hlinkClick r:id="rId3"/>
              </a:rPr>
              <a:t>?v=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  <a:hlinkClick r:id="rId3"/>
              </a:rPr>
              <a:t>zDkUFzZoQAs</a:t>
            </a:r>
            <a:endParaRPr lang="en-US" sz="20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51" y="1075263"/>
            <a:ext cx="5803900" cy="290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570" y="5027192"/>
            <a:ext cx="2215859" cy="1661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6316" y="4842526"/>
            <a:ext cx="430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Comic Sans MS"/>
                <a:cs typeface="Comic Sans MS"/>
              </a:rPr>
              <a:t>Nature Methods </a:t>
            </a:r>
            <a:r>
              <a:rPr lang="en-US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January 2012 </a:t>
            </a:r>
            <a:r>
              <a:rPr lang="en-US" b="1" dirty="0">
                <a:solidFill>
                  <a:srgbClr val="800000"/>
                </a:solidFill>
                <a:latin typeface="Comic Sans MS"/>
                <a:cs typeface="Comic Sans MS"/>
              </a:rPr>
              <a:t>issue</a:t>
            </a:r>
          </a:p>
        </p:txBody>
      </p:sp>
    </p:spTree>
    <p:extLst>
      <p:ext uri="{BB962C8B-B14F-4D97-AF65-F5344CB8AC3E}">
        <p14:creationId xmlns:p14="http://schemas.microsoft.com/office/powerpoint/2010/main" val="168185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2"/>
          <p:cNvSpPr>
            <a:spLocks noGrp="1"/>
          </p:cNvSpPr>
          <p:nvPr>
            <p:ph type="title" idx="4294967295"/>
          </p:nvPr>
        </p:nvSpPr>
        <p:spPr>
          <a:xfrm>
            <a:off x="0" y="163860"/>
            <a:ext cx="8763000" cy="762000"/>
          </a:xfrm>
        </p:spPr>
        <p:txBody>
          <a:bodyPr/>
          <a:lstStyle/>
          <a:p>
            <a:r>
              <a:rPr lang="en-US" sz="3200" b="1" dirty="0">
                <a:solidFill>
                  <a:srgbClr val="7D0C1B"/>
                </a:solidFill>
                <a:latin typeface="Comic Sans MS"/>
                <a:ea typeface="ＭＳ Ｐゴシック" charset="0"/>
                <a:cs typeface="Comic Sans MS"/>
              </a:rPr>
              <a:t>Zinc Finger Endonuclease</a:t>
            </a:r>
          </a:p>
        </p:txBody>
      </p:sp>
      <p:sp>
        <p:nvSpPr>
          <p:cNvPr id="105474" name="Content Placeholder 3"/>
          <p:cNvSpPr>
            <a:spLocks noGrp="1"/>
          </p:cNvSpPr>
          <p:nvPr>
            <p:ph idx="4294967295"/>
          </p:nvPr>
        </p:nvSpPr>
        <p:spPr>
          <a:xfrm>
            <a:off x="3927329" y="1196765"/>
            <a:ext cx="5216671" cy="5630531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Array of zinc fingers (3-6) recognizing specific sequences are designed</a:t>
            </a:r>
          </a:p>
          <a:p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Zn finger domains linked to </a:t>
            </a:r>
            <a:r>
              <a:rPr lang="en-US" sz="2800" b="1" dirty="0" err="1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FokI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 endonuclease domain</a:t>
            </a:r>
          </a:p>
          <a:p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Bind to specific sequences and cleave sequences </a:t>
            </a:r>
          </a:p>
          <a:p>
            <a:r>
              <a:rPr lang="en-US" sz="2800" b="1" dirty="0">
                <a:solidFill>
                  <a:srgbClr val="008000"/>
                </a:solidFill>
                <a:latin typeface="Comic Sans MS"/>
                <a:ea typeface="ＭＳ Ｐゴシック" charset="0"/>
                <a:cs typeface="Comic Sans MS"/>
              </a:rPr>
              <a:t>Induces double stranded break that can be repaired</a:t>
            </a:r>
          </a:p>
          <a:p>
            <a:r>
              <a:rPr lang="en-US" sz="2000" b="1" i="1" dirty="0" err="1">
                <a:solidFill>
                  <a:srgbClr val="7D0C1B"/>
                </a:solidFill>
                <a:latin typeface="Comic Sans MS"/>
                <a:ea typeface="ＭＳ Ｐゴシック" charset="0"/>
                <a:cs typeface="Comic Sans MS"/>
              </a:rPr>
              <a:t>Urnov</a:t>
            </a:r>
            <a:r>
              <a:rPr lang="en-US" sz="2000" b="1" i="1" dirty="0">
                <a:solidFill>
                  <a:srgbClr val="7D0C1B"/>
                </a:solidFill>
                <a:latin typeface="Comic Sans MS"/>
                <a:ea typeface="ＭＳ Ｐゴシック" charset="0"/>
                <a:cs typeface="Comic Sans MS"/>
              </a:rPr>
              <a:t> et al., Nat rev gen, 11, 636, 2010</a:t>
            </a:r>
          </a:p>
        </p:txBody>
      </p:sp>
      <p:pic>
        <p:nvPicPr>
          <p:cNvPr id="1054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6" y="1277702"/>
            <a:ext cx="3708843" cy="484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Comic Sans MS"/>
                <a:cs typeface="Comic Sans MS"/>
              </a:rPr>
              <a:t>TALES</a:t>
            </a:r>
            <a:endParaRPr lang="en-US" sz="5400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82684" cy="49280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Transcription Activator-like Effectors (TALE) </a:t>
            </a:r>
            <a:r>
              <a:rPr lang="en-US" sz="32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produced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by plant pathogen, </a:t>
            </a:r>
            <a:r>
              <a:rPr lang="en-US" sz="3200" b="1" i="1" dirty="0" err="1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Xanthomonas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spp</a:t>
            </a:r>
            <a:endParaRPr lang="en-US" sz="32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17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-18 repeats of 34 amino acids arranged side by side</a:t>
            </a:r>
          </a:p>
          <a:p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DNA binding specificity is determined by the amino acids at positions 12 and 13 within each </a:t>
            </a:r>
            <a:r>
              <a:rPr lang="en-US" sz="32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repeat</a:t>
            </a:r>
            <a:endParaRPr lang="en-US" sz="32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7486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2" y="284656"/>
            <a:ext cx="5146206" cy="3307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79" y="3875613"/>
            <a:ext cx="5762736" cy="2732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277" y="5899773"/>
            <a:ext cx="2292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TALENS</a:t>
            </a:r>
            <a:endParaRPr lang="en-US" sz="4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32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targeted binding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DCEE-A2CA-4D41-B78D-C3E2BAABB511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4-04-10 at 12.3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4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1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CRISPR and CAS9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DCEE-A2CA-4D41-B78D-C3E2BAABB511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Screen Shot 2014-04-17 at 11.4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024096" cy="4495800"/>
          </a:xfrm>
          <a:prstGeom prst="rect">
            <a:avLst/>
          </a:prstGeom>
        </p:spPr>
      </p:pic>
      <p:pic>
        <p:nvPicPr>
          <p:cNvPr id="6" name="Picture 5" descr="Screen Shot 2014-04-17 at 11.44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0200"/>
            <a:ext cx="7696200" cy="998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44958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Mali et al. (2013) Nature Methods 10: 957- 963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91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067800" cy="70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CRISPR RNAs guide CAS9 to specific genomic targets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50D-95B7-3B42-A93F-346DCB7C874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Screen Shot 2014-04-17 at 11.4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82000" cy="4448020"/>
          </a:xfrm>
          <a:prstGeom prst="rect">
            <a:avLst/>
          </a:prstGeom>
        </p:spPr>
      </p:pic>
      <p:pic>
        <p:nvPicPr>
          <p:cNvPr id="6" name="Picture 5" descr="Screen Shot 2014-04-17 at 11.48.0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93"/>
          <a:stretch/>
        </p:blipFill>
        <p:spPr>
          <a:xfrm>
            <a:off x="0" y="5943600"/>
            <a:ext cx="9144000" cy="387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0" y="6172200"/>
            <a:ext cx="1981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1788</TotalTime>
  <Words>312</Words>
  <Application>Microsoft Macintosh PowerPoint</Application>
  <PresentationFormat>On-screen Show (4:3)</PresentationFormat>
  <Paragraphs>56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RossThemeBlue</vt:lpstr>
      <vt:lpstr>1_RossThemeBlue</vt:lpstr>
      <vt:lpstr>1_Custom Design</vt:lpstr>
      <vt:lpstr>2_Custom Design</vt:lpstr>
      <vt:lpstr>Genome Editing</vt:lpstr>
      <vt:lpstr>Genome Editing </vt:lpstr>
      <vt:lpstr>Sequence-directed DNA cleavage</vt:lpstr>
      <vt:lpstr>Zinc Finger Endonuclease</vt:lpstr>
      <vt:lpstr>TALES</vt:lpstr>
      <vt:lpstr>PowerPoint Presentation</vt:lpstr>
      <vt:lpstr>Example of targeted binding</vt:lpstr>
      <vt:lpstr>CRISPR and CAS9</vt:lpstr>
      <vt:lpstr>CRISPR RNAs guide CAS9 to specific genomic targets</vt:lpstr>
      <vt:lpstr>CAS9 can be modified to direct a marker or enzyme to a specific genomic target</vt:lpstr>
      <vt:lpstr>CAS9-CRISPR to alter sequences or direct activities to specific locations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Hardison</dc:creator>
  <cp:lastModifiedBy>Ross Hardison</cp:lastModifiedBy>
  <cp:revision>76</cp:revision>
  <dcterms:created xsi:type="dcterms:W3CDTF">2008-02-21T16:56:08Z</dcterms:created>
  <dcterms:modified xsi:type="dcterms:W3CDTF">2015-04-27T01:51:01Z</dcterms:modified>
</cp:coreProperties>
</file>