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99" r:id="rId19"/>
    <p:sldId id="300" r:id="rId20"/>
    <p:sldId id="302" r:id="rId21"/>
    <p:sldId id="304" r:id="rId22"/>
    <p:sldId id="306" r:id="rId23"/>
    <p:sldId id="307" r:id="rId24"/>
    <p:sldId id="310" r:id="rId25"/>
    <p:sldId id="312" r:id="rId26"/>
    <p:sldId id="311" r:id="rId27"/>
    <p:sldId id="313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8" autoAdjust="0"/>
    <p:restoredTop sz="99312" autoAdjust="0"/>
  </p:normalViewPr>
  <p:slideViewPr>
    <p:cSldViewPr>
      <p:cViewPr>
        <p:scale>
          <a:sx n="100" d="100"/>
          <a:sy n="100" d="100"/>
        </p:scale>
        <p:origin x="-67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0AB6-D671-CB40-8288-0CE9A840842F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44FA-23D8-EC46-A9B9-EB0D95E4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E8B76-A9F0-9D46-9BD3-526A0AC91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9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224C0-2829-0944-A5D8-470EA6437BC4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FF86D7-B4B4-0F44-8F88-AB8494F3F95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Gene targeting refers to the introduction of site-specific modifications into the genome by </a:t>
            </a:r>
            <a:r>
              <a:rPr lang="en-US" sz="2400" b="1" i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homologous recombination</a:t>
            </a:r>
          </a:p>
          <a:p>
            <a:pPr eaLnBrk="1" hangingPunct="1"/>
            <a:r>
              <a:rPr lang="en-US" sz="2400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Has  advanced the field of mouse genetics and allowed the analysis of diverse aspects of gene function in whole organism</a:t>
            </a:r>
          </a:p>
          <a:p>
            <a:pPr eaLnBrk="1" hangingPunct="1"/>
            <a:r>
              <a:rPr lang="en-US" sz="2400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It is possible to engineer specific genetic alterations ranging from </a:t>
            </a:r>
          </a:p>
          <a:p>
            <a:pPr lvl="1" eaLnBrk="1" hangingPunct="1"/>
            <a:r>
              <a:rPr lang="en-US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subtle mutations </a:t>
            </a:r>
          </a:p>
          <a:p>
            <a:pPr lvl="1" eaLnBrk="1" hangingPunct="1"/>
            <a:r>
              <a:rPr lang="en-US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Chromosomal rearrangements</a:t>
            </a:r>
          </a:p>
          <a:p>
            <a:pPr lvl="1" eaLnBrk="1" hangingPunct="1"/>
            <a:r>
              <a:rPr lang="en-US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Tissue-specific inducible gene targeting with spatiotemporal control</a:t>
            </a:r>
            <a:endParaRPr lang="en-US" sz="2400" b="1" i="1">
              <a:solidFill>
                <a:srgbClr val="000099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CF7C7-3B24-E444-AD3D-924D6E95045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EF345F-62ED-D14D-9031-EF18FFE7457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722C9A-0EE5-BF4C-9B3D-72E2F7A36B5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64A3D-5071-1B49-BCF4-6966257BABF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85743C-75CC-944B-8EE4-7344BF9FA9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Nature Methods January issue</a:t>
            </a:r>
          </a:p>
          <a:p>
            <a:r>
              <a:rPr lang="en-US" dirty="0" smtClean="0"/>
              <a:t>Nature</a:t>
            </a:r>
            <a:r>
              <a:rPr lang="en-US" baseline="0" dirty="0" smtClean="0"/>
              <a:t> Methods, 9, 27,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BAB5E-B9C4-B74C-887D-6D8BC6F54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9pPr>
          </a:lstStyle>
          <a:p>
            <a:fld id="{A0F6D7CB-47C5-2D42-9107-7568AAF9D25D}" type="slidenum">
              <a:rPr lang="en-US" sz="1200" b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3CC-0175-C744-8204-42AA63EAB38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7D5-B507-C949-9C52-CE96739AAAD7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1756-2F75-7149-BBC9-9505EB8B520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D7490-0777-5040-B4EC-6621E4955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C1BA-69E5-C64A-AF2E-05D515732A5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719-5466-8E41-A8D6-1769ACB1E18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643E-FE73-DB4F-A34E-AD390E2459A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FEE3-9B90-4846-B492-0E254DAD2AE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255-C493-6544-A499-2114F30CAEAA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91E-667E-1742-AE09-94C7DF68B12F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A8D9-1EB0-0B4D-8191-AA58ACA64C6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AF-B994-964B-ABBD-A838D1C1819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803A-0477-9242-9B00-13EADE1F262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D5D-2384-B740-B2C6-9B1B6966466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B0E-CB9B-3047-9977-A1CC8820DB6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D2DA-3395-A643-AC51-F64EE2778A9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0B9E-707D-F140-B24A-C18A74F12DD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CD07-EC03-394E-A307-5FBA61222A4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6F0-3930-E049-B6D4-C82E917C6EF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49-ABD7-AC40-A223-7A41DD6CB6D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68B-4F48-A146-9D9C-9BF50415D2A4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A2F9-B954-2447-9F00-97B5763CAD34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CD52-56B3-5C4A-84B3-85481653E52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F063-6A05-2447-BAEE-389EF374C5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82A3-1AC7-DE47-AB4B-49BE2A82292F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F563-F81B-8143-AC11-FB39398BC50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01A6-1F19-1344-A8D7-58A118AA6EE1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2E99-F079-274D-920D-AC1FB7F889B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578-2B28-E148-BEE3-73E9B0EC7D2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106B-BE45-5548-B67C-0CB9F213178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9D8-67C2-334D-A730-77319AB806C6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A7CD-BE7D-0442-88EF-9A950F768F4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3BCB-3CDF-AD40-A6C8-EEFD35A7EF4D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594-B1F1-FB49-8EF0-D5849212A80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990D-772A-8044-870B-A6859AE1851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EB99-17E2-E144-A2AD-9C031C17AF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50E3-E1DA-C446-A50A-AA1373B24FA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23B6-019F-3E4F-B150-BA6C4180DAC3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7F00-14FA-104D-A2E0-C73368CBC93C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70B1-85FB-9642-A918-265426F6316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D88D-EC82-2D42-8AAC-729325736862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0F48-059F-7C49-98DC-238BA9DE611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EAF1-2048-A94A-9DB2-594907B312F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98E8-4268-4C43-AEA2-9469ADB46A5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09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ABAE-B012-8A44-A2D8-435B0363CAE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49F8-8EC9-1144-BBBD-4A87AA00BDA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D20F-14C9-0C4E-94B3-95302BC7BE3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kUFzZoQAs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162800" cy="1219200"/>
          </a:xfrm>
          <a:ln/>
        </p:spPr>
        <p:txBody>
          <a:bodyPr/>
          <a:lstStyle/>
          <a:p>
            <a:r>
              <a:rPr lang="en-US" dirty="0" smtClean="0"/>
              <a:t>Genome Editing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BMMB 551 </a:t>
            </a:r>
            <a:r>
              <a:rPr lang="en-US" sz="2400" dirty="0" smtClean="0"/>
              <a:t>Genomics</a:t>
            </a:r>
          </a:p>
          <a:p>
            <a:r>
              <a:rPr lang="en-US" sz="2400" dirty="0" smtClean="0"/>
              <a:t>Lesson 12</a:t>
            </a:r>
            <a:r>
              <a:rPr lang="en-US" sz="2400" smtClean="0"/>
              <a:t>, presentation 3</a:t>
            </a:r>
            <a:endParaRPr lang="en-US" sz="2400" dirty="0" smtClean="0"/>
          </a:p>
          <a:p>
            <a:r>
              <a:rPr lang="en-US" sz="2400" dirty="0" smtClean="0"/>
              <a:t>Hardison</a:t>
            </a:r>
          </a:p>
          <a:p>
            <a:r>
              <a:rPr lang="en-US" sz="2400" dirty="0" smtClean="0"/>
              <a:t>(many slides from Dr. </a:t>
            </a:r>
            <a:r>
              <a:rPr lang="en-US" sz="2400" dirty="0" err="1" smtClean="0"/>
              <a:t>Cooduvalli</a:t>
            </a:r>
            <a:r>
              <a:rPr lang="en-US" sz="2400" dirty="0" smtClean="0"/>
              <a:t> </a:t>
            </a:r>
            <a:r>
              <a:rPr lang="en-US" sz="2400" dirty="0" err="1" smtClean="0"/>
              <a:t>Shashikant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" y="253022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3A1-E664-2A4A-A897-E33A32A8581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124200" y="762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990307"/>
                </a:solidFill>
                <a:latin typeface="Comic Sans MS" charset="0"/>
                <a:cs typeface="Comic Sans MS" charset="0"/>
              </a:rPr>
              <a:t>Gene Targeting</a:t>
            </a:r>
            <a:r>
              <a:rPr lang="en-US">
                <a:latin typeface="Comic Sans MS" charset="0"/>
                <a:cs typeface="Comic Sans MS" charset="0"/>
              </a:rPr>
              <a:t> 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6825" y="825885"/>
            <a:ext cx="5039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990307"/>
                </a:solidFill>
                <a:latin typeface="Comic Sans MS" charset="0"/>
                <a:cs typeface="Comic Sans MS" charset="0"/>
              </a:rPr>
              <a:t>Targeting Strategy    </a:t>
            </a:r>
            <a:r>
              <a:rPr lang="en-US" b="1" dirty="0" smtClean="0">
                <a:solidFill>
                  <a:srgbClr val="990307"/>
                </a:solidFill>
                <a:latin typeface="Comic Sans MS" charset="0"/>
                <a:cs typeface="Comic Sans MS" charset="0"/>
              </a:rPr>
              <a:t>Objective</a:t>
            </a:r>
            <a:endParaRPr lang="en-US" b="1" dirty="0">
              <a:latin typeface="Comic Sans MS" charset="0"/>
              <a:cs typeface="Comic Sans MS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613525" y="171450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(Tywman, 2005)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F9D1-4BB8-6D48-931A-7FE629BFF164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Gene 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“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</a:rPr>
              <a:t>Knockout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”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</a:rPr>
              <a:t> (KO) 	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Disruption 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</a:rPr>
              <a:t>or deletion of selected 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endogenous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target---removal of single 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exon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may suffice to achieve KO (Null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Allele Replacement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replacing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a 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cs typeface="Comic Sans MS"/>
              </a:rPr>
              <a:t>wildtype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 allele with a subtle 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mutation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---In cystic fibrosis, + to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508F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  <a:sym typeface="Symbol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Gene repair 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dysfunctional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mutant replaced by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		functional copy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gene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	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(Gene therapy/Gene Medicine) 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Targeted Insertion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insertion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of transgene at specific locus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may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not disrupt the endogenous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locus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  <a:sym typeface="Symbol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Gene 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“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Knock-in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”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replacement 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of endogenous allele with 				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a 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non-allelic sequence ---use regulatory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		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info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from one gene to drive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another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  <a:sym typeface="Symbol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Gene 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“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Knock-down</a:t>
            </a:r>
            <a:r>
              <a:rPr lang="ja-JP" altLang="en-US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”</a:t>
            </a:r>
            <a:r>
              <a:rPr lang="en-US" altLang="ja-JP" sz="20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		reduces expression of allele-</a:t>
            </a:r>
            <a:r>
              <a:rPr lang="en-US" altLang="ja-JP" sz="2000" b="1" dirty="0">
                <a:solidFill>
                  <a:schemeClr val="accent2"/>
                </a:solidFill>
                <a:latin typeface="Comic Sans MS"/>
                <a:cs typeface="Comic Sans MS"/>
                <a:sym typeface="Symbol" charset="0"/>
              </a:rPr>
              <a:t>--</a:t>
            </a:r>
            <a:r>
              <a:rPr lang="en-US" altLang="ja-JP" sz="2000" b="1" dirty="0">
                <a:latin typeface="Comic Sans MS"/>
                <a:cs typeface="Comic Sans MS"/>
                <a:sym typeface="Symbol" charset="0"/>
              </a:rPr>
              <a:t>	</a:t>
            </a:r>
            <a:r>
              <a:rPr lang="en-US" altLang="ja-JP" sz="2000" dirty="0">
                <a:sym typeface="Symbol" charset="0"/>
              </a:rPr>
              <a:t>				 	</a:t>
            </a:r>
            <a:r>
              <a:rPr lang="en-US" altLang="ja-JP" sz="2000" dirty="0"/>
              <a:t>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42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deletions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CRE-LOX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CD52-56B3-5C4A-84B3-85481653E52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8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0" y="428286"/>
            <a:ext cx="7762241" cy="57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17039" y="3001963"/>
            <a:ext cx="7675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29297D"/>
                </a:solidFill>
                <a:latin typeface="Times" charset="0"/>
              </a:rPr>
              <a:t>(CAM Kinase promoter is expressed in restricted regions in the adult</a:t>
            </a:r>
          </a:p>
          <a:p>
            <a:r>
              <a:rPr lang="en-US" sz="2000" b="1" dirty="0">
                <a:solidFill>
                  <a:srgbClr val="29297D"/>
                </a:solidFill>
                <a:latin typeface="Times" charset="0"/>
              </a:rPr>
              <a:t>Forebrain)</a:t>
            </a:r>
            <a:endParaRPr lang="en-US" sz="3600" b="1" dirty="0">
              <a:solidFill>
                <a:srgbClr val="29297D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3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Setting up binary system</a:t>
            </a:r>
            <a:endParaRPr lang="en-US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CAM Kinase promoter is expressed in restricted regions in the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adult forebrain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It directs expression of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Cre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to CA1 region of the hippocampus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Floxed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stop signal stops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lacZ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gene gene being transcribed/translated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Removal of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floxed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stop signal leads to activation of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lacZ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in CA1 region of the hippocampus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014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err="1">
                <a:solidFill>
                  <a:srgbClr val="990307"/>
                </a:solidFill>
                <a:latin typeface="Comic Sans MS"/>
                <a:ea typeface="ＭＳ Ｐゴシック" charset="0"/>
                <a:cs typeface="Comic Sans MS"/>
              </a:rPr>
              <a:t>LacZ</a:t>
            </a:r>
            <a:r>
              <a:rPr lang="en-US" sz="3200" b="1" dirty="0">
                <a:solidFill>
                  <a:srgbClr val="990307"/>
                </a:solidFill>
                <a:latin typeface="Comic Sans MS"/>
                <a:ea typeface="ＭＳ Ｐゴシック" charset="0"/>
                <a:cs typeface="Comic Sans MS"/>
              </a:rPr>
              <a:t> Expression in the Brain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124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Restricted expression of </a:t>
            </a:r>
            <a:r>
              <a:rPr lang="en-US" sz="2800" b="1" i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lacZ</a:t>
            </a:r>
            <a:r>
              <a:rPr lang="en-US" sz="2800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in different transgenic lines in the CA1 region of the hippocampus</a:t>
            </a:r>
            <a:endParaRPr lang="en-US" sz="2800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993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"/>
            <a:ext cx="4473046" cy="6019800"/>
          </a:xfrm>
        </p:spPr>
      </p:pic>
    </p:spTree>
    <p:extLst>
      <p:ext uri="{BB962C8B-B14F-4D97-AF65-F5344CB8AC3E}">
        <p14:creationId xmlns:p14="http://schemas.microsoft.com/office/powerpoint/2010/main" val="81815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omic Sans MS"/>
                <a:cs typeface="Comic Sans MS"/>
              </a:rPr>
              <a:t>Genome editing</a:t>
            </a:r>
            <a:endParaRPr lang="en-US" sz="4800" b="1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ZFNS AND TALENS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094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14020" y="226547"/>
            <a:ext cx="8261350" cy="750423"/>
          </a:xfrm>
        </p:spPr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Method of the year-2011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64" y="5645964"/>
            <a:ext cx="647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http://www.youtube.com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/watch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?v=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zDkUFzZoQAs</a:t>
            </a:r>
            <a:endParaRPr lang="en-US" sz="20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51" y="1075263"/>
            <a:ext cx="5803900" cy="290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70" y="5027192"/>
            <a:ext cx="2215859" cy="1661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6316" y="4842526"/>
            <a:ext cx="430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omic Sans MS"/>
                <a:cs typeface="Comic Sans MS"/>
              </a:rPr>
              <a:t>Nature Methods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January 2012 </a:t>
            </a:r>
            <a:r>
              <a:rPr lang="en-US" b="1" dirty="0">
                <a:solidFill>
                  <a:srgbClr val="800000"/>
                </a:solidFill>
                <a:latin typeface="Comic Sans MS"/>
                <a:cs typeface="Comic Sans MS"/>
              </a:rPr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16818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2"/>
          <p:cNvSpPr>
            <a:spLocks noGrp="1"/>
          </p:cNvSpPr>
          <p:nvPr>
            <p:ph type="title" idx="4294967295"/>
          </p:nvPr>
        </p:nvSpPr>
        <p:spPr>
          <a:xfrm>
            <a:off x="0" y="163860"/>
            <a:ext cx="87630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Zinc Finger Endonuclease</a:t>
            </a:r>
          </a:p>
        </p:txBody>
      </p:sp>
      <p:sp>
        <p:nvSpPr>
          <p:cNvPr id="105474" name="Content Placeholder 3"/>
          <p:cNvSpPr>
            <a:spLocks noGrp="1"/>
          </p:cNvSpPr>
          <p:nvPr>
            <p:ph idx="4294967295"/>
          </p:nvPr>
        </p:nvSpPr>
        <p:spPr>
          <a:xfrm>
            <a:off x="3927329" y="1196765"/>
            <a:ext cx="5216671" cy="563053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Array of zinc fingers (3-6) recognizing specific sequences are designed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Zn finger domains linked to </a:t>
            </a:r>
            <a:r>
              <a:rPr lang="en-US" sz="2800" b="1" dirty="0" err="1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FokI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endonuclease domain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Bind to specific sequences and cleave sequences 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Induces double stranded break that can be repaired</a:t>
            </a:r>
          </a:p>
          <a:p>
            <a:r>
              <a:rPr lang="en-US" sz="2000" b="1" i="1" dirty="0" err="1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Urnov</a:t>
            </a:r>
            <a:r>
              <a:rPr lang="en-US" sz="2000" b="1" i="1" dirty="0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 et al., Nat rev gen, 11, 636, 2010</a:t>
            </a:r>
          </a:p>
        </p:txBody>
      </p:sp>
      <p:pic>
        <p:nvPicPr>
          <p:cNvPr id="1054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6" y="1277702"/>
            <a:ext cx="3708843" cy="48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 bwMode="auto">
          <a:xfrm>
            <a:off x="393540" y="1204154"/>
            <a:ext cx="8534400" cy="42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2488" y="5743118"/>
            <a:ext cx="504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Urnov</a:t>
            </a:r>
            <a:r>
              <a:rPr lang="en-US" b="1" i="1" dirty="0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 et al., Nat rev gen, 11, 636, 2010</a:t>
            </a:r>
          </a:p>
        </p:txBody>
      </p:sp>
    </p:spTree>
    <p:extLst>
      <p:ext uri="{BB962C8B-B14F-4D97-AF65-F5344CB8AC3E}">
        <p14:creationId xmlns:p14="http://schemas.microsoft.com/office/powerpoint/2010/main" val="37698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TALES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82684" cy="49280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Transcription Activator-like Effectors (TALE)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produced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by plant pathogen, </a:t>
            </a:r>
            <a:r>
              <a:rPr lang="en-US" sz="3200" b="1" i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Xanthomonas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spp</a:t>
            </a:r>
            <a:endParaRPr lang="en-US" sz="32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17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-18 repeats of 34 amino acids arranged side by side</a:t>
            </a:r>
          </a:p>
          <a:p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DNA binding specificity is determined by the amino acids at positions 12 and 13 within each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repeat</a:t>
            </a:r>
            <a:endParaRPr lang="en-US" sz="32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486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Editing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Removal, modification, or addition of a functional element into the genome of a living cell or organism</a:t>
            </a:r>
          </a:p>
          <a:p>
            <a:pPr lvl="1"/>
            <a:r>
              <a:rPr lang="en-US" sz="2400" dirty="0" smtClean="0"/>
              <a:t>Genes, regulatory regions</a:t>
            </a:r>
          </a:p>
          <a:p>
            <a:r>
              <a:rPr lang="en-US" sz="2400" dirty="0" smtClean="0"/>
              <a:t>Random changes</a:t>
            </a:r>
          </a:p>
          <a:p>
            <a:pPr lvl="1"/>
            <a:r>
              <a:rPr lang="en-US" sz="2400" dirty="0" smtClean="0"/>
              <a:t>Insertion of plasmids or viruses at any of many accessible targets</a:t>
            </a:r>
          </a:p>
          <a:p>
            <a:r>
              <a:rPr lang="en-US" sz="2400" dirty="0" smtClean="0"/>
              <a:t>Directed changes</a:t>
            </a:r>
          </a:p>
          <a:p>
            <a:pPr lvl="1"/>
            <a:r>
              <a:rPr lang="en-US" sz="2400" dirty="0" smtClean="0"/>
              <a:t>Homologous recombination</a:t>
            </a:r>
          </a:p>
          <a:p>
            <a:pPr lvl="1"/>
            <a:r>
              <a:rPr lang="en-US" sz="2400" dirty="0" smtClean="0"/>
              <a:t>Sequence-specific DNA binding macromolecules</a:t>
            </a:r>
          </a:p>
          <a:p>
            <a:pPr lvl="2"/>
            <a:r>
              <a:rPr lang="en-US" dirty="0" smtClean="0"/>
              <a:t>Protein domains: Zn fingers, TALEs</a:t>
            </a:r>
          </a:p>
          <a:p>
            <a:pPr lvl="2"/>
            <a:r>
              <a:rPr lang="en-US" dirty="0" smtClean="0"/>
              <a:t>RNA: CRISPR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8535-802A-9B4A-B824-4304BFCDA96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1" y="1351800"/>
            <a:ext cx="7212230" cy="43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itle 4"/>
          <p:cNvSpPr>
            <a:spLocks noGrp="1"/>
          </p:cNvSpPr>
          <p:nvPr>
            <p:ph type="title" idx="4294967295"/>
          </p:nvPr>
        </p:nvSpPr>
        <p:spPr>
          <a:xfrm>
            <a:off x="2348729" y="204819"/>
            <a:ext cx="44196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  <a:latin typeface="Comic Sans MS"/>
                <a:ea typeface="ＭＳ Ｐゴシック" charset="0"/>
                <a:cs typeface="Comic Sans MS"/>
              </a:rPr>
              <a:t>Artificial TALEs</a:t>
            </a:r>
          </a:p>
        </p:txBody>
      </p:sp>
      <p:sp>
        <p:nvSpPr>
          <p:cNvPr id="111619" name="TextBox 7"/>
          <p:cNvSpPr txBox="1">
            <a:spLocks noChangeArrowheads="1"/>
          </p:cNvSpPr>
          <p:nvPr/>
        </p:nvSpPr>
        <p:spPr bwMode="auto">
          <a:xfrm>
            <a:off x="1871590" y="6019800"/>
            <a:ext cx="5947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rgbClr val="800000"/>
                </a:solidFill>
                <a:latin typeface="Comic Sans MS"/>
                <a:cs typeface="Comic Sans MS"/>
              </a:rPr>
              <a:t>Zhang et al., Nature Biotech, 29, 149, 2011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91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2" y="284656"/>
            <a:ext cx="5146206" cy="3307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79" y="3875613"/>
            <a:ext cx="5762736" cy="2732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77" y="5899773"/>
            <a:ext cx="229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TALENS</a:t>
            </a:r>
            <a:endParaRPr lang="en-US" sz="4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2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targeted binding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creen Shot 2014-04-10 at 12.3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and CAS9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4-04-17 at 11.4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024096" cy="4495800"/>
          </a:xfrm>
          <a:prstGeom prst="rect">
            <a:avLst/>
          </a:prstGeom>
        </p:spPr>
      </p:pic>
      <p:pic>
        <p:nvPicPr>
          <p:cNvPr id="6" name="Picture 5" descr="Screen Shot 2014-04-17 at 11.4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0200"/>
            <a:ext cx="7696200" cy="998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4495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91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67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CRISPR RNAs guide CAS9 to specific genomic targets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4-04-17 at 11.4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4448020"/>
          </a:xfrm>
          <a:prstGeom prst="rect">
            <a:avLst/>
          </a:prstGeom>
        </p:spPr>
      </p:pic>
      <p:pic>
        <p:nvPicPr>
          <p:cNvPr id="6" name="Picture 5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93"/>
          <a:stretch/>
        </p:blipFill>
        <p:spPr>
          <a:xfrm>
            <a:off x="0" y="5943600"/>
            <a:ext cx="9144000" cy="3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86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CAS9 can be modified to direct a marker or enzyme to a specific genomic target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creen Shot 2014-04-17 at 11.4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4419600" cy="4138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  <p:pic>
        <p:nvPicPr>
          <p:cNvPr id="7" name="Picture 6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1" b="31165"/>
          <a:stretch/>
        </p:blipFill>
        <p:spPr>
          <a:xfrm>
            <a:off x="0" y="5257800"/>
            <a:ext cx="9144000" cy="11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1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CAS9-CRISPR to alter sequences or direct activities to specific locations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creen Shot 2014-04-17 at 11.4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08708"/>
            <a:ext cx="5791200" cy="474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4008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  <p:pic>
        <p:nvPicPr>
          <p:cNvPr id="7" name="Picture 6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9"/>
          <a:stretch/>
        </p:blipFill>
        <p:spPr>
          <a:xfrm>
            <a:off x="0" y="5638800"/>
            <a:ext cx="9144000" cy="8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62630"/>
            <a:ext cx="6553200" cy="4572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KNOCKOUT, KNOCK-IN, KNOCKDOWN. Genome editing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GENE TARGETING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3AC-D402-B74B-B9F7-17F17568D71C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381000"/>
            <a:ext cx="5892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section is taken from material from Dr. </a:t>
            </a:r>
            <a:r>
              <a:rPr lang="en-US" sz="1400" dirty="0" err="1" smtClean="0"/>
              <a:t>Cooduvalli</a:t>
            </a:r>
            <a:r>
              <a:rPr lang="en-US" sz="1400" dirty="0" smtClean="0"/>
              <a:t> </a:t>
            </a:r>
            <a:r>
              <a:rPr lang="en-US" sz="1400" dirty="0" err="1" smtClean="0"/>
              <a:t>Shashikant</a:t>
            </a:r>
            <a:r>
              <a:rPr lang="en-US" sz="1400" dirty="0" smtClean="0"/>
              <a:t>, PSU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580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800000"/>
                </a:solidFill>
                <a:latin typeface="Comic Sans MS"/>
                <a:cs typeface="Comic Sans MS"/>
              </a:rPr>
              <a:t>Gene Targeting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267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Site-specific modification of the genome</a:t>
            </a:r>
          </a:p>
          <a:p>
            <a:pPr eaLnBrk="1" hangingPunct="1"/>
            <a:r>
              <a:rPr lang="en-US" sz="36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Gene Disruptions</a:t>
            </a:r>
          </a:p>
          <a:p>
            <a:pPr eaLnBrk="1" hangingPunct="1"/>
            <a:r>
              <a:rPr lang="en-US" sz="36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subtle mutations </a:t>
            </a:r>
          </a:p>
          <a:p>
            <a:pPr eaLnBrk="1" hangingPunct="1"/>
            <a:r>
              <a:rPr lang="en-US" sz="36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Chromosomal rearrangements</a:t>
            </a:r>
          </a:p>
          <a:p>
            <a:pPr eaLnBrk="1" hangingPunct="1"/>
            <a:r>
              <a:rPr lang="en-US" sz="36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Conditional gene targeting  </a:t>
            </a:r>
            <a:endParaRPr lang="en-US" sz="3600" b="1" i="1" dirty="0">
              <a:solidFill>
                <a:srgbClr val="008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838825" y="709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9B5-A823-674A-86C0-112C310E3AD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609" b="5306"/>
          <a:stretch/>
        </p:blipFill>
        <p:spPr>
          <a:xfrm>
            <a:off x="4141726" y="1840460"/>
            <a:ext cx="4670937" cy="4711569"/>
          </a:xfrm>
          <a:prstGeom prst="rect">
            <a:avLst/>
          </a:prstGeom>
        </p:spPr>
      </p:pic>
      <p:pic>
        <p:nvPicPr>
          <p:cNvPr id="6" name="Picture 5" descr="preimplantation compos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26" y="305937"/>
            <a:ext cx="3494702" cy="29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4" y="3505200"/>
            <a:ext cx="2899585" cy="2851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2602" y="535817"/>
            <a:ext cx="4123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Embryogenesis</a:t>
            </a:r>
            <a:endParaRPr lang="en-US" sz="4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E8F3-647F-7E40-BCBD-67E2F035B337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6" descr="Chimeric mou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812" y="3685143"/>
            <a:ext cx="3121025" cy="24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295400"/>
            <a:ext cx="2571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75" y="1306512"/>
            <a:ext cx="2540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100" y="1306512"/>
            <a:ext cx="2540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3472442" y="3122612"/>
            <a:ext cx="2135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ES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cells in a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dish</a:t>
            </a:r>
          </a:p>
        </p:txBody>
      </p:sp>
      <p:sp>
        <p:nvSpPr>
          <p:cNvPr id="67592" name="TextBox 14"/>
          <p:cNvSpPr txBox="1">
            <a:spLocks noChangeArrowheads="1"/>
          </p:cNvSpPr>
          <p:nvPr/>
        </p:nvSpPr>
        <p:spPr bwMode="auto">
          <a:xfrm>
            <a:off x="334436" y="3190344"/>
            <a:ext cx="158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lastocysts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7593" name="TextBox 15"/>
          <p:cNvSpPr txBox="1">
            <a:spLocks noChangeArrowheads="1"/>
          </p:cNvSpPr>
          <p:nvPr/>
        </p:nvSpPr>
        <p:spPr bwMode="auto">
          <a:xfrm>
            <a:off x="6218238" y="3122612"/>
            <a:ext cx="2773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itchFamily="-65" charset="0"/>
              </a:rPr>
              <a:t>ES </a:t>
            </a:r>
            <a:r>
              <a:rPr lang="en-US" b="1" dirty="0">
                <a:solidFill>
                  <a:srgbClr val="0000FF"/>
                </a:solidFill>
                <a:latin typeface="Calibri" pitchFamily="-65" charset="0"/>
              </a:rPr>
              <a:t>cells injected </a:t>
            </a:r>
            <a:r>
              <a:rPr lang="en-US" b="1" dirty="0" smtClean="0">
                <a:solidFill>
                  <a:srgbClr val="0000FF"/>
                </a:solidFill>
                <a:latin typeface="Calibri" pitchFamily="-65" charset="0"/>
              </a:rPr>
              <a:t>into a </a:t>
            </a:r>
            <a:r>
              <a:rPr lang="en-US" b="1" dirty="0">
                <a:solidFill>
                  <a:srgbClr val="0000FF"/>
                </a:solidFill>
                <a:latin typeface="Calibri" pitchFamily="-65" charset="0"/>
              </a:rPr>
              <a:t>mouse blastocyst</a:t>
            </a:r>
          </a:p>
        </p:txBody>
      </p:sp>
      <p:sp>
        <p:nvSpPr>
          <p:cNvPr id="67597" name="TextBox 12"/>
          <p:cNvSpPr txBox="1">
            <a:spLocks noChangeArrowheads="1"/>
          </p:cNvSpPr>
          <p:nvPr/>
        </p:nvSpPr>
        <p:spPr bwMode="auto">
          <a:xfrm>
            <a:off x="6191369" y="4387858"/>
            <a:ext cx="27733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chimeric mouse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host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embryo (black fur) and ES cells (brown fur)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ES CELLS AND CHIMERIC MOUSE	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64D3-3345-7B48-A854-CCE2BB9E7FE3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800000"/>
                </a:solidFill>
                <a:latin typeface="Comic Sans MS"/>
                <a:cs typeface="Comic Sans MS"/>
              </a:rPr>
              <a:t>ES cells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ES cell lines are derived from ICM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Contribute to both somatic and germ-line tissues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ES cells are generally derived from 129 </a:t>
            </a:r>
            <a:r>
              <a:rPr lang="en-US" sz="3200" b="1" dirty="0" err="1">
                <a:solidFill>
                  <a:srgbClr val="008000"/>
                </a:solidFill>
                <a:latin typeface="Comic Sans MS" charset="0"/>
                <a:cs typeface="Comic Sans MS" charset="0"/>
              </a:rPr>
              <a:t>sv</a:t>
            </a: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 strain of mice (white)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Transferred into C57BL blastocysts (black)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Chimeric mice are agouti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141-8AEA-CC42-A098-60929890D35E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2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" y="228601"/>
            <a:ext cx="534018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096000" y="304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600" b="1">
              <a:solidFill>
                <a:srgbClr val="29297D"/>
              </a:solidFill>
              <a:latin typeface="Times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651500" y="152400"/>
            <a:ext cx="3549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7D0C1B"/>
                </a:solidFill>
                <a:latin typeface="Comic Sans MS" charset="0"/>
                <a:cs typeface="Comic Sans MS" charset="0"/>
              </a:rPr>
              <a:t>Positive-negative</a:t>
            </a:r>
          </a:p>
          <a:p>
            <a:pPr algn="ctr"/>
            <a:r>
              <a:rPr lang="en-US" sz="3200" b="1">
                <a:solidFill>
                  <a:srgbClr val="7D0C1B"/>
                </a:solidFill>
                <a:latin typeface="Comic Sans MS" charset="0"/>
                <a:cs typeface="Comic Sans MS" charset="0"/>
              </a:rPr>
              <a:t>Selection</a:t>
            </a:r>
            <a:endParaRPr lang="en-US" sz="3600" b="1">
              <a:solidFill>
                <a:srgbClr val="29297D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248400" y="1981200"/>
            <a:ext cx="2514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G418 selects for neomycin</a:t>
            </a:r>
          </a:p>
          <a:p>
            <a:r>
              <a:rPr lang="en-US" sz="28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resistance</a:t>
            </a:r>
          </a:p>
          <a:p>
            <a:r>
              <a:rPr lang="en-US" sz="28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FIAU kills cells that contain</a:t>
            </a:r>
          </a:p>
          <a:p>
            <a:r>
              <a:rPr lang="en-US" sz="28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thymidine kinase</a:t>
            </a:r>
            <a:endParaRPr lang="en-US" sz="4000" b="1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8F84-B4A0-6746-B3C0-8ABE6D5A7708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228600"/>
            <a:ext cx="4572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D0C1B"/>
                </a:solidFill>
                <a:latin typeface="Comic Sans MS"/>
                <a:cs typeface="Comic Sans MS"/>
              </a:rPr>
              <a:t>Generation of knockout mice</a:t>
            </a:r>
            <a:endParaRPr lang="en-US" b="1" dirty="0">
              <a:solidFill>
                <a:srgbClr val="29297D"/>
              </a:solidFill>
              <a:latin typeface="Comic Sans MS"/>
              <a:cs typeface="Comic Sans MS"/>
            </a:endParaRPr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228600"/>
            <a:ext cx="3975100" cy="6172200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600200"/>
            <a:ext cx="4876800" cy="51054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Isolation of ES cells containing a targeted mutation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Generation of chimeric mice able to transmit the mutant gene to their progeny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6357-806C-7549-B1E9-B30CCD6A96FC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1718</TotalTime>
  <Words>702</Words>
  <Application>Microsoft Macintosh PowerPoint</Application>
  <PresentationFormat>On-screen Show (4:3)</PresentationFormat>
  <Paragraphs>149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RossThemeBlue</vt:lpstr>
      <vt:lpstr>1_RossThemeBlue</vt:lpstr>
      <vt:lpstr>1_Custom Design</vt:lpstr>
      <vt:lpstr>2_Custom Design</vt:lpstr>
      <vt:lpstr>Genome Editing</vt:lpstr>
      <vt:lpstr>Genome Editing </vt:lpstr>
      <vt:lpstr>GENE TARGETING</vt:lpstr>
      <vt:lpstr>Gene Targeting</vt:lpstr>
      <vt:lpstr>PowerPoint Presentation</vt:lpstr>
      <vt:lpstr>ES CELLS AND CHIMERIC MOUSE </vt:lpstr>
      <vt:lpstr>ES cells</vt:lpstr>
      <vt:lpstr>PowerPoint Presentation</vt:lpstr>
      <vt:lpstr>Generation of knockout mice</vt:lpstr>
      <vt:lpstr>PowerPoint Presentation</vt:lpstr>
      <vt:lpstr>Conditional deletions</vt:lpstr>
      <vt:lpstr>PowerPoint Presentation</vt:lpstr>
      <vt:lpstr>Setting up binary system</vt:lpstr>
      <vt:lpstr>LacZ Expression in the Brain</vt:lpstr>
      <vt:lpstr>Genome editing</vt:lpstr>
      <vt:lpstr>Method of the year-2011</vt:lpstr>
      <vt:lpstr>Zinc Finger Endonuclease</vt:lpstr>
      <vt:lpstr>PowerPoint Presentation</vt:lpstr>
      <vt:lpstr>TALES</vt:lpstr>
      <vt:lpstr>Artificial TALEs</vt:lpstr>
      <vt:lpstr>PowerPoint Presentation</vt:lpstr>
      <vt:lpstr>Example of targeted binding</vt:lpstr>
      <vt:lpstr>CRISPR and CAS9</vt:lpstr>
      <vt:lpstr>CRISPR RNAs guide CAS9 to specific genomic targets</vt:lpstr>
      <vt:lpstr>CAS9 can be modified to direct a marker or enzyme to a specific genomic target</vt:lpstr>
      <vt:lpstr>CAS9-CRISPR to alter sequences or direct activities to specific locations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68</cp:revision>
  <dcterms:created xsi:type="dcterms:W3CDTF">2008-02-21T16:56:08Z</dcterms:created>
  <dcterms:modified xsi:type="dcterms:W3CDTF">2015-04-27T00:40:28Z</dcterms:modified>
</cp:coreProperties>
</file>