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7"/>
  </p:notesMasterIdLst>
  <p:handoutMasterIdLst>
    <p:handoutMasterId r:id="rId28"/>
  </p:handoutMasterIdLst>
  <p:sldIdLst>
    <p:sldId id="256" r:id="rId5"/>
    <p:sldId id="284" r:id="rId6"/>
    <p:sldId id="285" r:id="rId7"/>
    <p:sldId id="260" r:id="rId8"/>
    <p:sldId id="261" r:id="rId9"/>
    <p:sldId id="262" r:id="rId10"/>
    <p:sldId id="263" r:id="rId11"/>
    <p:sldId id="265" r:id="rId12"/>
    <p:sldId id="268" r:id="rId13"/>
    <p:sldId id="270" r:id="rId14"/>
    <p:sldId id="271" r:id="rId15"/>
    <p:sldId id="280" r:id="rId16"/>
    <p:sldId id="273" r:id="rId17"/>
    <p:sldId id="282" r:id="rId18"/>
    <p:sldId id="276" r:id="rId19"/>
    <p:sldId id="279" r:id="rId20"/>
    <p:sldId id="281" r:id="rId21"/>
    <p:sldId id="286" r:id="rId22"/>
    <p:sldId id="287" r:id="rId23"/>
    <p:sldId id="288" r:id="rId24"/>
    <p:sldId id="289" r:id="rId25"/>
    <p:sldId id="2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888" autoAdjust="0"/>
    <p:restoredTop sz="99130" autoAdjust="0"/>
  </p:normalViewPr>
  <p:slideViewPr>
    <p:cSldViewPr snapToGrid="0" snapToObjects="1">
      <p:cViewPr>
        <p:scale>
          <a:sx n="100" d="100"/>
          <a:sy n="100" d="100"/>
        </p:scale>
        <p:origin x="-264" y="-568"/>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rpuriil\Desktop\Chart%20in%20Microsoft%20Office%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c:f>
              <c:strCache>
                <c:ptCount val="1"/>
                <c:pt idx="0">
                  <c:v>Cumulative total</c:v>
                </c:pt>
              </c:strCache>
            </c:strRef>
          </c:tx>
          <c:spPr>
            <a:solidFill>
              <a:schemeClr val="tx2">
                <a:lumMod val="20000"/>
                <a:lumOff val="80000"/>
              </a:schemeClr>
            </a:solidFill>
          </c:spPr>
          <c:invertIfNegative val="0"/>
          <c:cat>
            <c:strRef>
              <c:f>Sheet1!$A$2:$A$31</c:f>
              <c:strCache>
                <c:ptCount val="29"/>
                <c:pt idx="0">
                  <c:v>2005</c:v>
                </c:pt>
                <c:pt idx="1">
                  <c:v> </c:v>
                </c:pt>
                <c:pt idx="3">
                  <c:v> </c:v>
                </c:pt>
                <c:pt idx="4">
                  <c:v>2006</c:v>
                </c:pt>
                <c:pt idx="5">
                  <c:v> </c:v>
                </c:pt>
                <c:pt idx="8">
                  <c:v>2007</c:v>
                </c:pt>
                <c:pt idx="9">
                  <c:v> </c:v>
                </c:pt>
                <c:pt idx="10">
                  <c:v> </c:v>
                </c:pt>
                <c:pt idx="12">
                  <c:v>2008</c:v>
                </c:pt>
                <c:pt idx="16">
                  <c:v>2009</c:v>
                </c:pt>
                <c:pt idx="20">
                  <c:v>2010</c:v>
                </c:pt>
                <c:pt idx="24">
                  <c:v>2011</c:v>
                </c:pt>
                <c:pt idx="28">
                  <c:v>2012</c:v>
                </c:pt>
              </c:strCache>
            </c:strRef>
          </c:cat>
          <c:val>
            <c:numRef>
              <c:f>Sheet1!$D$2:$D$31</c:f>
              <c:numCache>
                <c:formatCode>General</c:formatCode>
                <c:ptCount val="30"/>
                <c:pt idx="0">
                  <c:v>1.0</c:v>
                </c:pt>
                <c:pt idx="1">
                  <c:v>1.0</c:v>
                </c:pt>
                <c:pt idx="2">
                  <c:v>2.0</c:v>
                </c:pt>
                <c:pt idx="3">
                  <c:v>2.0</c:v>
                </c:pt>
                <c:pt idx="4">
                  <c:v>2.0</c:v>
                </c:pt>
                <c:pt idx="5">
                  <c:v>4.0</c:v>
                </c:pt>
                <c:pt idx="6">
                  <c:v>5.0</c:v>
                </c:pt>
                <c:pt idx="7">
                  <c:v>10.0</c:v>
                </c:pt>
                <c:pt idx="8">
                  <c:v>16.0</c:v>
                </c:pt>
                <c:pt idx="9">
                  <c:v>42.0</c:v>
                </c:pt>
                <c:pt idx="10">
                  <c:v>86.0</c:v>
                </c:pt>
                <c:pt idx="11">
                  <c:v>99.0</c:v>
                </c:pt>
                <c:pt idx="12">
                  <c:v>134.0</c:v>
                </c:pt>
                <c:pt idx="13">
                  <c:v>166.0</c:v>
                </c:pt>
                <c:pt idx="14">
                  <c:v>197.0</c:v>
                </c:pt>
                <c:pt idx="15">
                  <c:v>250.0</c:v>
                </c:pt>
                <c:pt idx="16">
                  <c:v>308.0</c:v>
                </c:pt>
                <c:pt idx="17">
                  <c:v>368.0</c:v>
                </c:pt>
                <c:pt idx="18">
                  <c:v>427.0</c:v>
                </c:pt>
                <c:pt idx="19">
                  <c:v>478.0</c:v>
                </c:pt>
                <c:pt idx="20">
                  <c:v>544.0</c:v>
                </c:pt>
                <c:pt idx="21">
                  <c:v>608.0</c:v>
                </c:pt>
                <c:pt idx="22">
                  <c:v>700.0</c:v>
                </c:pt>
                <c:pt idx="23">
                  <c:v>790.0</c:v>
                </c:pt>
                <c:pt idx="24">
                  <c:v>862.0</c:v>
                </c:pt>
                <c:pt idx="25">
                  <c:v>962.0</c:v>
                </c:pt>
                <c:pt idx="26">
                  <c:v>1065.0</c:v>
                </c:pt>
                <c:pt idx="27">
                  <c:v>1163.0</c:v>
                </c:pt>
                <c:pt idx="28">
                  <c:v>1258.0</c:v>
                </c:pt>
                <c:pt idx="29">
                  <c:v>1350.0</c:v>
                </c:pt>
              </c:numCache>
            </c:numRef>
          </c:val>
        </c:ser>
        <c:dLbls>
          <c:showLegendKey val="0"/>
          <c:showVal val="0"/>
          <c:showCatName val="0"/>
          <c:showSerName val="0"/>
          <c:showPercent val="0"/>
          <c:showBubbleSize val="0"/>
        </c:dLbls>
        <c:gapWidth val="95"/>
        <c:axId val="-2113113528"/>
        <c:axId val="-2112506680"/>
      </c:barChart>
      <c:catAx>
        <c:axId val="-2113113528"/>
        <c:scaling>
          <c:orientation val="minMax"/>
        </c:scaling>
        <c:delete val="0"/>
        <c:axPos val="b"/>
        <c:majorTickMark val="none"/>
        <c:minorTickMark val="none"/>
        <c:tickLblPos val="nextTo"/>
        <c:crossAx val="-2112506680"/>
        <c:crosses val="autoZero"/>
        <c:auto val="1"/>
        <c:lblAlgn val="ctr"/>
        <c:lblOffset val="100"/>
        <c:noMultiLvlLbl val="0"/>
      </c:catAx>
      <c:valAx>
        <c:axId val="-2112506680"/>
        <c:scaling>
          <c:orientation val="minMax"/>
          <c:max val="1400.0"/>
        </c:scaling>
        <c:delete val="0"/>
        <c:axPos val="l"/>
        <c:numFmt formatCode="General" sourceLinked="1"/>
        <c:majorTickMark val="out"/>
        <c:minorTickMark val="none"/>
        <c:tickLblPos val="nextTo"/>
        <c:crossAx val="-2113113528"/>
        <c:crosses val="autoZero"/>
        <c:crossBetween val="between"/>
      </c:valAx>
    </c:plotArea>
    <c:plotVisOnly val="1"/>
    <c:dispBlanksAs val="gap"/>
    <c:showDLblsOverMax val="0"/>
  </c:chart>
  <c:txPr>
    <a:bodyPr/>
    <a:lstStyle/>
    <a:p>
      <a:pPr>
        <a:defRPr sz="1200" baseline="0">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5191A-3F98-364C-A3B6-6521529010D9}" type="datetimeFigureOut">
              <a:rPr lang="en-US" smtClean="0"/>
              <a:t>4/7/15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0C8AEB-A755-9847-A9F6-94C3E4AFEEB0}" type="slidenum">
              <a:rPr lang="en-US" smtClean="0"/>
              <a:t>‹#›</a:t>
            </a:fld>
            <a:endParaRPr lang="en-US"/>
          </a:p>
        </p:txBody>
      </p:sp>
    </p:spTree>
    <p:extLst>
      <p:ext uri="{BB962C8B-B14F-4D97-AF65-F5344CB8AC3E}">
        <p14:creationId xmlns:p14="http://schemas.microsoft.com/office/powerpoint/2010/main" val="1697217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F7274-F2FB-C442-B7D9-518B692BDACD}" type="datetimeFigureOut">
              <a:rPr lang="en-US" smtClean="0"/>
              <a:t>4/7/15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E7C1D-DF62-3C4E-BED6-E790D09E581B}" type="slidenum">
              <a:rPr lang="en-US" smtClean="0"/>
              <a:t>‹#›</a:t>
            </a:fld>
            <a:endParaRPr lang="en-US"/>
          </a:p>
        </p:txBody>
      </p:sp>
    </p:spTree>
    <p:extLst>
      <p:ext uri="{BB962C8B-B14F-4D97-AF65-F5344CB8AC3E}">
        <p14:creationId xmlns:p14="http://schemas.microsoft.com/office/powerpoint/2010/main" val="4226761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8AB049-6329-2D4B-9C6A-8312933D42FD}" type="slidenum">
              <a:rPr lang="en-US"/>
              <a:pPr/>
              <a:t>6</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25A1C8D-3E3B-914C-80AC-D940B052619D}" type="slidenum">
              <a:rPr lang="en-US"/>
              <a:pPr/>
              <a:t>7</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95F03-9E3B-0F47-A029-6B0714555851}"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86015-FDFA-6F45-95B0-9546695FD9B6}"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F3A19-65CD-1D46-B062-7D18725AFF52}"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53671-AB18-428A-A6E7-2AA46CA94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11543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FCCE4-29CA-7440-AB18-3B6AB5781732}"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B6D4E-3C8E-AC40-AFED-6B9295620668}"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DE0E6-38F2-AE48-9E24-4FF13E0EADBC}"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C3371-342D-E944-BCAD-89C61CD19352}"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C60FA-26A3-194E-A595-B6AA44B27995}" type="datetime1">
              <a:rPr lang="en-US" smtClean="0"/>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01134-B36E-BE4D-BD86-00540BD7311D}" type="datetime1">
              <a:rPr lang="en-US" smtClean="0"/>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DC9EE-1007-544C-B415-E8B5607438E2}" type="datetime1">
              <a:rPr lang="en-US" smtClean="0"/>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AF613-A996-3F47-B2F5-C111EB19F4ED}"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8107-3D71-AE43-A292-5932FFEB44EC}"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CF261-FDCB-C14F-AD06-65613FAFB4D8}"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637A1-7E24-9149-BDEA-AF02F5C6235F}"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FB95E-2C9A-1343-B45B-F995689648F0}"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09C78-F13F-3442-A5C9-D1F9F9A09E68}"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92DB7-0B7D-EA41-9649-55A5274875B9}"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49C54-5FDE-FC41-A179-B8B432C7B987}"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EE44E-8A3B-5443-87D4-494775337A4D}"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23F05-FB6A-AB41-B6A0-AE68120D3C33}" type="datetime1">
              <a:rPr lang="en-US" smtClean="0"/>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41F43-59C0-8940-B809-B7BB742837D0}" type="datetime1">
              <a:rPr lang="en-US" smtClean="0"/>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0BEA0-E64B-E042-A9E3-3D60DE84526A}"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5B486-E578-264B-BDD6-B563EB39F2DA}" type="datetime1">
              <a:rPr lang="en-US" smtClean="0"/>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58F71-911A-D947-A5F0-95E03B96A249}"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3AD31-7088-5E4F-BDCA-DBA99D4BBBB0}"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BA36B-8A36-B64A-88CF-D61E5EB7E421}"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9448A-9348-C148-BEDC-71E26A9EAE0D}"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C44CF-AB0A-AE4C-BBDA-666327F314A2}"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647C8-F8C7-6740-8EBA-017D7D369B30}"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4D97F-D3F8-9F43-82AE-7C7F36D85CD6}"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70E8B-174D-A944-9E48-988653CBADC6}"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633DA-A314-8D4E-9028-3508A7D411EB}" type="datetime1">
              <a:rPr lang="en-US" smtClean="0"/>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AE00B-9829-CF47-8037-87B6CB4A0E3D}"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2B280-3AA2-944B-ABD1-352D54CA8ADB}" type="datetime1">
              <a:rPr lang="en-US" smtClean="0"/>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F5936-D7DF-884F-A134-DB689442C03D}" type="datetime1">
              <a:rPr lang="en-US" smtClean="0"/>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170-A3DB-EE4C-AC85-F7696414E227}"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278BA-EF27-444A-BD80-EE669346F0B9}"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E2306-8990-A04B-965F-26A536D606B4}"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4D01F-EA7F-CD44-B4D6-0575DC741900}" type="datetime1">
              <a:rPr lang="en-US" smtClean="0"/>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D4ABC-B09C-904B-84D0-9F1FA6215F0D}" type="datetime1">
              <a:rPr lang="en-US" smtClean="0"/>
              <a:t>4/7/15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B532C-2D2A-9541-B5E2-014917714AE4}" type="datetime1">
              <a:rPr lang="en-US" smtClean="0"/>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F2D51-7201-D348-A8A3-47CA288834A8}" type="datetime1">
              <a:rPr lang="en-US" smtClean="0"/>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31C70-DD95-FA48-94D1-C3DB0862D7AD}"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758C7-4BC0-8847-8740-3C7D0E2E9AB7}" type="datetime1">
              <a:rPr lang="en-US" smtClean="0"/>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DDF74-9512-484D-9059-6695AB57B449}" type="datetime1">
              <a:rPr lang="en-US" smtClean="0"/>
              <a:t>4/7/15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B68AB-1F5C-F446-BC4B-9E00B48C0CD9}" type="datetime1">
              <a:rPr lang="en-US" smtClean="0"/>
              <a:t>4/7/15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F2B0B-524A-B745-8F27-93DFE79A8BC0}" type="datetime1">
              <a:rPr lang="en-US" smtClean="0"/>
              <a:t>4/7/15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07B6C-14BB-584C-87CA-97EC0857CE54}" type="datetime1">
              <a:rPr lang="en-US" smtClean="0"/>
              <a:t>4/7/15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hyperlink" Target="http://www.ebi.ac.uk/fgpt/gwa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 regulation and phenotype-associated </a:t>
            </a:r>
            <a:r>
              <a:rPr lang="en-US" dirty="0" smtClean="0"/>
              <a:t>genetic variants</a:t>
            </a:r>
            <a:endParaRPr lang="en-US" dirty="0"/>
          </a:p>
        </p:txBody>
      </p:sp>
      <p:sp>
        <p:nvSpPr>
          <p:cNvPr id="3" name="Subtitle 2"/>
          <p:cNvSpPr>
            <a:spLocks noGrp="1"/>
          </p:cNvSpPr>
          <p:nvPr>
            <p:ph type="subTitle" idx="1"/>
          </p:nvPr>
        </p:nvSpPr>
        <p:spPr/>
        <p:txBody>
          <a:bodyPr>
            <a:normAutofit/>
          </a:bodyPr>
          <a:lstStyle/>
          <a:p>
            <a:r>
              <a:rPr lang="en-US" sz="2400" dirty="0" smtClean="0">
                <a:solidFill>
                  <a:schemeClr val="bg1">
                    <a:lumMod val="50000"/>
                  </a:schemeClr>
                </a:solidFill>
              </a:rPr>
              <a:t>BMMB 551 Genomics</a:t>
            </a:r>
          </a:p>
          <a:p>
            <a:r>
              <a:rPr lang="en-US" sz="2400" dirty="0" smtClean="0">
                <a:solidFill>
                  <a:schemeClr val="bg1">
                    <a:lumMod val="50000"/>
                  </a:schemeClr>
                </a:solidFill>
              </a:rPr>
              <a:t>Ross </a:t>
            </a:r>
            <a:r>
              <a:rPr lang="en-US" sz="2400" dirty="0" smtClean="0">
                <a:solidFill>
                  <a:schemeClr val="bg1">
                    <a:lumMod val="50000"/>
                  </a:schemeClr>
                </a:solidFill>
              </a:rPr>
              <a:t>Hardison</a:t>
            </a:r>
            <a:endParaRPr lang="en-US" sz="2400" dirty="0">
              <a:solidFill>
                <a:schemeClr val="bg1">
                  <a:lumMod val="50000"/>
                </a:schemeClr>
              </a:solidFill>
            </a:endParaRPr>
          </a:p>
        </p:txBody>
      </p:sp>
      <p:pic>
        <p:nvPicPr>
          <p:cNvPr id="4" name="Picture 4" descr="PSU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5288"/>
            <a:ext cx="973138" cy="595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NCODE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246" y="395288"/>
            <a:ext cx="1540951" cy="1067796"/>
          </a:xfrm>
          <a:prstGeom prst="rect">
            <a:avLst/>
          </a:prstGeom>
        </p:spPr>
      </p:pic>
      <p:sp>
        <p:nvSpPr>
          <p:cNvPr id="6" name="Date Placeholder 5"/>
          <p:cNvSpPr>
            <a:spLocks noGrp="1"/>
          </p:cNvSpPr>
          <p:nvPr>
            <p:ph type="dt" sz="half" idx="10"/>
          </p:nvPr>
        </p:nvSpPr>
        <p:spPr/>
        <p:txBody>
          <a:bodyPr/>
          <a:lstStyle/>
          <a:p>
            <a:fld id="{507DBC0C-38A2-DD49-98BF-319F7D495DD5}" type="datetime1">
              <a:rPr lang="en-US" smtClean="0"/>
              <a:t>4/7/15</a:t>
            </a:fld>
            <a:endParaRPr lang="en-US"/>
          </a:p>
        </p:txBody>
      </p:sp>
      <p:sp>
        <p:nvSpPr>
          <p:cNvPr id="7" name="Slide Number Placeholder 6"/>
          <p:cNvSpPr>
            <a:spLocks noGrp="1"/>
          </p:cNvSpPr>
          <p:nvPr>
            <p:ph type="sldNum" sz="quarter" idx="12"/>
          </p:nvPr>
        </p:nvSpPr>
        <p:spPr>
          <a:xfrm>
            <a:off x="6553200" y="6369050"/>
            <a:ext cx="2133600" cy="365125"/>
          </a:xfrm>
        </p:spPr>
        <p:txBody>
          <a:bodyPr/>
          <a:lstStyle/>
          <a:p>
            <a:fld id="{D85525D1-94EC-AA45-A259-B3226F473042}" type="slidenum">
              <a:rPr lang="en-US" smtClean="0"/>
              <a:t>1</a:t>
            </a:fld>
            <a:endParaRPr lang="en-US"/>
          </a:p>
        </p:txBody>
      </p:sp>
    </p:spTree>
    <p:extLst>
      <p:ext uri="{BB962C8B-B14F-4D97-AF65-F5344CB8AC3E}">
        <p14:creationId xmlns:p14="http://schemas.microsoft.com/office/powerpoint/2010/main" val="10198509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13d_GWAS_TFandDHSpeaks_all_subset_v6.jpg"/>
          <p:cNvPicPr>
            <a:picLocks noChangeAspect="1"/>
          </p:cNvPicPr>
          <p:nvPr/>
        </p:nvPicPr>
        <p:blipFill rotWithShape="1">
          <a:blip r:embed="rId2">
            <a:extLst>
              <a:ext uri="{28A0092B-C50C-407E-A947-70E740481C1C}">
                <a14:useLocalDpi xmlns:a14="http://schemas.microsoft.com/office/drawing/2010/main" val="0"/>
              </a:ext>
            </a:extLst>
          </a:blip>
          <a:srcRect l="5139" t="8845" r="5278" b="24713"/>
          <a:stretch/>
        </p:blipFill>
        <p:spPr>
          <a:xfrm>
            <a:off x="419100" y="1501577"/>
            <a:ext cx="8191500" cy="4292600"/>
          </a:xfrm>
          <a:prstGeom prst="rect">
            <a:avLst/>
          </a:prstGeom>
        </p:spPr>
      </p:pic>
      <p:sp>
        <p:nvSpPr>
          <p:cNvPr id="2" name="Title 1"/>
          <p:cNvSpPr>
            <a:spLocks noGrp="1"/>
          </p:cNvSpPr>
          <p:nvPr>
            <p:ph type="title"/>
          </p:nvPr>
        </p:nvSpPr>
        <p:spPr>
          <a:xfrm>
            <a:off x="685800" y="228600"/>
            <a:ext cx="7772400" cy="838200"/>
          </a:xfrm>
        </p:spPr>
        <p:txBody>
          <a:bodyPr/>
          <a:lstStyle/>
          <a:p>
            <a:r>
              <a:rPr lang="en-US" sz="2400" dirty="0" smtClean="0"/>
              <a:t>Some SNPs </a:t>
            </a:r>
            <a:r>
              <a:rPr lang="en-US" sz="2400" dirty="0"/>
              <a:t>associated with </a:t>
            </a:r>
            <a:r>
              <a:rPr lang="en-US" sz="2400" dirty="0" smtClean="0"/>
              <a:t>one phenotype are found in segments occupied by a specific TF</a:t>
            </a:r>
            <a:endParaRPr lang="en-US" sz="2400" dirty="0"/>
          </a:p>
        </p:txBody>
      </p:sp>
      <p:sp>
        <p:nvSpPr>
          <p:cNvPr id="6" name="TextBox 5"/>
          <p:cNvSpPr txBox="1"/>
          <p:nvPr/>
        </p:nvSpPr>
        <p:spPr>
          <a:xfrm>
            <a:off x="1256333" y="1140023"/>
            <a:ext cx="6994248" cy="307777"/>
          </a:xfrm>
          <a:prstGeom prst="rect">
            <a:avLst/>
          </a:prstGeom>
          <a:noFill/>
        </p:spPr>
        <p:txBody>
          <a:bodyPr wrap="none" rtlCol="0">
            <a:spAutoFit/>
          </a:bodyPr>
          <a:lstStyle/>
          <a:p>
            <a:r>
              <a:rPr lang="en-US" sz="1400" dirty="0" smtClean="0"/>
              <a:t>302 phenotype-SNP groups: test overlap with 414 TF-cell and 80 </a:t>
            </a:r>
            <a:r>
              <a:rPr lang="en-US" sz="1400" dirty="0" err="1" smtClean="0"/>
              <a:t>DNase</a:t>
            </a:r>
            <a:r>
              <a:rPr lang="en-US" sz="1400" dirty="0" smtClean="0"/>
              <a:t>-cell datasets</a:t>
            </a:r>
            <a:endParaRPr lang="en-US" sz="1400" dirty="0"/>
          </a:p>
        </p:txBody>
      </p:sp>
      <p:sp>
        <p:nvSpPr>
          <p:cNvPr id="19" name="TextBox 18"/>
          <p:cNvSpPr txBox="1"/>
          <p:nvPr/>
        </p:nvSpPr>
        <p:spPr>
          <a:xfrm>
            <a:off x="1295400" y="5794177"/>
            <a:ext cx="7162800" cy="738664"/>
          </a:xfrm>
          <a:prstGeom prst="rect">
            <a:avLst/>
          </a:prstGeom>
          <a:noFill/>
        </p:spPr>
        <p:txBody>
          <a:bodyPr wrap="square" rtlCol="0">
            <a:spAutoFit/>
          </a:bodyPr>
          <a:lstStyle/>
          <a:p>
            <a:r>
              <a:rPr lang="en-US" sz="1400" dirty="0" smtClean="0"/>
              <a:t>SNPs associated with </a:t>
            </a:r>
            <a:r>
              <a:rPr lang="en-US" sz="1400" dirty="0" err="1" smtClean="0"/>
              <a:t>Crohn</a:t>
            </a:r>
            <a:r>
              <a:rPr lang="en-US" sz="1400" dirty="0" smtClean="0"/>
              <a:t> disease, ulcerative colitis are in DNA segments </a:t>
            </a:r>
          </a:p>
          <a:p>
            <a:r>
              <a:rPr lang="en-US" sz="1400" dirty="0" smtClean="0"/>
              <a:t>      - occupied by GATA2 </a:t>
            </a:r>
            <a:r>
              <a:rPr lang="en-US" sz="1400" dirty="0"/>
              <a:t>o</a:t>
            </a:r>
            <a:r>
              <a:rPr lang="en-US" sz="1400" dirty="0" smtClean="0"/>
              <a:t>r </a:t>
            </a:r>
            <a:r>
              <a:rPr lang="en-US" sz="1400" dirty="0" err="1" smtClean="0"/>
              <a:t>cFOS</a:t>
            </a:r>
            <a:endParaRPr lang="en-US" sz="1400" dirty="0"/>
          </a:p>
          <a:p>
            <a:r>
              <a:rPr lang="en-US" sz="1400" dirty="0" smtClean="0"/>
              <a:t>      - </a:t>
            </a:r>
            <a:r>
              <a:rPr lang="en-US" sz="1400" dirty="0" err="1" smtClean="0"/>
              <a:t>DNase</a:t>
            </a:r>
            <a:r>
              <a:rPr lang="en-US" sz="1400" dirty="0" smtClean="0"/>
              <a:t> HSs in T-helper cells</a:t>
            </a:r>
            <a:endParaRPr lang="en-US" sz="1400" dirty="0"/>
          </a:p>
        </p:txBody>
      </p:sp>
      <p:sp>
        <p:nvSpPr>
          <p:cNvPr id="3" name="Date Placeholder 2"/>
          <p:cNvSpPr>
            <a:spLocks noGrp="1"/>
          </p:cNvSpPr>
          <p:nvPr>
            <p:ph type="dt" sz="half" idx="10"/>
          </p:nvPr>
        </p:nvSpPr>
        <p:spPr/>
        <p:txBody>
          <a:bodyPr/>
          <a:lstStyle/>
          <a:p>
            <a:fld id="{CA4BEDFC-0A7E-2E46-A531-9617791E7326}" type="datetime1">
              <a:rPr lang="en-US" smtClean="0"/>
              <a:t>4/7/15</a:t>
            </a:fld>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10</a:t>
            </a:fld>
            <a:endParaRPr lang="en-US"/>
          </a:p>
        </p:txBody>
      </p:sp>
      <p:sp>
        <p:nvSpPr>
          <p:cNvPr id="10" name="TextBox 9"/>
          <p:cNvSpPr txBox="1"/>
          <p:nvPr/>
        </p:nvSpPr>
        <p:spPr>
          <a:xfrm>
            <a:off x="3916606" y="6313804"/>
            <a:ext cx="4541594" cy="461665"/>
          </a:xfrm>
          <a:prstGeom prst="rect">
            <a:avLst/>
          </a:prstGeom>
          <a:noFill/>
        </p:spPr>
        <p:txBody>
          <a:bodyPr wrap="square" rtlCol="0">
            <a:spAutoFit/>
          </a:bodyPr>
          <a:lstStyle/>
          <a:p>
            <a:r>
              <a:rPr lang="en-US" sz="1200" dirty="0"/>
              <a:t>The ENCODE Project Consortium (2012) An integrated Encyclopedia of DNA Elements in the human genome.  </a:t>
            </a:r>
            <a:r>
              <a:rPr lang="en-US" sz="1200" b="1" dirty="0"/>
              <a:t>Nature</a:t>
            </a:r>
            <a:r>
              <a:rPr lang="en-US" sz="1200" dirty="0"/>
              <a:t> </a:t>
            </a:r>
            <a:r>
              <a:rPr lang="en-US" sz="1200" i="1" dirty="0"/>
              <a:t>489</a:t>
            </a:r>
            <a:r>
              <a:rPr lang="en-US" sz="1200" dirty="0"/>
              <a:t>: 57-74</a:t>
            </a:r>
          </a:p>
        </p:txBody>
      </p:sp>
    </p:spTree>
    <p:extLst>
      <p:ext uri="{BB962C8B-B14F-4D97-AF65-F5344CB8AC3E}">
        <p14:creationId xmlns:p14="http://schemas.microsoft.com/office/powerpoint/2010/main" val="3624343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txBody>
          <a:bodyPr>
            <a:noAutofit/>
          </a:bodyPr>
          <a:lstStyle/>
          <a:p>
            <a:r>
              <a:rPr lang="en-US" sz="2800" dirty="0" err="1" smtClean="0"/>
              <a:t>Crohn</a:t>
            </a:r>
            <a:r>
              <a:rPr lang="en-US" sz="2800" dirty="0" smtClean="0"/>
              <a:t> Disease-associated SNPs in gene desert appear to regulate </a:t>
            </a:r>
            <a:r>
              <a:rPr lang="en-US" sz="2800" i="1" dirty="0" smtClean="0"/>
              <a:t>PTGER4</a:t>
            </a:r>
            <a:endParaRPr lang="en-US" sz="2800" dirty="0"/>
          </a:p>
        </p:txBody>
      </p:sp>
      <p:sp>
        <p:nvSpPr>
          <p:cNvPr id="3" name="TextBox 2"/>
          <p:cNvSpPr txBox="1"/>
          <p:nvPr/>
        </p:nvSpPr>
        <p:spPr>
          <a:xfrm>
            <a:off x="114300" y="2706469"/>
            <a:ext cx="1981200" cy="646331"/>
          </a:xfrm>
          <a:prstGeom prst="rect">
            <a:avLst/>
          </a:prstGeom>
          <a:noFill/>
        </p:spPr>
        <p:txBody>
          <a:bodyPr wrap="square" rtlCol="0">
            <a:spAutoFit/>
          </a:bodyPr>
          <a:lstStyle/>
          <a:p>
            <a:r>
              <a:rPr lang="en-US" sz="1200" dirty="0" smtClean="0">
                <a:latin typeface="+mn-lt"/>
              </a:rPr>
              <a:t>Hardison: JBC </a:t>
            </a:r>
            <a:r>
              <a:rPr lang="en-US" sz="1200" dirty="0" err="1" smtClean="0">
                <a:latin typeface="+mn-lt"/>
              </a:rPr>
              <a:t>minireview</a:t>
            </a:r>
            <a:r>
              <a:rPr lang="en-US" sz="1200" dirty="0" smtClean="0">
                <a:latin typeface="+mn-lt"/>
              </a:rPr>
              <a:t> on Epigenetic data as guide to interpret GWAS</a:t>
            </a:r>
            <a:endParaRPr lang="en-US" sz="1200" dirty="0">
              <a:latin typeface="+mn-lt"/>
            </a:endParaRPr>
          </a:p>
        </p:txBody>
      </p:sp>
      <p:pic>
        <p:nvPicPr>
          <p:cNvPr id="4" name="Picture 3" descr="5p13_1_GWAS_ENCODE.jpg"/>
          <p:cNvPicPr>
            <a:picLocks noChangeAspect="1"/>
          </p:cNvPicPr>
          <p:nvPr/>
        </p:nvPicPr>
        <p:blipFill rotWithShape="1">
          <a:blip r:embed="rId2">
            <a:extLst>
              <a:ext uri="{28A0092B-C50C-407E-A947-70E740481C1C}">
                <a14:useLocalDpi xmlns:a14="http://schemas.microsoft.com/office/drawing/2010/main" val="0"/>
              </a:ext>
            </a:extLst>
          </a:blip>
          <a:srcRect t="29985"/>
          <a:stretch/>
        </p:blipFill>
        <p:spPr>
          <a:xfrm>
            <a:off x="2236471" y="1141920"/>
            <a:ext cx="6907529" cy="5182680"/>
          </a:xfrm>
          <a:prstGeom prst="rect">
            <a:avLst/>
          </a:prstGeom>
        </p:spPr>
      </p:pic>
      <p:sp>
        <p:nvSpPr>
          <p:cNvPr id="5" name="TextBox 4"/>
          <p:cNvSpPr txBox="1"/>
          <p:nvPr/>
        </p:nvSpPr>
        <p:spPr>
          <a:xfrm>
            <a:off x="114301" y="1219200"/>
            <a:ext cx="1981199" cy="1384995"/>
          </a:xfrm>
          <a:prstGeom prst="rect">
            <a:avLst/>
          </a:prstGeom>
          <a:noFill/>
        </p:spPr>
        <p:txBody>
          <a:bodyPr wrap="square" rtlCol="0">
            <a:spAutoFit/>
          </a:bodyPr>
          <a:lstStyle/>
          <a:p>
            <a:r>
              <a:rPr lang="en-US" sz="1200" dirty="0" err="1" smtClean="0">
                <a:latin typeface="+mn-lt"/>
              </a:rPr>
              <a:t>Libioulle</a:t>
            </a:r>
            <a:r>
              <a:rPr lang="en-US" sz="1200" dirty="0" smtClean="0">
                <a:latin typeface="+mn-lt"/>
              </a:rPr>
              <a:t>, C., …... Georges, M. (2007) Novel </a:t>
            </a:r>
            <a:r>
              <a:rPr lang="en-US" sz="1200" dirty="0" err="1" smtClean="0">
                <a:latin typeface="+mn-lt"/>
              </a:rPr>
              <a:t>Crohn</a:t>
            </a:r>
            <a:r>
              <a:rPr lang="en-US" sz="1200" dirty="0" smtClean="0">
                <a:latin typeface="+mn-lt"/>
              </a:rPr>
              <a:t> disease locus identified by genome-wide association maps to a gene desert on 5p13.1 and modulates expression of PTGER4. </a:t>
            </a:r>
            <a:r>
              <a:rPr lang="en-US" sz="1200" dirty="0" err="1" smtClean="0">
                <a:latin typeface="+mn-lt"/>
              </a:rPr>
              <a:t>PLoS</a:t>
            </a:r>
            <a:r>
              <a:rPr lang="en-US" sz="1200" dirty="0" smtClean="0">
                <a:latin typeface="+mn-lt"/>
              </a:rPr>
              <a:t> Genet 3, e58</a:t>
            </a:r>
            <a:endParaRPr lang="en-US" sz="1200" dirty="0">
              <a:latin typeface="+mn-lt"/>
            </a:endParaRPr>
          </a:p>
        </p:txBody>
      </p:sp>
      <p:sp>
        <p:nvSpPr>
          <p:cNvPr id="6" name="Date Placeholder 5"/>
          <p:cNvSpPr>
            <a:spLocks noGrp="1"/>
          </p:cNvSpPr>
          <p:nvPr>
            <p:ph type="dt" sz="half" idx="10"/>
          </p:nvPr>
        </p:nvSpPr>
        <p:spPr/>
        <p:txBody>
          <a:bodyPr/>
          <a:lstStyle/>
          <a:p>
            <a:fld id="{3415494E-CDB1-144E-83BD-52E66722430F}" type="datetime1">
              <a:rPr lang="en-US" smtClean="0"/>
              <a:t>4/7/15</a:t>
            </a:fld>
            <a:endParaRPr lang="en-US"/>
          </a:p>
        </p:txBody>
      </p:sp>
      <p:sp>
        <p:nvSpPr>
          <p:cNvPr id="8" name="Slide Number Placeholder 7"/>
          <p:cNvSpPr>
            <a:spLocks noGrp="1"/>
          </p:cNvSpPr>
          <p:nvPr>
            <p:ph type="sldNum" sz="quarter" idx="12"/>
          </p:nvPr>
        </p:nvSpPr>
        <p:spPr/>
        <p:txBody>
          <a:bodyPr/>
          <a:lstStyle/>
          <a:p>
            <a:fld id="{D85525D1-94EC-AA45-A259-B3226F473042}" type="slidenum">
              <a:rPr lang="en-US" smtClean="0"/>
              <a:t>11</a:t>
            </a:fld>
            <a:endParaRPr lang="en-US"/>
          </a:p>
        </p:txBody>
      </p:sp>
      <p:sp>
        <p:nvSpPr>
          <p:cNvPr id="9" name="TextBox 8"/>
          <p:cNvSpPr txBox="1"/>
          <p:nvPr/>
        </p:nvSpPr>
        <p:spPr>
          <a:xfrm>
            <a:off x="208169" y="3874611"/>
            <a:ext cx="1887331" cy="1200329"/>
          </a:xfrm>
          <a:prstGeom prst="rect">
            <a:avLst/>
          </a:prstGeom>
          <a:noFill/>
        </p:spPr>
        <p:txBody>
          <a:bodyPr wrap="square" rtlCol="0">
            <a:spAutoFit/>
          </a:bodyPr>
          <a:lstStyle/>
          <a:p>
            <a:r>
              <a:rPr lang="en-US" sz="1200" dirty="0"/>
              <a:t>The ENCODE Project Consortium (2012) An integrated Encyclopedia of DNA Elements in the human genome.  </a:t>
            </a:r>
            <a:r>
              <a:rPr lang="en-US" sz="1200" b="1" dirty="0"/>
              <a:t>Nature</a:t>
            </a:r>
            <a:r>
              <a:rPr lang="en-US" sz="1200" dirty="0"/>
              <a:t> </a:t>
            </a:r>
            <a:r>
              <a:rPr lang="en-US" sz="1200" i="1" dirty="0"/>
              <a:t>489</a:t>
            </a:r>
            <a:r>
              <a:rPr lang="en-US" sz="1200" dirty="0"/>
              <a:t>: 57-74</a:t>
            </a:r>
          </a:p>
        </p:txBody>
      </p:sp>
    </p:spTree>
    <p:extLst>
      <p:ext uri="{BB962C8B-B14F-4D97-AF65-F5344CB8AC3E}">
        <p14:creationId xmlns:p14="http://schemas.microsoft.com/office/powerpoint/2010/main" val="2425753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12 at 10.0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52624"/>
            <a:ext cx="8140700" cy="3975100"/>
          </a:xfrm>
          <a:prstGeom prst="rect">
            <a:avLst/>
          </a:prstGeom>
        </p:spPr>
      </p:pic>
      <p:pic>
        <p:nvPicPr>
          <p:cNvPr id="4" name="Picture 3" descr="Screen shot 2012-12-12 at 10.02.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48" y="5495205"/>
            <a:ext cx="6400800" cy="368300"/>
          </a:xfrm>
          <a:prstGeom prst="rect">
            <a:avLst/>
          </a:prstGeom>
        </p:spPr>
      </p:pic>
      <p:sp>
        <p:nvSpPr>
          <p:cNvPr id="2" name="Date Placeholder 1"/>
          <p:cNvSpPr>
            <a:spLocks noGrp="1"/>
          </p:cNvSpPr>
          <p:nvPr>
            <p:ph type="dt" sz="half" idx="10"/>
          </p:nvPr>
        </p:nvSpPr>
        <p:spPr/>
        <p:txBody>
          <a:bodyPr/>
          <a:lstStyle/>
          <a:p>
            <a:fld id="{9DB0AEB9-0059-C540-8A40-BB19C0F7184C}" type="datetime1">
              <a:rPr lang="en-US" smtClean="0"/>
              <a:t>4/7/15</a:t>
            </a:fld>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12</a:t>
            </a:fld>
            <a:endParaRPr lang="en-US"/>
          </a:p>
        </p:txBody>
      </p:sp>
    </p:spTree>
    <p:extLst>
      <p:ext uri="{BB962C8B-B14F-4D97-AF65-F5344CB8AC3E}">
        <p14:creationId xmlns:p14="http://schemas.microsoft.com/office/powerpoint/2010/main" val="454055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29743"/>
          </a:xfrm>
        </p:spPr>
        <p:txBody>
          <a:bodyPr>
            <a:noAutofit/>
          </a:bodyPr>
          <a:lstStyle/>
          <a:p>
            <a:r>
              <a:rPr lang="en-US" sz="2800" dirty="0" smtClean="0"/>
              <a:t>Disease associated SNPs tend to be in DHS specific to tissue affected by the disease</a:t>
            </a:r>
            <a:endParaRPr lang="en-US" sz="2800" dirty="0"/>
          </a:p>
        </p:txBody>
      </p:sp>
      <p:pic>
        <p:nvPicPr>
          <p:cNvPr id="3" name="Picture 2" descr="Screen shot 2012-12-12 at 9.40.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1270000"/>
            <a:ext cx="7340600" cy="4318000"/>
          </a:xfrm>
          <a:prstGeom prst="rect">
            <a:avLst/>
          </a:prstGeom>
        </p:spPr>
      </p:pic>
      <p:sp>
        <p:nvSpPr>
          <p:cNvPr id="4" name="Rectangle 3"/>
          <p:cNvSpPr/>
          <p:nvPr/>
        </p:nvSpPr>
        <p:spPr>
          <a:xfrm>
            <a:off x="733571" y="1435693"/>
            <a:ext cx="702019" cy="2760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5900" y="5899813"/>
            <a:ext cx="2300630" cy="369332"/>
          </a:xfrm>
          <a:prstGeom prst="rect">
            <a:avLst/>
          </a:prstGeom>
          <a:noFill/>
        </p:spPr>
        <p:txBody>
          <a:bodyPr wrap="none" rtlCol="0">
            <a:spAutoFit/>
          </a:bodyPr>
          <a:lstStyle/>
          <a:p>
            <a:r>
              <a:rPr lang="en-US" dirty="0" smtClean="0"/>
              <a:t>Cell type-specific DHSs</a:t>
            </a:r>
            <a:endParaRPr lang="en-US" dirty="0"/>
          </a:p>
        </p:txBody>
      </p:sp>
      <p:sp>
        <p:nvSpPr>
          <p:cNvPr id="6" name="Date Placeholder 5"/>
          <p:cNvSpPr>
            <a:spLocks noGrp="1"/>
          </p:cNvSpPr>
          <p:nvPr>
            <p:ph type="dt" sz="half" idx="10"/>
          </p:nvPr>
        </p:nvSpPr>
        <p:spPr/>
        <p:txBody>
          <a:bodyPr/>
          <a:lstStyle/>
          <a:p>
            <a:fld id="{5B80C0B8-6CC6-6746-BDFD-7D9218FD44E0}" type="datetime1">
              <a:rPr lang="en-US" smtClean="0"/>
              <a:t>4/7/15</a:t>
            </a:fld>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13</a:t>
            </a:fld>
            <a:endParaRPr lang="en-US"/>
          </a:p>
        </p:txBody>
      </p:sp>
    </p:spTree>
    <p:extLst>
      <p:ext uri="{BB962C8B-B14F-4D97-AF65-F5344CB8AC3E}">
        <p14:creationId xmlns:p14="http://schemas.microsoft.com/office/powerpoint/2010/main" val="8690845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1419"/>
          </a:xfrm>
        </p:spPr>
        <p:txBody>
          <a:bodyPr>
            <a:normAutofit/>
          </a:bodyPr>
          <a:lstStyle/>
          <a:p>
            <a:r>
              <a:rPr lang="en-US" sz="3200" dirty="0" err="1" smtClean="0"/>
              <a:t>Allelelic</a:t>
            </a:r>
            <a:r>
              <a:rPr lang="en-US" sz="3200" dirty="0" smtClean="0"/>
              <a:t> differences in DHSs</a:t>
            </a:r>
            <a:endParaRPr lang="en-US" sz="3200" dirty="0"/>
          </a:p>
        </p:txBody>
      </p:sp>
      <p:pic>
        <p:nvPicPr>
          <p:cNvPr id="3" name="Picture 2" descr="Screen shot 2013-04-16 at 1.4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38" y="1010629"/>
            <a:ext cx="8918222" cy="3377385"/>
          </a:xfrm>
          <a:prstGeom prst="rect">
            <a:avLst/>
          </a:prstGeom>
        </p:spPr>
      </p:pic>
      <p:sp>
        <p:nvSpPr>
          <p:cNvPr id="4" name="TextBox 3"/>
          <p:cNvSpPr txBox="1"/>
          <p:nvPr/>
        </p:nvSpPr>
        <p:spPr>
          <a:xfrm>
            <a:off x="332701" y="4249730"/>
            <a:ext cx="8303299" cy="1077218"/>
          </a:xfrm>
          <a:prstGeom prst="rect">
            <a:avLst/>
          </a:prstGeom>
          <a:noFill/>
        </p:spPr>
        <p:txBody>
          <a:bodyPr wrap="square" rtlCol="0">
            <a:spAutoFit/>
          </a:bodyPr>
          <a:lstStyle/>
          <a:p>
            <a:r>
              <a:rPr lang="en-US" sz="1600" dirty="0" smtClean="0"/>
              <a:t>“Examples of allele-specific DNase I sensitivity in cell types derived from heterozygous individuals for GWAS variants that alter transcription factor recognition motifs within DHSs. Each cell type track shows DNase I cleavage density scaled by </a:t>
            </a:r>
            <a:r>
              <a:rPr lang="en-US" sz="1600" dirty="0" err="1" smtClean="0"/>
              <a:t>allelelic</a:t>
            </a:r>
            <a:r>
              <a:rPr lang="en-US" sz="1600" dirty="0" smtClean="0"/>
              <a:t> imbalance at the GWAS variants and colored by the variant nucleotide … Total reads from each allele are also shown.</a:t>
            </a:r>
            <a:endParaRPr lang="en-US" sz="1600" dirty="0"/>
          </a:p>
        </p:txBody>
      </p:sp>
      <p:sp>
        <p:nvSpPr>
          <p:cNvPr id="5" name="TextBox 4"/>
          <p:cNvSpPr txBox="1"/>
          <p:nvPr/>
        </p:nvSpPr>
        <p:spPr>
          <a:xfrm>
            <a:off x="372781" y="5376376"/>
            <a:ext cx="8303299" cy="1077218"/>
          </a:xfrm>
          <a:prstGeom prst="rect">
            <a:avLst/>
          </a:prstGeom>
          <a:noFill/>
        </p:spPr>
        <p:txBody>
          <a:bodyPr wrap="square" rtlCol="0">
            <a:spAutoFit/>
          </a:bodyPr>
          <a:lstStyle/>
          <a:p>
            <a:r>
              <a:rPr lang="en-US" sz="1600" dirty="0" smtClean="0"/>
              <a:t>The difference in level of DNase sensitivity is likely caused by the alteration in the TF binding site motif, since that is the only difference in sequences of the two alleles. The variant with high binding affinity for the TF has greater DNase sensitivity, suggesting that the difference in DNA sequence leads to differential occupancy by the TF and different usage of the CRM.</a:t>
            </a:r>
            <a:endParaRPr lang="en-US" sz="1600" dirty="0"/>
          </a:p>
        </p:txBody>
      </p:sp>
      <p:sp>
        <p:nvSpPr>
          <p:cNvPr id="6" name="Date Placeholder 5"/>
          <p:cNvSpPr>
            <a:spLocks noGrp="1"/>
          </p:cNvSpPr>
          <p:nvPr>
            <p:ph type="dt" sz="half" idx="10"/>
          </p:nvPr>
        </p:nvSpPr>
        <p:spPr/>
        <p:txBody>
          <a:bodyPr/>
          <a:lstStyle/>
          <a:p>
            <a:fld id="{CD4FD104-C5A4-184B-8F62-B706D9A6464A}" type="datetime1">
              <a:rPr lang="en-US" smtClean="0"/>
              <a:t>4/7/15</a:t>
            </a:fld>
            <a:endParaRPr lang="en-US" dirty="0"/>
          </a:p>
        </p:txBody>
      </p:sp>
      <p:sp>
        <p:nvSpPr>
          <p:cNvPr id="7" name="Slide Number Placeholder 6"/>
          <p:cNvSpPr>
            <a:spLocks noGrp="1"/>
          </p:cNvSpPr>
          <p:nvPr>
            <p:ph type="sldNum" sz="quarter" idx="12"/>
          </p:nvPr>
        </p:nvSpPr>
        <p:spPr/>
        <p:txBody>
          <a:bodyPr/>
          <a:lstStyle/>
          <a:p>
            <a:fld id="{D85525D1-94EC-AA45-A259-B3226F473042}" type="slidenum">
              <a:rPr lang="en-US" smtClean="0"/>
              <a:t>14</a:t>
            </a:fld>
            <a:endParaRPr lang="en-US"/>
          </a:p>
        </p:txBody>
      </p:sp>
    </p:spTree>
    <p:extLst>
      <p:ext uri="{BB962C8B-B14F-4D97-AF65-F5344CB8AC3E}">
        <p14:creationId xmlns:p14="http://schemas.microsoft.com/office/powerpoint/2010/main" val="29364708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64"/>
            <a:ext cx="8229600" cy="931563"/>
          </a:xfrm>
        </p:spPr>
        <p:txBody>
          <a:bodyPr>
            <a:noAutofit/>
          </a:bodyPr>
          <a:lstStyle/>
          <a:p>
            <a:r>
              <a:rPr lang="en-US" sz="2800" dirty="0" smtClean="0"/>
              <a:t>Disease-associated variants cluster in transcriptional regulatory pathways</a:t>
            </a:r>
            <a:endParaRPr lang="en-US" sz="2800" dirty="0"/>
          </a:p>
        </p:txBody>
      </p:sp>
      <p:pic>
        <p:nvPicPr>
          <p:cNvPr id="3" name="Picture 2" descr="Screen shot 2012-12-12 at 9.52.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89" y="1206200"/>
            <a:ext cx="5060502" cy="3824412"/>
          </a:xfrm>
          <a:prstGeom prst="rect">
            <a:avLst/>
          </a:prstGeom>
        </p:spPr>
      </p:pic>
      <p:pic>
        <p:nvPicPr>
          <p:cNvPr id="4" name="Picture 3" descr="Screen shot 2013-04-09 at 2.1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18" y="5152519"/>
            <a:ext cx="6800995" cy="1221126"/>
          </a:xfrm>
          <a:prstGeom prst="rect">
            <a:avLst/>
          </a:prstGeom>
        </p:spPr>
      </p:pic>
      <p:sp>
        <p:nvSpPr>
          <p:cNvPr id="5" name="TextBox 4"/>
          <p:cNvSpPr txBox="1"/>
          <p:nvPr/>
        </p:nvSpPr>
        <p:spPr>
          <a:xfrm>
            <a:off x="6001134" y="1807677"/>
            <a:ext cx="2840888" cy="2800766"/>
          </a:xfrm>
          <a:prstGeom prst="rect">
            <a:avLst/>
          </a:prstGeom>
          <a:noFill/>
        </p:spPr>
        <p:txBody>
          <a:bodyPr wrap="square" rtlCol="0">
            <a:spAutoFit/>
          </a:bodyPr>
          <a:lstStyle/>
          <a:p>
            <a:r>
              <a:rPr lang="en-US" sz="1600" dirty="0" smtClean="0"/>
              <a:t>Mendelian phenotypes for maturity-onset diabetes of the young (MODY) are known to be caused by loss-of-function mutations in the TFs shown (ovals). The variants associated with non-Mendelian (complex) susceptibility to type I and type II diabetes tend to be in DHSs and in recognition sites for binding by these same TFs.</a:t>
            </a:r>
            <a:endParaRPr lang="en-US" sz="1600" dirty="0"/>
          </a:p>
        </p:txBody>
      </p:sp>
      <p:sp>
        <p:nvSpPr>
          <p:cNvPr id="6" name="Date Placeholder 5"/>
          <p:cNvSpPr>
            <a:spLocks noGrp="1"/>
          </p:cNvSpPr>
          <p:nvPr>
            <p:ph type="dt" sz="half" idx="10"/>
          </p:nvPr>
        </p:nvSpPr>
        <p:spPr/>
        <p:txBody>
          <a:bodyPr/>
          <a:lstStyle/>
          <a:p>
            <a:fld id="{B7BD328D-79CF-2E45-A5C2-677185E05933}" type="datetime1">
              <a:rPr lang="en-US" smtClean="0"/>
              <a:t>4/7/15</a:t>
            </a:fld>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15</a:t>
            </a:fld>
            <a:endParaRPr lang="en-US"/>
          </a:p>
        </p:txBody>
      </p:sp>
    </p:spTree>
    <p:extLst>
      <p:ext uri="{BB962C8B-B14F-4D97-AF65-F5344CB8AC3E}">
        <p14:creationId xmlns:p14="http://schemas.microsoft.com/office/powerpoint/2010/main" val="1286727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53"/>
            <a:ext cx="8229600" cy="804863"/>
          </a:xfrm>
        </p:spPr>
        <p:txBody>
          <a:bodyPr>
            <a:noAutofit/>
          </a:bodyPr>
          <a:lstStyle/>
          <a:p>
            <a:r>
              <a:rPr lang="en-US" sz="2400" dirty="0" smtClean="0"/>
              <a:t>Identifying cell types affected by pathology without prior biological knowledge</a:t>
            </a:r>
            <a:endParaRPr lang="en-US" sz="2400" dirty="0"/>
          </a:p>
        </p:txBody>
      </p:sp>
      <p:pic>
        <p:nvPicPr>
          <p:cNvPr id="3" name="Picture 2" descr="Screen shot 2012-12-12 at 9.5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89" y="917216"/>
            <a:ext cx="7202312" cy="4143688"/>
          </a:xfrm>
          <a:prstGeom prst="rect">
            <a:avLst/>
          </a:prstGeom>
        </p:spPr>
      </p:pic>
      <p:sp>
        <p:nvSpPr>
          <p:cNvPr id="4" name="TextBox 3"/>
          <p:cNvSpPr txBox="1"/>
          <p:nvPr/>
        </p:nvSpPr>
        <p:spPr>
          <a:xfrm>
            <a:off x="211668" y="4969464"/>
            <a:ext cx="8671276" cy="1569660"/>
          </a:xfrm>
          <a:prstGeom prst="rect">
            <a:avLst/>
          </a:prstGeom>
          <a:noFill/>
        </p:spPr>
        <p:txBody>
          <a:bodyPr wrap="square" rtlCol="0">
            <a:spAutoFit/>
          </a:bodyPr>
          <a:lstStyle/>
          <a:p>
            <a:r>
              <a:rPr lang="en-US" sz="1600" dirty="0" smtClean="0"/>
              <a:t>Do GWAS SNPs localize selectively in the regulatory DNA of individual cell types? Start with all the variants tested </a:t>
            </a:r>
            <a:r>
              <a:rPr lang="en-US" sz="1600" smtClean="0"/>
              <a:t>for association </a:t>
            </a:r>
            <a:r>
              <a:rPr lang="en-US" sz="1600" dirty="0" smtClean="0"/>
              <a:t>with a disease or trait, not just the ones with significant association (1 to 3 million each). Determine the “cell- and tissue-selective enrichment patterns of progressively more strongly associated variants to expose collective localization within specific lineages or cell types.”  IF you condition on regulatory DNA, you can apply a less stringent statistical threshold to find hundreds of phenotype associated variants that likely affect regulatory function.</a:t>
            </a:r>
            <a:endParaRPr lang="en-US" sz="1600" dirty="0"/>
          </a:p>
        </p:txBody>
      </p:sp>
      <p:sp>
        <p:nvSpPr>
          <p:cNvPr id="5" name="Date Placeholder 4"/>
          <p:cNvSpPr>
            <a:spLocks noGrp="1"/>
          </p:cNvSpPr>
          <p:nvPr>
            <p:ph type="dt" sz="half" idx="10"/>
          </p:nvPr>
        </p:nvSpPr>
        <p:spPr/>
        <p:txBody>
          <a:bodyPr/>
          <a:lstStyle/>
          <a:p>
            <a:fld id="{B82E811E-0533-AE44-B5DB-8E638A4343A5}" type="datetime1">
              <a:rPr lang="en-US" smtClean="0"/>
              <a:t>4/7/15</a:t>
            </a:fld>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16</a:t>
            </a:fld>
            <a:endParaRPr lang="en-US"/>
          </a:p>
        </p:txBody>
      </p:sp>
    </p:spTree>
    <p:extLst>
      <p:ext uri="{BB962C8B-B14F-4D97-AF65-F5344CB8AC3E}">
        <p14:creationId xmlns:p14="http://schemas.microsoft.com/office/powerpoint/2010/main" val="37233651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Unexplained variation</a:t>
            </a:r>
            <a:endParaRPr lang="en-US" dirty="0"/>
          </a:p>
        </p:txBody>
      </p:sp>
      <p:sp>
        <p:nvSpPr>
          <p:cNvPr id="3" name="Content Placeholder 2"/>
          <p:cNvSpPr>
            <a:spLocks noGrp="1"/>
          </p:cNvSpPr>
          <p:nvPr>
            <p:ph idx="1"/>
          </p:nvPr>
        </p:nvSpPr>
        <p:spPr>
          <a:xfrm>
            <a:off x="457200" y="1090083"/>
            <a:ext cx="8229600" cy="2948517"/>
          </a:xfrm>
        </p:spPr>
        <p:txBody>
          <a:bodyPr>
            <a:normAutofit/>
          </a:bodyPr>
          <a:lstStyle/>
          <a:p>
            <a:r>
              <a:rPr lang="en-US" sz="2400" dirty="0"/>
              <a:t>Despite mapping multiple loci with high resolution and significance, the amount of heritability explained is very low for most complex traits, almost always less than 10% (10). </a:t>
            </a:r>
            <a:endParaRPr lang="en-US" sz="2400" dirty="0" smtClean="0"/>
          </a:p>
          <a:p>
            <a:r>
              <a:rPr lang="en-US" sz="2400" dirty="0" smtClean="0"/>
              <a:t>The </a:t>
            </a:r>
            <a:r>
              <a:rPr lang="en-US" sz="2400" dirty="0"/>
              <a:t>search for the missing heritability is proceeding on many fronts (11,12</a:t>
            </a:r>
            <a:r>
              <a:rPr lang="en-US" sz="2400" dirty="0" smtClean="0"/>
              <a:t>)</a:t>
            </a:r>
          </a:p>
          <a:p>
            <a:r>
              <a:rPr lang="en-US" sz="2400" dirty="0"/>
              <a:t>I</a:t>
            </a:r>
            <a:r>
              <a:rPr lang="en-US" sz="2400" dirty="0" smtClean="0"/>
              <a:t>ncluding </a:t>
            </a:r>
            <a:r>
              <a:rPr lang="en-US" sz="2400" dirty="0"/>
              <a:t>departures from the assumption that common variants are involved (13,14).</a:t>
            </a:r>
          </a:p>
        </p:txBody>
      </p:sp>
      <p:sp>
        <p:nvSpPr>
          <p:cNvPr id="4" name="TextBox 3"/>
          <p:cNvSpPr txBox="1"/>
          <p:nvPr/>
        </p:nvSpPr>
        <p:spPr>
          <a:xfrm>
            <a:off x="609601" y="4724400"/>
            <a:ext cx="8381999" cy="1600438"/>
          </a:xfrm>
          <a:prstGeom prst="rect">
            <a:avLst/>
          </a:prstGeom>
          <a:noFill/>
        </p:spPr>
        <p:txBody>
          <a:bodyPr wrap="square" rtlCol="0">
            <a:spAutoFit/>
          </a:bodyPr>
          <a:lstStyle/>
          <a:p>
            <a:r>
              <a:rPr lang="en-US" sz="1400" dirty="0" smtClean="0">
                <a:latin typeface="+mn-lt"/>
              </a:rPr>
              <a:t>10.  Frazer, K. A., Murray, S. S., </a:t>
            </a:r>
            <a:r>
              <a:rPr lang="en-US" sz="1400" dirty="0" err="1" smtClean="0">
                <a:latin typeface="+mn-lt"/>
              </a:rPr>
              <a:t>Schork</a:t>
            </a:r>
            <a:r>
              <a:rPr lang="en-US" sz="1400" dirty="0" smtClean="0">
                <a:latin typeface="+mn-lt"/>
              </a:rPr>
              <a:t>, N. J., and </a:t>
            </a:r>
            <a:r>
              <a:rPr lang="en-US" sz="1400" dirty="0" err="1" smtClean="0">
                <a:latin typeface="+mn-lt"/>
              </a:rPr>
              <a:t>Topol</a:t>
            </a:r>
            <a:r>
              <a:rPr lang="en-US" sz="1400" dirty="0" smtClean="0">
                <a:latin typeface="+mn-lt"/>
              </a:rPr>
              <a:t>, E. J. (2009) Nat Rev Genet 10, 241-251</a:t>
            </a:r>
          </a:p>
          <a:p>
            <a:r>
              <a:rPr lang="en-US" sz="1400" dirty="0" smtClean="0">
                <a:latin typeface="+mn-lt"/>
              </a:rPr>
              <a:t>11.   </a:t>
            </a:r>
            <a:r>
              <a:rPr lang="en-US" sz="1400" dirty="0" err="1" smtClean="0">
                <a:latin typeface="+mn-lt"/>
              </a:rPr>
              <a:t>Manolio</a:t>
            </a:r>
            <a:r>
              <a:rPr lang="en-US" sz="1400" dirty="0" smtClean="0">
                <a:latin typeface="+mn-lt"/>
              </a:rPr>
              <a:t>, T. A., Collins, F. S., Cox, N. J., </a:t>
            </a:r>
            <a:r>
              <a:rPr lang="en-US" sz="1400" i="1" dirty="0" smtClean="0">
                <a:latin typeface="+mn-lt"/>
              </a:rPr>
              <a:t>et al</a:t>
            </a:r>
            <a:r>
              <a:rPr lang="en-US" sz="1400" dirty="0" smtClean="0">
                <a:latin typeface="+mn-lt"/>
              </a:rPr>
              <a:t>. (2009) Nature 461, 747-753</a:t>
            </a:r>
          </a:p>
          <a:p>
            <a:r>
              <a:rPr lang="en-US" sz="1400" dirty="0" smtClean="0">
                <a:latin typeface="+mn-lt"/>
              </a:rPr>
              <a:t>12.   </a:t>
            </a:r>
            <a:r>
              <a:rPr lang="en-US" sz="1400" dirty="0" err="1" smtClean="0">
                <a:latin typeface="+mn-lt"/>
              </a:rPr>
              <a:t>Eichler</a:t>
            </a:r>
            <a:r>
              <a:rPr lang="en-US" sz="1400" dirty="0" smtClean="0">
                <a:latin typeface="+mn-lt"/>
              </a:rPr>
              <a:t>, E. E., Flint, J., Gibson, G., Kong, A., Leal, S. M., Moore, J. H., and Nadeau, J. H. (2010) Nat Rev Genet 11, 446-450</a:t>
            </a:r>
          </a:p>
          <a:p>
            <a:r>
              <a:rPr lang="en-US" sz="1400" dirty="0" smtClean="0">
                <a:latin typeface="+mn-lt"/>
              </a:rPr>
              <a:t>13.   </a:t>
            </a:r>
            <a:r>
              <a:rPr lang="en-US" sz="1400" dirty="0" err="1" smtClean="0">
                <a:latin typeface="+mn-lt"/>
              </a:rPr>
              <a:t>Cirulli</a:t>
            </a:r>
            <a:r>
              <a:rPr lang="en-US" sz="1400" dirty="0" smtClean="0">
                <a:latin typeface="+mn-lt"/>
              </a:rPr>
              <a:t>, E. T., and Goldstein, D. B. (2010) Nat Rev Genet 11, 415-425</a:t>
            </a:r>
          </a:p>
          <a:p>
            <a:r>
              <a:rPr lang="en-US" sz="1400" dirty="0" smtClean="0">
                <a:latin typeface="+mn-lt"/>
              </a:rPr>
              <a:t>14.   Zhu, Q., </a:t>
            </a:r>
            <a:r>
              <a:rPr lang="en-US" sz="1400" dirty="0" err="1" smtClean="0">
                <a:latin typeface="+mn-lt"/>
              </a:rPr>
              <a:t>Ge</a:t>
            </a:r>
            <a:r>
              <a:rPr lang="en-US" sz="1400" dirty="0" smtClean="0">
                <a:latin typeface="+mn-lt"/>
              </a:rPr>
              <a:t>, D., Maia, J. M., Zhu, M., </a:t>
            </a:r>
            <a:r>
              <a:rPr lang="en-US" sz="1400" dirty="0" err="1" smtClean="0">
                <a:latin typeface="+mn-lt"/>
              </a:rPr>
              <a:t>Petrovski</a:t>
            </a:r>
            <a:r>
              <a:rPr lang="en-US" sz="1400" dirty="0" smtClean="0">
                <a:latin typeface="+mn-lt"/>
              </a:rPr>
              <a:t>, S., Dickson, S. P., </a:t>
            </a:r>
            <a:r>
              <a:rPr lang="en-US" sz="1400" dirty="0" err="1" smtClean="0">
                <a:latin typeface="+mn-lt"/>
              </a:rPr>
              <a:t>Heinzen</a:t>
            </a:r>
            <a:r>
              <a:rPr lang="en-US" sz="1400" dirty="0" smtClean="0">
                <a:latin typeface="+mn-lt"/>
              </a:rPr>
              <a:t>, E. L., </a:t>
            </a:r>
            <a:r>
              <a:rPr lang="en-US" sz="1400" dirty="0" err="1" smtClean="0">
                <a:latin typeface="+mn-lt"/>
              </a:rPr>
              <a:t>Shianna</a:t>
            </a:r>
            <a:r>
              <a:rPr lang="en-US" sz="1400" dirty="0" smtClean="0">
                <a:latin typeface="+mn-lt"/>
              </a:rPr>
              <a:t>, K. V., and Goldstein, D. B. (2011) Am J Hum Genet 88, 458-468</a:t>
            </a:r>
            <a:endParaRPr lang="en-US" sz="1400" dirty="0">
              <a:latin typeface="+mn-lt"/>
            </a:endParaRPr>
          </a:p>
        </p:txBody>
      </p:sp>
      <p:sp>
        <p:nvSpPr>
          <p:cNvPr id="5" name="Date Placeholder 4"/>
          <p:cNvSpPr>
            <a:spLocks noGrp="1"/>
          </p:cNvSpPr>
          <p:nvPr>
            <p:ph type="dt" sz="half" idx="10"/>
          </p:nvPr>
        </p:nvSpPr>
        <p:spPr/>
        <p:txBody>
          <a:bodyPr/>
          <a:lstStyle/>
          <a:p>
            <a:fld id="{C9962952-61EC-DC4E-AC57-A73107F88141}" type="datetime1">
              <a:rPr lang="en-US" smtClean="0"/>
              <a:t>4/7/15</a:t>
            </a:fld>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17</a:t>
            </a:fld>
            <a:endParaRPr lang="en-US"/>
          </a:p>
        </p:txBody>
      </p:sp>
    </p:spTree>
    <p:extLst>
      <p:ext uri="{BB962C8B-B14F-4D97-AF65-F5344CB8AC3E}">
        <p14:creationId xmlns:p14="http://schemas.microsoft.com/office/powerpoint/2010/main" val="2282667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Exploiting nature’s variants</a:t>
            </a:r>
            <a:endParaRPr lang="en-US" dirty="0"/>
          </a:p>
        </p:txBody>
      </p:sp>
      <p:sp>
        <p:nvSpPr>
          <p:cNvPr id="4" name="Date Placeholder 3"/>
          <p:cNvSpPr>
            <a:spLocks noGrp="1"/>
          </p:cNvSpPr>
          <p:nvPr>
            <p:ph type="dt" sz="half" idx="10"/>
          </p:nvPr>
        </p:nvSpPr>
        <p:spPr/>
        <p:txBody>
          <a:bodyPr/>
          <a:lstStyle/>
          <a:p>
            <a:fld id="{716AF613-A996-3F47-B2F5-C111EB19F4ED}" type="datetime1">
              <a:rPr lang="en-US" smtClean="0"/>
              <a:t>4/7/15</a:t>
            </a:fld>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18</a:t>
            </a:fld>
            <a:endParaRPr lang="en-US"/>
          </a:p>
        </p:txBody>
      </p:sp>
      <p:sp>
        <p:nvSpPr>
          <p:cNvPr id="8" name="TextBox 7"/>
          <p:cNvSpPr txBox="1"/>
          <p:nvPr/>
        </p:nvSpPr>
        <p:spPr>
          <a:xfrm>
            <a:off x="1943100" y="6202461"/>
            <a:ext cx="6090692" cy="307777"/>
          </a:xfrm>
          <a:prstGeom prst="rect">
            <a:avLst/>
          </a:prstGeom>
          <a:noFill/>
        </p:spPr>
        <p:txBody>
          <a:bodyPr wrap="none" rtlCol="0">
            <a:spAutoFit/>
          </a:bodyPr>
          <a:lstStyle/>
          <a:p>
            <a:r>
              <a:rPr lang="en-US" sz="1400" dirty="0" smtClean="0"/>
              <a:t>Bauer et al.(2013) Science 342: 253; Hardison and </a:t>
            </a:r>
            <a:r>
              <a:rPr lang="en-US" sz="1400" dirty="0" err="1" smtClean="0"/>
              <a:t>Blobel</a:t>
            </a:r>
            <a:r>
              <a:rPr lang="en-US" sz="1400" dirty="0" smtClean="0"/>
              <a:t> (2013) Science 342: 206 </a:t>
            </a:r>
            <a:endParaRPr lang="en-US" sz="1400" dirty="0"/>
          </a:p>
        </p:txBody>
      </p:sp>
      <p:pic>
        <p:nvPicPr>
          <p:cNvPr id="2" name="Picture 1" descr="Screen Shot 2014-04-23 at 6.09.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1084282"/>
            <a:ext cx="8140700" cy="5029279"/>
          </a:xfrm>
          <a:prstGeom prst="rect">
            <a:avLst/>
          </a:prstGeom>
        </p:spPr>
      </p:pic>
    </p:spTree>
    <p:extLst>
      <p:ext uri="{BB962C8B-B14F-4D97-AF65-F5344CB8AC3E}">
        <p14:creationId xmlns:p14="http://schemas.microsoft.com/office/powerpoint/2010/main" val="3456636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7"/>
            <a:ext cx="8229600" cy="709613"/>
          </a:xfrm>
        </p:spPr>
        <p:txBody>
          <a:bodyPr/>
          <a:lstStyle/>
          <a:p>
            <a:r>
              <a:rPr lang="en-US" dirty="0" smtClean="0"/>
              <a:t>Candidate enhancer in intron of </a:t>
            </a:r>
            <a:r>
              <a:rPr lang="en-US" i="1" dirty="0" smtClean="0"/>
              <a:t>BCL11A</a:t>
            </a:r>
            <a:endParaRPr lang="en-US" dirty="0"/>
          </a:p>
        </p:txBody>
      </p:sp>
      <p:sp>
        <p:nvSpPr>
          <p:cNvPr id="3" name="Date Placeholder 2"/>
          <p:cNvSpPr>
            <a:spLocks noGrp="1"/>
          </p:cNvSpPr>
          <p:nvPr>
            <p:ph type="dt" sz="half" idx="10"/>
          </p:nvPr>
        </p:nvSpPr>
        <p:spPr/>
        <p:txBody>
          <a:bodyPr/>
          <a:lstStyle/>
          <a:p>
            <a:fld id="{ABEB532C-2D2A-9541-B5E2-014917714AE4}" type="datetime1">
              <a:rPr lang="en-US" smtClean="0"/>
              <a:t>4/7/15</a:t>
            </a:fld>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19</a:t>
            </a:fld>
            <a:endParaRPr lang="en-US"/>
          </a:p>
        </p:txBody>
      </p:sp>
      <p:pic>
        <p:nvPicPr>
          <p:cNvPr id="5" name="Picture 4" descr="Screen Shot 2014-04-22 at 12.33.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3365"/>
            <a:ext cx="9144000" cy="5139485"/>
          </a:xfrm>
          <a:prstGeom prst="rect">
            <a:avLst/>
          </a:prstGeom>
        </p:spPr>
      </p:pic>
      <p:sp>
        <p:nvSpPr>
          <p:cNvPr id="6" name="TextBox 5"/>
          <p:cNvSpPr txBox="1"/>
          <p:nvPr/>
        </p:nvSpPr>
        <p:spPr>
          <a:xfrm>
            <a:off x="3898900" y="6413698"/>
            <a:ext cx="2795482" cy="307777"/>
          </a:xfrm>
          <a:prstGeom prst="rect">
            <a:avLst/>
          </a:prstGeom>
          <a:noFill/>
        </p:spPr>
        <p:txBody>
          <a:bodyPr wrap="none" rtlCol="0">
            <a:spAutoFit/>
          </a:bodyPr>
          <a:lstStyle/>
          <a:p>
            <a:r>
              <a:rPr lang="en-US" sz="1400" dirty="0"/>
              <a:t>Bauer et al.(2013) Science  342: 253</a:t>
            </a:r>
          </a:p>
        </p:txBody>
      </p:sp>
    </p:spTree>
    <p:extLst>
      <p:ext uri="{BB962C8B-B14F-4D97-AF65-F5344CB8AC3E}">
        <p14:creationId xmlns:p14="http://schemas.microsoft.com/office/powerpoint/2010/main" val="3107440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5" name="Rectangle 3"/>
          <p:cNvSpPr>
            <a:spLocks noChangeArrowheads="1"/>
          </p:cNvSpPr>
          <p:nvPr/>
        </p:nvSpPr>
        <p:spPr bwMode="auto">
          <a:xfrm>
            <a:off x="304800" y="381000"/>
            <a:ext cx="8534400" cy="533400"/>
          </a:xfrm>
          <a:prstGeom prst="rect">
            <a:avLst/>
          </a:prstGeom>
          <a:noFill/>
          <a:ln w="9525">
            <a:noFill/>
            <a:miter lim="800000"/>
            <a:headEnd/>
            <a:tailEnd/>
          </a:ln>
        </p:spPr>
        <p:txBody>
          <a:bodyPr anchor="ctr"/>
          <a:lstStyle/>
          <a:p>
            <a:pPr algn="ctr" fontAlgn="base">
              <a:lnSpc>
                <a:spcPct val="95000"/>
              </a:lnSpc>
              <a:spcBef>
                <a:spcPct val="0"/>
              </a:spcBef>
              <a:spcAft>
                <a:spcPct val="0"/>
              </a:spcAft>
            </a:pPr>
            <a:r>
              <a:rPr lang="fr-FR" sz="3200" b="1" dirty="0" err="1">
                <a:solidFill>
                  <a:srgbClr val="FFFF66"/>
                </a:solidFill>
              </a:rPr>
              <a:t>Published</a:t>
            </a:r>
            <a:r>
              <a:rPr lang="fr-FR" sz="3200" b="1" dirty="0">
                <a:solidFill>
                  <a:srgbClr val="FFFF66"/>
                </a:solidFill>
              </a:rPr>
              <a:t> GWA Reports, 2005 </a:t>
            </a:r>
            <a:r>
              <a:rPr lang="fr-FR" sz="3200" b="1" dirty="0" smtClean="0">
                <a:solidFill>
                  <a:srgbClr val="FFFF66"/>
                </a:solidFill>
              </a:rPr>
              <a:t>– 6/2012</a:t>
            </a:r>
            <a:endParaRPr lang="fr-FR" sz="3200" b="1" dirty="0">
              <a:solidFill>
                <a:srgbClr val="FFFF66"/>
              </a:solidFill>
            </a:endParaRPr>
          </a:p>
        </p:txBody>
      </p:sp>
      <p:sp>
        <p:nvSpPr>
          <p:cNvPr id="3076" name="Text Box 4"/>
          <p:cNvSpPr txBox="1">
            <a:spLocks noChangeArrowheads="1"/>
          </p:cNvSpPr>
          <p:nvPr/>
        </p:nvSpPr>
        <p:spPr bwMode="auto">
          <a:xfrm rot="-5400000">
            <a:off x="-1363662" y="3344863"/>
            <a:ext cx="3733800" cy="3968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fr-FR" sz="2000" dirty="0">
                <a:solidFill>
                  <a:srgbClr val="FFFFFF"/>
                </a:solidFill>
                <a:ea typeface="ＭＳ Ｐゴシック" pitchFamily="96" charset="-128"/>
              </a:rPr>
              <a:t>Total </a:t>
            </a:r>
            <a:r>
              <a:rPr lang="fr-FR" sz="2000" dirty="0" err="1">
                <a:solidFill>
                  <a:srgbClr val="FFFFFF"/>
                </a:solidFill>
                <a:ea typeface="ＭＳ Ｐゴシック" pitchFamily="96" charset="-128"/>
              </a:rPr>
              <a:t>Number</a:t>
            </a:r>
            <a:r>
              <a:rPr lang="fr-FR" sz="2000" dirty="0">
                <a:solidFill>
                  <a:srgbClr val="FFFFFF"/>
                </a:solidFill>
                <a:ea typeface="ＭＳ Ｐゴシック" pitchFamily="96" charset="-128"/>
              </a:rPr>
              <a:t> of Publications</a:t>
            </a:r>
          </a:p>
        </p:txBody>
      </p:sp>
      <p:sp>
        <p:nvSpPr>
          <p:cNvPr id="3078" name="Text Box 6"/>
          <p:cNvSpPr txBox="1">
            <a:spLocks noChangeArrowheads="1"/>
          </p:cNvSpPr>
          <p:nvPr/>
        </p:nvSpPr>
        <p:spPr bwMode="auto">
          <a:xfrm>
            <a:off x="3556000" y="6281738"/>
            <a:ext cx="2149475"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dirty="0">
                <a:solidFill>
                  <a:srgbClr val="FFFFFF"/>
                </a:solidFill>
              </a:rPr>
              <a:t>Calendar Quarter</a:t>
            </a:r>
          </a:p>
        </p:txBody>
      </p:sp>
      <p:sp>
        <p:nvSpPr>
          <p:cNvPr id="3079" name="Text Box 7"/>
          <p:cNvSpPr txBox="1">
            <a:spLocks noChangeArrowheads="1"/>
          </p:cNvSpPr>
          <p:nvPr/>
        </p:nvSpPr>
        <p:spPr bwMode="auto">
          <a:xfrm>
            <a:off x="76200" y="6613525"/>
            <a:ext cx="1649811" cy="246221"/>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1000" b="1" dirty="0">
                <a:solidFill>
                  <a:srgbClr val="2121FF"/>
                </a:solidFill>
              </a:rPr>
              <a:t>Through </a:t>
            </a:r>
            <a:r>
              <a:rPr lang="en-US" sz="1000" b="1" dirty="0" smtClean="0">
                <a:solidFill>
                  <a:srgbClr val="2121FF"/>
                </a:solidFill>
              </a:rPr>
              <a:t>6/30/12 postings</a:t>
            </a:r>
            <a:endParaRPr lang="en-US" sz="1000" b="1" dirty="0">
              <a:solidFill>
                <a:srgbClr val="2121FF"/>
              </a:solidFill>
            </a:endParaRPr>
          </a:p>
        </p:txBody>
      </p:sp>
      <p:graphicFrame>
        <p:nvGraphicFramePr>
          <p:cNvPr id="11" name="Chart 10"/>
          <p:cNvGraphicFramePr/>
          <p:nvPr>
            <p:extLst>
              <p:ext uri="{D42A27DB-BD31-4B8C-83A1-F6EECF244321}">
                <p14:modId xmlns:p14="http://schemas.microsoft.com/office/powerpoint/2010/main" val="3515774607"/>
              </p:ext>
            </p:extLst>
          </p:nvPr>
        </p:nvGraphicFramePr>
        <p:xfrm>
          <a:off x="838200" y="11430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924800" y="990600"/>
            <a:ext cx="838200" cy="369332"/>
          </a:xfrm>
          <a:prstGeom prst="rect">
            <a:avLst/>
          </a:prstGeom>
          <a:noFill/>
          <a:ln>
            <a:solidFill>
              <a:schemeClr val="bg1"/>
            </a:solidFill>
          </a:ln>
        </p:spPr>
        <p:txBody>
          <a:bodyPr wrap="square" rtlCol="0">
            <a:spAutoFit/>
          </a:bodyPr>
          <a:lstStyle/>
          <a:p>
            <a:pPr algn="ctr"/>
            <a:r>
              <a:rPr lang="en-US" b="1" dirty="0" smtClean="0">
                <a:solidFill>
                  <a:schemeClr val="bg1"/>
                </a:solidFill>
              </a:rPr>
              <a:t>1350</a:t>
            </a:r>
            <a:endParaRPr lang="en-US" b="1" dirty="0">
              <a:solidFill>
                <a:schemeClr val="bg1"/>
              </a:solidFill>
            </a:endParaRPr>
          </a:p>
        </p:txBody>
      </p:sp>
    </p:spTree>
    <p:custDataLst>
      <p:tags r:id="rId1"/>
    </p:custDataLst>
    <p:extLst>
      <p:ext uri="{BB962C8B-B14F-4D97-AF65-F5344CB8AC3E}">
        <p14:creationId xmlns:p14="http://schemas.microsoft.com/office/powerpoint/2010/main" val="413741414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1"/>
            <a:ext cx="8229600" cy="993654"/>
          </a:xfrm>
        </p:spPr>
        <p:txBody>
          <a:bodyPr>
            <a:normAutofit fontScale="90000"/>
          </a:bodyPr>
          <a:lstStyle/>
          <a:p>
            <a:r>
              <a:rPr lang="en-US" dirty="0" smtClean="0"/>
              <a:t>SNP in candidate enhancer is associated with high </a:t>
            </a:r>
            <a:r>
              <a:rPr lang="en-US" dirty="0" err="1" smtClean="0"/>
              <a:t>HbF</a:t>
            </a:r>
            <a:endParaRPr lang="en-US" dirty="0"/>
          </a:p>
        </p:txBody>
      </p:sp>
      <p:sp>
        <p:nvSpPr>
          <p:cNvPr id="3" name="Date Placeholder 2"/>
          <p:cNvSpPr>
            <a:spLocks noGrp="1"/>
          </p:cNvSpPr>
          <p:nvPr>
            <p:ph type="dt" sz="half" idx="10"/>
          </p:nvPr>
        </p:nvSpPr>
        <p:spPr>
          <a:xfrm>
            <a:off x="457200" y="6394450"/>
            <a:ext cx="2133600" cy="365125"/>
          </a:xfrm>
        </p:spPr>
        <p:txBody>
          <a:bodyPr/>
          <a:lstStyle/>
          <a:p>
            <a:fld id="{ABEB532C-2D2A-9541-B5E2-014917714AE4}" type="datetime1">
              <a:rPr lang="en-US" smtClean="0"/>
              <a:t>4/7/15</a:t>
            </a:fld>
            <a:endParaRPr lang="en-US" dirty="0"/>
          </a:p>
        </p:txBody>
      </p:sp>
      <p:sp>
        <p:nvSpPr>
          <p:cNvPr id="4" name="Slide Number Placeholder 3"/>
          <p:cNvSpPr>
            <a:spLocks noGrp="1"/>
          </p:cNvSpPr>
          <p:nvPr>
            <p:ph type="sldNum" sz="quarter" idx="12"/>
          </p:nvPr>
        </p:nvSpPr>
        <p:spPr/>
        <p:txBody>
          <a:bodyPr/>
          <a:lstStyle/>
          <a:p>
            <a:fld id="{D85525D1-94EC-AA45-A259-B3226F473042}" type="slidenum">
              <a:rPr lang="en-US" smtClean="0"/>
              <a:t>20</a:t>
            </a:fld>
            <a:endParaRPr lang="en-US"/>
          </a:p>
        </p:txBody>
      </p:sp>
      <p:sp>
        <p:nvSpPr>
          <p:cNvPr id="7" name="TextBox 6"/>
          <p:cNvSpPr txBox="1"/>
          <p:nvPr/>
        </p:nvSpPr>
        <p:spPr>
          <a:xfrm>
            <a:off x="2857500" y="6394450"/>
            <a:ext cx="2795482" cy="307777"/>
          </a:xfrm>
          <a:prstGeom prst="rect">
            <a:avLst/>
          </a:prstGeom>
          <a:noFill/>
        </p:spPr>
        <p:txBody>
          <a:bodyPr wrap="none" rtlCol="0">
            <a:spAutoFit/>
          </a:bodyPr>
          <a:lstStyle/>
          <a:p>
            <a:r>
              <a:rPr lang="en-US" sz="1400" dirty="0"/>
              <a:t>Bauer et al.(2013) Science  342: 253</a:t>
            </a:r>
          </a:p>
        </p:txBody>
      </p:sp>
      <p:pic>
        <p:nvPicPr>
          <p:cNvPr id="8" name="Picture 7" descr="Screen Shot 2014-04-23 at 6.2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528"/>
            <a:ext cx="9144000" cy="4638745"/>
          </a:xfrm>
          <a:prstGeom prst="rect">
            <a:avLst/>
          </a:prstGeom>
        </p:spPr>
      </p:pic>
    </p:spTree>
    <p:extLst>
      <p:ext uri="{BB962C8B-B14F-4D97-AF65-F5344CB8AC3E}">
        <p14:creationId xmlns:p14="http://schemas.microsoft.com/office/powerpoint/2010/main" val="17519998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81063"/>
          </a:xfrm>
        </p:spPr>
        <p:txBody>
          <a:bodyPr>
            <a:normAutofit fontScale="90000"/>
          </a:bodyPr>
          <a:lstStyle/>
          <a:p>
            <a:r>
              <a:rPr lang="en-US" dirty="0" smtClean="0"/>
              <a:t>SNP in candidate enhancer shows allele-specific binding by TFs</a:t>
            </a:r>
            <a:endParaRPr lang="en-US" dirty="0"/>
          </a:p>
        </p:txBody>
      </p:sp>
      <p:sp>
        <p:nvSpPr>
          <p:cNvPr id="3" name="Date Placeholder 2"/>
          <p:cNvSpPr>
            <a:spLocks noGrp="1"/>
          </p:cNvSpPr>
          <p:nvPr>
            <p:ph type="dt" sz="half" idx="10"/>
          </p:nvPr>
        </p:nvSpPr>
        <p:spPr/>
        <p:txBody>
          <a:bodyPr/>
          <a:lstStyle/>
          <a:p>
            <a:fld id="{ABEB532C-2D2A-9541-B5E2-014917714AE4}" type="datetime1">
              <a:rPr lang="en-US" smtClean="0"/>
              <a:t>4/7/15</a:t>
            </a:fld>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21</a:t>
            </a:fld>
            <a:endParaRPr lang="en-US"/>
          </a:p>
        </p:txBody>
      </p:sp>
      <p:sp>
        <p:nvSpPr>
          <p:cNvPr id="6" name="TextBox 5"/>
          <p:cNvSpPr txBox="1"/>
          <p:nvPr/>
        </p:nvSpPr>
        <p:spPr>
          <a:xfrm>
            <a:off x="3073400" y="6259809"/>
            <a:ext cx="2795482" cy="307777"/>
          </a:xfrm>
          <a:prstGeom prst="rect">
            <a:avLst/>
          </a:prstGeom>
          <a:noFill/>
        </p:spPr>
        <p:txBody>
          <a:bodyPr wrap="none" rtlCol="0">
            <a:spAutoFit/>
          </a:bodyPr>
          <a:lstStyle/>
          <a:p>
            <a:r>
              <a:rPr lang="en-US" sz="1400" dirty="0"/>
              <a:t>Bauer et al.(2013) Science  342: 253</a:t>
            </a:r>
          </a:p>
        </p:txBody>
      </p:sp>
      <p:pic>
        <p:nvPicPr>
          <p:cNvPr id="7" name="Picture 6" descr="Screen Shot 2014-04-23 at 6.21.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482" y="1402932"/>
            <a:ext cx="4284518" cy="4856877"/>
          </a:xfrm>
          <a:prstGeom prst="rect">
            <a:avLst/>
          </a:prstGeom>
        </p:spPr>
      </p:pic>
    </p:spTree>
    <p:extLst>
      <p:ext uri="{BB962C8B-B14F-4D97-AF65-F5344CB8AC3E}">
        <p14:creationId xmlns:p14="http://schemas.microsoft.com/office/powerpoint/2010/main" val="514360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08063"/>
          </a:xfrm>
        </p:spPr>
        <p:txBody>
          <a:bodyPr>
            <a:normAutofit fontScale="90000"/>
          </a:bodyPr>
          <a:lstStyle/>
          <a:p>
            <a:r>
              <a:rPr lang="en-US" dirty="0" smtClean="0"/>
              <a:t>Targeted deletion of enhancer leads to tissue-specific loss of expression of </a:t>
            </a:r>
            <a:r>
              <a:rPr lang="en-US" i="1" dirty="0" smtClean="0"/>
              <a:t>BCL11A</a:t>
            </a:r>
            <a:endParaRPr lang="en-US" dirty="0"/>
          </a:p>
        </p:txBody>
      </p:sp>
      <p:sp>
        <p:nvSpPr>
          <p:cNvPr id="3" name="Date Placeholder 2"/>
          <p:cNvSpPr>
            <a:spLocks noGrp="1"/>
          </p:cNvSpPr>
          <p:nvPr>
            <p:ph type="dt" sz="half" idx="10"/>
          </p:nvPr>
        </p:nvSpPr>
        <p:spPr/>
        <p:txBody>
          <a:bodyPr/>
          <a:lstStyle/>
          <a:p>
            <a:fld id="{ABEB532C-2D2A-9541-B5E2-014917714AE4}" type="datetime1">
              <a:rPr lang="en-US" smtClean="0"/>
              <a:t>4/7/15</a:t>
            </a:fld>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22</a:t>
            </a:fld>
            <a:endParaRPr lang="en-US"/>
          </a:p>
        </p:txBody>
      </p:sp>
      <p:sp>
        <p:nvSpPr>
          <p:cNvPr id="6" name="TextBox 5"/>
          <p:cNvSpPr txBox="1"/>
          <p:nvPr/>
        </p:nvSpPr>
        <p:spPr>
          <a:xfrm>
            <a:off x="2895600" y="6356350"/>
            <a:ext cx="2795482" cy="307777"/>
          </a:xfrm>
          <a:prstGeom prst="rect">
            <a:avLst/>
          </a:prstGeom>
          <a:noFill/>
        </p:spPr>
        <p:txBody>
          <a:bodyPr wrap="none" rtlCol="0">
            <a:spAutoFit/>
          </a:bodyPr>
          <a:lstStyle/>
          <a:p>
            <a:r>
              <a:rPr lang="en-US" sz="1400" dirty="0"/>
              <a:t>Bauer et al.(2013) Science  342: 253</a:t>
            </a:r>
          </a:p>
        </p:txBody>
      </p:sp>
      <p:pic>
        <p:nvPicPr>
          <p:cNvPr id="7" name="Picture 6" descr="Screen Shot 2014-04-23 at 6.2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427482"/>
            <a:ext cx="7048500" cy="4727970"/>
          </a:xfrm>
          <a:prstGeom prst="rect">
            <a:avLst/>
          </a:prstGeom>
        </p:spPr>
      </p:pic>
    </p:spTree>
    <p:extLst>
      <p:ext uri="{BB962C8B-B14F-4D97-AF65-F5344CB8AC3E}">
        <p14:creationId xmlns:p14="http://schemas.microsoft.com/office/powerpoint/2010/main" val="1587268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477203"/>
          </a:xfrm>
        </p:spPr>
        <p:txBody>
          <a:bodyPr>
            <a:noAutofit/>
          </a:bodyPr>
          <a:lstStyle/>
          <a:p>
            <a:r>
              <a:rPr lang="en-US" sz="2800" dirty="0" smtClean="0"/>
              <a:t>GWAS catalog interactive browser</a:t>
            </a:r>
            <a:endParaRPr lang="en-US" sz="2800"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E7053671-AB18-428A-A6E7-2AA46CA9499E}" type="slidenum">
              <a:rPr lang="en-US" smtClean="0">
                <a:solidFill>
                  <a:srgbClr val="000000"/>
                </a:solidFill>
              </a:rPr>
              <a:pPr>
                <a:defRPr/>
              </a:pPr>
              <a:t>3</a:t>
            </a:fld>
            <a:endParaRPr lang="en-US" dirty="0">
              <a:solidFill>
                <a:srgbClr val="000000"/>
              </a:solidFill>
            </a:endParaRPr>
          </a:p>
        </p:txBody>
      </p:sp>
      <p:sp>
        <p:nvSpPr>
          <p:cNvPr id="7" name="TextBox 6">
            <a:hlinkClick r:id="rId2"/>
          </p:cNvPr>
          <p:cNvSpPr txBox="1"/>
          <p:nvPr/>
        </p:nvSpPr>
        <p:spPr>
          <a:xfrm>
            <a:off x="3423920" y="6352143"/>
            <a:ext cx="3326715" cy="369332"/>
          </a:xfrm>
          <a:prstGeom prst="rect">
            <a:avLst/>
          </a:prstGeom>
          <a:noFill/>
        </p:spPr>
        <p:txBody>
          <a:bodyPr wrap="none" rtlCol="0">
            <a:spAutoFit/>
          </a:bodyPr>
          <a:lstStyle/>
          <a:p>
            <a:r>
              <a:rPr lang="en-US" dirty="0">
                <a:hlinkClick r:id="rId2"/>
              </a:rPr>
              <a:t>http://</a:t>
            </a:r>
            <a:r>
              <a:rPr lang="en-US" dirty="0" err="1">
                <a:hlinkClick r:id="rId2"/>
              </a:rPr>
              <a:t>www.ebi.ac.uk</a:t>
            </a:r>
            <a:r>
              <a:rPr lang="en-US" dirty="0">
                <a:hlinkClick r:id="rId2"/>
              </a:rPr>
              <a:t>/</a:t>
            </a:r>
            <a:r>
              <a:rPr lang="en-US" dirty="0" err="1">
                <a:hlinkClick r:id="rId2"/>
              </a:rPr>
              <a:t>fgpt</a:t>
            </a:r>
            <a:r>
              <a:rPr lang="en-US" dirty="0">
                <a:hlinkClick r:id="rId2"/>
              </a:rPr>
              <a:t>/</a:t>
            </a:r>
            <a:r>
              <a:rPr lang="en-US" dirty="0" err="1">
                <a:hlinkClick r:id="rId2"/>
              </a:rPr>
              <a:t>gwas</a:t>
            </a:r>
            <a:r>
              <a:rPr lang="en-US" dirty="0">
                <a:hlinkClick r:id="rId2"/>
              </a:rPr>
              <a:t>/</a:t>
            </a:r>
            <a:endParaRPr lang="en-US" dirty="0"/>
          </a:p>
        </p:txBody>
      </p:sp>
      <p:pic>
        <p:nvPicPr>
          <p:cNvPr id="9" name="Picture 8" descr="Screen Shot 2014-04-15 at 11.36.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 y="768196"/>
            <a:ext cx="8239760" cy="5634507"/>
          </a:xfrm>
          <a:prstGeom prst="rect">
            <a:avLst/>
          </a:prstGeom>
        </p:spPr>
      </p:pic>
      <p:pic>
        <p:nvPicPr>
          <p:cNvPr id="8" name="Picture 7" descr="Screen Shot 2014-04-15 at 11.29.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0765" y="5443563"/>
            <a:ext cx="2153235" cy="394760"/>
          </a:xfrm>
          <a:prstGeom prst="rect">
            <a:avLst/>
          </a:prstGeom>
        </p:spPr>
      </p:pic>
    </p:spTree>
    <p:extLst>
      <p:ext uri="{BB962C8B-B14F-4D97-AF65-F5344CB8AC3E}">
        <p14:creationId xmlns:p14="http://schemas.microsoft.com/office/powerpoint/2010/main" val="14141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868363"/>
          </a:xfrm>
        </p:spPr>
        <p:txBody>
          <a:bodyPr>
            <a:noAutofit/>
          </a:bodyPr>
          <a:lstStyle/>
          <a:p>
            <a:r>
              <a:rPr lang="en-US" sz="2800" dirty="0" smtClean="0"/>
              <a:t>Moving </a:t>
            </a:r>
            <a:r>
              <a:rPr lang="en-US" sz="2800" dirty="0"/>
              <a:t>from maps of loci associated with a trait to identifying the </a:t>
            </a:r>
            <a:r>
              <a:rPr lang="en-US" sz="2800" dirty="0" smtClean="0"/>
              <a:t>causative genetic variants</a:t>
            </a:r>
            <a:endParaRPr lang="en-US" sz="2800" dirty="0"/>
          </a:p>
        </p:txBody>
      </p:sp>
      <p:sp>
        <p:nvSpPr>
          <p:cNvPr id="4" name="Content Placeholder 3"/>
          <p:cNvSpPr>
            <a:spLocks noGrp="1"/>
          </p:cNvSpPr>
          <p:nvPr>
            <p:ph idx="1"/>
          </p:nvPr>
        </p:nvSpPr>
        <p:spPr>
          <a:xfrm>
            <a:off x="457200" y="1524000"/>
            <a:ext cx="8229600" cy="4953000"/>
          </a:xfrm>
        </p:spPr>
        <p:txBody>
          <a:bodyPr>
            <a:noAutofit/>
          </a:bodyPr>
          <a:lstStyle/>
          <a:p>
            <a:r>
              <a:rPr lang="en-US" sz="2000" dirty="0" smtClean="0"/>
              <a:t>Mendelian disorders:  Once </a:t>
            </a:r>
            <a:r>
              <a:rPr lang="en-US" sz="2000" dirty="0"/>
              <a:t>a locus was strongly implicated in the disease, attention was rightly focused on the protein-coding genes in the </a:t>
            </a:r>
            <a:r>
              <a:rPr lang="en-US" sz="2000" dirty="0" smtClean="0"/>
              <a:t>region</a:t>
            </a:r>
          </a:p>
          <a:p>
            <a:pPr lvl="1"/>
            <a:r>
              <a:rPr lang="en-US" sz="1800" dirty="0" smtClean="0"/>
              <a:t>Many </a:t>
            </a:r>
            <a:r>
              <a:rPr lang="en-US" sz="1800" dirty="0"/>
              <a:t>of the causative variants impact the structure of the encoded </a:t>
            </a:r>
            <a:r>
              <a:rPr lang="en-US" sz="1800" dirty="0" smtClean="0"/>
              <a:t>protein </a:t>
            </a:r>
          </a:p>
          <a:p>
            <a:r>
              <a:rPr lang="en-US" sz="2000" dirty="0"/>
              <a:t>L</a:t>
            </a:r>
            <a:r>
              <a:rPr lang="en-US" sz="2000" dirty="0" smtClean="0"/>
              <a:t>ikely </a:t>
            </a:r>
            <a:r>
              <a:rPr lang="en-US" sz="2000" dirty="0"/>
              <a:t>that a substantial fraction of genetic variants contributing to </a:t>
            </a:r>
            <a:r>
              <a:rPr lang="en-US" sz="2000" b="1" dirty="0">
                <a:solidFill>
                  <a:srgbClr val="0000FF"/>
                </a:solidFill>
              </a:rPr>
              <a:t>complex traits</a:t>
            </a:r>
            <a:r>
              <a:rPr lang="en-US" sz="2000" dirty="0"/>
              <a:t> in humans are involved in</a:t>
            </a:r>
            <a:r>
              <a:rPr lang="en-US" sz="2000" b="1" dirty="0">
                <a:solidFill>
                  <a:srgbClr val="0000FF"/>
                </a:solidFill>
              </a:rPr>
              <a:t> gene </a:t>
            </a:r>
            <a:r>
              <a:rPr lang="en-US" sz="2000" b="1" dirty="0" smtClean="0">
                <a:solidFill>
                  <a:srgbClr val="0000FF"/>
                </a:solidFill>
              </a:rPr>
              <a:t>regulation</a:t>
            </a:r>
          </a:p>
          <a:p>
            <a:pPr lvl="1"/>
            <a:r>
              <a:rPr lang="en-US" sz="1800" dirty="0"/>
              <a:t>O</a:t>
            </a:r>
            <a:r>
              <a:rPr lang="en-US" sz="1800" dirty="0" smtClean="0"/>
              <a:t>bserved </a:t>
            </a:r>
            <a:r>
              <a:rPr lang="en-US" sz="1800" dirty="0"/>
              <a:t>in model organisms </a:t>
            </a:r>
            <a:r>
              <a:rPr lang="en-US" sz="1800" dirty="0" smtClean="0"/>
              <a:t>such as flies. </a:t>
            </a:r>
          </a:p>
          <a:p>
            <a:pPr lvl="1"/>
            <a:r>
              <a:rPr lang="en-US" sz="1800" dirty="0" smtClean="0"/>
              <a:t>Most </a:t>
            </a:r>
            <a:r>
              <a:rPr lang="en-US" sz="1800" dirty="0"/>
              <a:t>phenotype-associated variants discovered in GWAS are far from protein-coding regions, even appearing in gene </a:t>
            </a:r>
            <a:r>
              <a:rPr lang="en-US" sz="1800" dirty="0" smtClean="0"/>
              <a:t>deserts</a:t>
            </a:r>
          </a:p>
          <a:p>
            <a:pPr lvl="2"/>
            <a:r>
              <a:rPr lang="en-US" sz="1600" dirty="0" smtClean="0"/>
              <a:t>Similar </a:t>
            </a:r>
            <a:r>
              <a:rPr lang="en-US" sz="1600" dirty="0"/>
              <a:t>to the genomic distribution of most </a:t>
            </a:r>
            <a:r>
              <a:rPr lang="en-US" sz="1600" i="1" dirty="0"/>
              <a:t>cis</a:t>
            </a:r>
            <a:r>
              <a:rPr lang="en-US" sz="1600" dirty="0"/>
              <a:t>-regulatory modules (CRMs) such as promoters and </a:t>
            </a:r>
            <a:r>
              <a:rPr lang="en-US" sz="1600" dirty="0" smtClean="0"/>
              <a:t>enhancers</a:t>
            </a:r>
          </a:p>
          <a:p>
            <a:pPr lvl="1"/>
            <a:r>
              <a:rPr lang="en-US" sz="1800" dirty="0"/>
              <a:t>T</a:t>
            </a:r>
            <a:r>
              <a:rPr lang="en-US" sz="1800" dirty="0" smtClean="0"/>
              <a:t>rait</a:t>
            </a:r>
            <a:r>
              <a:rPr lang="en-US" sz="1800" dirty="0"/>
              <a:t>-associated variants from GWAS are more likely to be associated with quantitative variation in gene expression than are other variants on the genotyping </a:t>
            </a:r>
            <a:r>
              <a:rPr lang="en-US" sz="1800" dirty="0" smtClean="0"/>
              <a:t>arrays</a:t>
            </a:r>
            <a:endParaRPr lang="en-US" sz="1800" dirty="0"/>
          </a:p>
          <a:p>
            <a:endParaRPr lang="en-US" sz="2000" dirty="0"/>
          </a:p>
        </p:txBody>
      </p:sp>
      <p:sp>
        <p:nvSpPr>
          <p:cNvPr id="2" name="Date Placeholder 1"/>
          <p:cNvSpPr>
            <a:spLocks noGrp="1"/>
          </p:cNvSpPr>
          <p:nvPr>
            <p:ph type="dt" sz="half" idx="10"/>
          </p:nvPr>
        </p:nvSpPr>
        <p:spPr/>
        <p:txBody>
          <a:bodyPr/>
          <a:lstStyle/>
          <a:p>
            <a:fld id="{7179D461-3CD7-DF49-8C0A-E5EA18DCF361}" type="datetime1">
              <a:rPr lang="en-US" smtClean="0"/>
              <a:t>4/7/15</a:t>
            </a:fld>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4</a:t>
            </a:fld>
            <a:endParaRPr lang="en-US"/>
          </a:p>
        </p:txBody>
      </p:sp>
    </p:spTree>
    <p:extLst>
      <p:ext uri="{BB962C8B-B14F-4D97-AF65-F5344CB8AC3E}">
        <p14:creationId xmlns:p14="http://schemas.microsoft.com/office/powerpoint/2010/main" val="954361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p:spPr>
        <p:txBody>
          <a:bodyPr>
            <a:normAutofit fontScale="90000"/>
          </a:bodyPr>
          <a:lstStyle/>
          <a:p>
            <a:r>
              <a:rPr lang="en-US" dirty="0" smtClean="0"/>
              <a:t>From GWAS results to allele-specific regulation</a:t>
            </a:r>
            <a:endParaRPr lang="en-US" dirty="0"/>
          </a:p>
        </p:txBody>
      </p:sp>
      <p:pic>
        <p:nvPicPr>
          <p:cNvPr id="3" name="Picture 2" descr="Approach_GWAS_Epigen_Regln.jpg"/>
          <p:cNvPicPr>
            <a:picLocks noChangeAspect="1"/>
          </p:cNvPicPr>
          <p:nvPr/>
        </p:nvPicPr>
        <p:blipFill rotWithShape="1">
          <a:blip r:embed="rId2">
            <a:extLst>
              <a:ext uri="{28A0092B-C50C-407E-A947-70E740481C1C}">
                <a14:useLocalDpi xmlns:a14="http://schemas.microsoft.com/office/drawing/2010/main" val="0"/>
              </a:ext>
            </a:extLst>
          </a:blip>
          <a:srcRect b="38268"/>
          <a:stretch/>
        </p:blipFill>
        <p:spPr>
          <a:xfrm>
            <a:off x="2362200" y="1143000"/>
            <a:ext cx="6019800" cy="5114190"/>
          </a:xfrm>
          <a:prstGeom prst="rect">
            <a:avLst/>
          </a:prstGeom>
        </p:spPr>
      </p:pic>
      <p:sp>
        <p:nvSpPr>
          <p:cNvPr id="4" name="TextBox 3"/>
          <p:cNvSpPr txBox="1"/>
          <p:nvPr/>
        </p:nvSpPr>
        <p:spPr>
          <a:xfrm>
            <a:off x="2148840" y="6373396"/>
            <a:ext cx="4703481" cy="276999"/>
          </a:xfrm>
          <a:prstGeom prst="rect">
            <a:avLst/>
          </a:prstGeom>
          <a:noFill/>
        </p:spPr>
        <p:txBody>
          <a:bodyPr wrap="none" rtlCol="0">
            <a:spAutoFit/>
          </a:bodyPr>
          <a:lstStyle/>
          <a:p>
            <a:r>
              <a:rPr lang="en-US" sz="1200" dirty="0" smtClean="0">
                <a:latin typeface="+mn-lt"/>
              </a:rPr>
              <a:t>Hardison: JBC </a:t>
            </a:r>
            <a:r>
              <a:rPr lang="en-US" sz="1200" dirty="0" err="1" smtClean="0">
                <a:latin typeface="+mn-lt"/>
              </a:rPr>
              <a:t>minireview</a:t>
            </a:r>
            <a:r>
              <a:rPr lang="en-US" sz="1200" dirty="0" smtClean="0">
                <a:latin typeface="+mn-lt"/>
              </a:rPr>
              <a:t> on Epigenetic data as guide to interpret GWAS</a:t>
            </a:r>
            <a:endParaRPr lang="en-US" sz="1200" dirty="0">
              <a:latin typeface="+mn-lt"/>
            </a:endParaRPr>
          </a:p>
        </p:txBody>
      </p:sp>
      <p:sp>
        <p:nvSpPr>
          <p:cNvPr id="5" name="Date Placeholder 4"/>
          <p:cNvSpPr>
            <a:spLocks noGrp="1"/>
          </p:cNvSpPr>
          <p:nvPr>
            <p:ph type="dt" sz="half" idx="10"/>
          </p:nvPr>
        </p:nvSpPr>
        <p:spPr/>
        <p:txBody>
          <a:bodyPr/>
          <a:lstStyle/>
          <a:p>
            <a:fld id="{B83C7CEF-1E43-8546-A891-D5A84C40B2D9}" type="datetime1">
              <a:rPr lang="en-US" smtClean="0"/>
              <a:t>4/7/15</a:t>
            </a:fld>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5</a:t>
            </a:fld>
            <a:endParaRPr lang="en-US"/>
          </a:p>
        </p:txBody>
      </p:sp>
    </p:spTree>
    <p:extLst>
      <p:ext uri="{BB962C8B-B14F-4D97-AF65-F5344CB8AC3E}">
        <p14:creationId xmlns:p14="http://schemas.microsoft.com/office/powerpoint/2010/main" val="2193218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752600"/>
          </a:xfrm>
          <a:ln/>
        </p:spPr>
        <p:txBody>
          <a:bodyPr/>
          <a:lstStyle/>
          <a:p>
            <a:r>
              <a:rPr lang="en-US" sz="3200"/>
              <a:t>Phenotype-associated SNPs tend to fall in function-associated genomic segments </a:t>
            </a:r>
          </a:p>
        </p:txBody>
      </p:sp>
      <p:sp>
        <p:nvSpPr>
          <p:cNvPr id="2051" name="Rectangle 3"/>
          <p:cNvSpPr>
            <a:spLocks noGrp="1" noChangeArrowheads="1"/>
          </p:cNvSpPr>
          <p:nvPr>
            <p:ph type="subTitle" idx="1"/>
          </p:nvPr>
        </p:nvSpPr>
        <p:spPr>
          <a:xfrm>
            <a:off x="1371600" y="3886200"/>
            <a:ext cx="6400800" cy="2133600"/>
          </a:xfrm>
        </p:spPr>
        <p:txBody>
          <a:bodyPr/>
          <a:lstStyle/>
          <a:p>
            <a:r>
              <a:rPr lang="en-US" sz="2000" dirty="0" smtClean="0"/>
              <a:t>ENCODE consortium</a:t>
            </a:r>
          </a:p>
          <a:p>
            <a:r>
              <a:rPr lang="en-US" sz="2000" dirty="0" smtClean="0"/>
              <a:t>Ewan Birney</a:t>
            </a:r>
          </a:p>
          <a:p>
            <a:r>
              <a:rPr lang="en-US" sz="2000" dirty="0" smtClean="0"/>
              <a:t>Penn State: Belinda </a:t>
            </a:r>
            <a:r>
              <a:rPr lang="en-US" sz="2000" dirty="0" err="1"/>
              <a:t>Giardine</a:t>
            </a:r>
            <a:r>
              <a:rPr lang="en-US" sz="2000" dirty="0"/>
              <a:t>, Bob Harris, Ross </a:t>
            </a:r>
            <a:r>
              <a:rPr lang="en-US" sz="2000" dirty="0" smtClean="0"/>
              <a:t>Hardison</a:t>
            </a:r>
          </a:p>
          <a:p>
            <a:r>
              <a:rPr lang="en-US" sz="2000" dirty="0"/>
              <a:t>The ENCODE Project Consortium (2012) An integrated Encyclopedia of DNA Elements in the human genome.  </a:t>
            </a:r>
            <a:r>
              <a:rPr lang="en-US" sz="2000" b="1" dirty="0" smtClean="0"/>
              <a:t>Nature</a:t>
            </a:r>
            <a:endParaRPr lang="en-US" sz="2000" dirty="0"/>
          </a:p>
        </p:txBody>
      </p:sp>
      <p:pic>
        <p:nvPicPr>
          <p:cNvPr id="5" name="Picture 4" descr="Screen shot 2011-10-23 at 7.36.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1793758" cy="1143000"/>
          </a:xfrm>
          <a:prstGeom prst="rect">
            <a:avLst/>
          </a:prstGeom>
        </p:spPr>
      </p:pic>
      <p:sp>
        <p:nvSpPr>
          <p:cNvPr id="2" name="Date Placeholder 1"/>
          <p:cNvSpPr>
            <a:spLocks noGrp="1"/>
          </p:cNvSpPr>
          <p:nvPr>
            <p:ph type="dt" sz="half" idx="10"/>
          </p:nvPr>
        </p:nvSpPr>
        <p:spPr/>
        <p:txBody>
          <a:bodyPr/>
          <a:lstStyle/>
          <a:p>
            <a:fld id="{5D4536FF-CEEF-6B45-A480-80BDB7268511}" type="datetime1">
              <a:rPr lang="en-US" smtClean="0"/>
              <a:t>4/7/15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6</a:t>
            </a:fld>
            <a:endParaRPr lang="en-US"/>
          </a:p>
        </p:txBody>
      </p:sp>
    </p:spTree>
    <p:extLst>
      <p:ext uri="{BB962C8B-B14F-4D97-AF65-F5344CB8AC3E}">
        <p14:creationId xmlns:p14="http://schemas.microsoft.com/office/powerpoint/2010/main" val="3014087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76200" y="152400"/>
            <a:ext cx="8915400" cy="914400"/>
          </a:xfrm>
          <a:ln/>
        </p:spPr>
        <p:txBody>
          <a:bodyPr>
            <a:normAutofit/>
          </a:bodyPr>
          <a:lstStyle/>
          <a:p>
            <a:r>
              <a:rPr lang="en-US" sz="2400" dirty="0"/>
              <a:t>Hypothesis: Phenotype </a:t>
            </a:r>
            <a:r>
              <a:rPr lang="en-US" sz="2400" dirty="0" smtClean="0"/>
              <a:t>associated variants </a:t>
            </a:r>
            <a:r>
              <a:rPr lang="en-US" sz="2400" dirty="0"/>
              <a:t>is associated with function from biochemical assays</a:t>
            </a:r>
          </a:p>
        </p:txBody>
      </p:sp>
      <p:sp>
        <p:nvSpPr>
          <p:cNvPr id="1028" name="Oval 4"/>
          <p:cNvSpPr>
            <a:spLocks noChangeArrowheads="1"/>
          </p:cNvSpPr>
          <p:nvPr/>
        </p:nvSpPr>
        <p:spPr bwMode="auto">
          <a:xfrm>
            <a:off x="1219200" y="1752600"/>
            <a:ext cx="2590800" cy="24320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9" name="Text Box 5"/>
          <p:cNvSpPr txBox="1">
            <a:spLocks noChangeArrowheads="1"/>
          </p:cNvSpPr>
          <p:nvPr/>
        </p:nvSpPr>
        <p:spPr bwMode="auto">
          <a:xfrm>
            <a:off x="1471612" y="2330450"/>
            <a:ext cx="7381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a:t>3 </a:t>
            </a:r>
            <a:r>
              <a:rPr lang="en-US" sz="1600" dirty="0" err="1"/>
              <a:t>Gbp</a:t>
            </a:r>
            <a:endParaRPr lang="en-US" sz="1600" dirty="0"/>
          </a:p>
        </p:txBody>
      </p:sp>
      <p:sp>
        <p:nvSpPr>
          <p:cNvPr id="1030" name="Oval 6"/>
          <p:cNvSpPr>
            <a:spLocks noChangeArrowheads="1"/>
          </p:cNvSpPr>
          <p:nvPr/>
        </p:nvSpPr>
        <p:spPr bwMode="auto">
          <a:xfrm>
            <a:off x="3324225" y="2405063"/>
            <a:ext cx="485775" cy="1100137"/>
          </a:xfrm>
          <a:prstGeom prst="ellipse">
            <a:avLst/>
          </a:prstGeom>
          <a:solidFill>
            <a:srgbClr val="FFFF00"/>
          </a:solidFill>
          <a:ln w="9525">
            <a:solidFill>
              <a:schemeClr val="tx1"/>
            </a:solidFill>
            <a:round/>
            <a:headEnd/>
            <a:tailEnd/>
          </a:ln>
        </p:spPr>
        <p:txBody>
          <a:bodyPr wrap="none" anchor="ctr"/>
          <a:lstStyle/>
          <a:p>
            <a:pPr algn="ctr"/>
            <a:endParaRPr lang="en-US" sz="1600"/>
          </a:p>
        </p:txBody>
      </p:sp>
      <p:sp>
        <p:nvSpPr>
          <p:cNvPr id="1032" name="Text Box 8"/>
          <p:cNvSpPr txBox="1">
            <a:spLocks noChangeArrowheads="1"/>
          </p:cNvSpPr>
          <p:nvPr/>
        </p:nvSpPr>
        <p:spPr bwMode="auto">
          <a:xfrm>
            <a:off x="685800" y="1171575"/>
            <a:ext cx="4114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600" dirty="0" err="1"/>
              <a:t>f_bp</a:t>
            </a:r>
            <a:r>
              <a:rPr lang="en-US" sz="1600" dirty="0"/>
              <a:t> = bp in DNA segment implicated in function by ENCODE data (</a:t>
            </a:r>
            <a:r>
              <a:rPr lang="en-US" sz="1600" dirty="0" smtClean="0"/>
              <a:t>10% - 80%) </a:t>
            </a:r>
            <a:endParaRPr lang="en-US" sz="1600" dirty="0"/>
          </a:p>
        </p:txBody>
      </p:sp>
      <p:sp>
        <p:nvSpPr>
          <p:cNvPr id="1034" name="Text Box 10"/>
          <p:cNvSpPr txBox="1">
            <a:spLocks noChangeArrowheads="1"/>
          </p:cNvSpPr>
          <p:nvPr/>
        </p:nvSpPr>
        <p:spPr bwMode="auto">
          <a:xfrm>
            <a:off x="2971800" y="2787650"/>
            <a:ext cx="7493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a:t>300 M</a:t>
            </a:r>
          </a:p>
        </p:txBody>
      </p:sp>
      <p:sp>
        <p:nvSpPr>
          <p:cNvPr id="1035" name="Oval 11"/>
          <p:cNvSpPr>
            <a:spLocks noChangeArrowheads="1"/>
          </p:cNvSpPr>
          <p:nvPr/>
        </p:nvSpPr>
        <p:spPr bwMode="auto">
          <a:xfrm>
            <a:off x="5257800" y="1898650"/>
            <a:ext cx="1997075" cy="1911350"/>
          </a:xfrm>
          <a:prstGeom prst="ellipse">
            <a:avLst/>
          </a:prstGeom>
          <a:solidFill>
            <a:srgbClr val="00FF80"/>
          </a:solidFill>
          <a:ln w="9525">
            <a:solidFill>
              <a:schemeClr val="tx1"/>
            </a:solidFill>
            <a:round/>
            <a:headEnd/>
            <a:tailEnd/>
          </a:ln>
        </p:spPr>
        <p:txBody>
          <a:bodyPr wrap="none" anchor="ctr"/>
          <a:lstStyle/>
          <a:p>
            <a:endParaRPr lang="en-US"/>
          </a:p>
        </p:txBody>
      </p:sp>
      <p:sp>
        <p:nvSpPr>
          <p:cNvPr id="1036" name="Text Box 12"/>
          <p:cNvSpPr txBox="1">
            <a:spLocks noChangeArrowheads="1"/>
          </p:cNvSpPr>
          <p:nvPr/>
        </p:nvSpPr>
        <p:spPr bwMode="auto">
          <a:xfrm>
            <a:off x="7315200" y="2127250"/>
            <a:ext cx="150495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SNPs on array</a:t>
            </a:r>
          </a:p>
        </p:txBody>
      </p:sp>
      <p:sp>
        <p:nvSpPr>
          <p:cNvPr id="1037" name="Text Box 13"/>
          <p:cNvSpPr txBox="1">
            <a:spLocks noChangeArrowheads="1"/>
          </p:cNvSpPr>
          <p:nvPr/>
        </p:nvSpPr>
        <p:spPr bwMode="auto">
          <a:xfrm>
            <a:off x="4689475" y="1851025"/>
            <a:ext cx="903112"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err="1"/>
              <a:t>f_SNPs</a:t>
            </a:r>
            <a:endParaRPr lang="en-US" sz="1600" dirty="0"/>
          </a:p>
          <a:p>
            <a:r>
              <a:rPr lang="en-US" sz="1600" dirty="0"/>
              <a:t>(</a:t>
            </a:r>
            <a:r>
              <a:rPr lang="en-US" sz="1600" dirty="0" smtClean="0"/>
              <a:t>0.45%</a:t>
            </a:r>
            <a:r>
              <a:rPr lang="en-US" sz="1600" dirty="0"/>
              <a:t>)</a:t>
            </a:r>
          </a:p>
        </p:txBody>
      </p:sp>
      <p:sp>
        <p:nvSpPr>
          <p:cNvPr id="1038" name="Oval 14"/>
          <p:cNvSpPr>
            <a:spLocks noChangeArrowheads="1"/>
          </p:cNvSpPr>
          <p:nvPr/>
        </p:nvSpPr>
        <p:spPr bwMode="auto">
          <a:xfrm>
            <a:off x="5257800" y="2597150"/>
            <a:ext cx="107950" cy="463550"/>
          </a:xfrm>
          <a:prstGeom prst="ellipse">
            <a:avLst/>
          </a:prstGeom>
          <a:solidFill>
            <a:srgbClr val="FFCC66"/>
          </a:solidFill>
          <a:ln w="9525">
            <a:solidFill>
              <a:schemeClr val="tx1"/>
            </a:solidFill>
            <a:round/>
            <a:headEnd/>
            <a:tailEnd/>
          </a:ln>
        </p:spPr>
        <p:txBody>
          <a:bodyPr wrap="none" anchor="ctr"/>
          <a:lstStyle/>
          <a:p>
            <a:pPr algn="ctr"/>
            <a:endParaRPr lang="en-US" sz="1600"/>
          </a:p>
        </p:txBody>
      </p:sp>
      <p:sp>
        <p:nvSpPr>
          <p:cNvPr id="1040" name="Rectangle 16"/>
          <p:cNvSpPr>
            <a:spLocks noChangeArrowheads="1"/>
          </p:cNvSpPr>
          <p:nvPr/>
        </p:nvSpPr>
        <p:spPr bwMode="auto">
          <a:xfrm>
            <a:off x="5000625" y="2697163"/>
            <a:ext cx="663763"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smtClean="0"/>
              <a:t>4.5 </a:t>
            </a:r>
            <a:r>
              <a:rPr lang="en-US" sz="1600" dirty="0"/>
              <a:t>K</a:t>
            </a:r>
          </a:p>
        </p:txBody>
      </p:sp>
      <p:sp>
        <p:nvSpPr>
          <p:cNvPr id="1041" name="Rectangle 17"/>
          <p:cNvSpPr>
            <a:spLocks noChangeArrowheads="1"/>
          </p:cNvSpPr>
          <p:nvPr/>
        </p:nvSpPr>
        <p:spPr bwMode="auto">
          <a:xfrm>
            <a:off x="5959475" y="2216150"/>
            <a:ext cx="526707"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smtClean="0"/>
              <a:t>1 M</a:t>
            </a:r>
            <a:endParaRPr lang="en-US" sz="1600" dirty="0"/>
          </a:p>
        </p:txBody>
      </p:sp>
      <p:sp>
        <p:nvSpPr>
          <p:cNvPr id="1042" name="Text Box 18"/>
          <p:cNvSpPr txBox="1">
            <a:spLocks noChangeArrowheads="1"/>
          </p:cNvSpPr>
          <p:nvPr/>
        </p:nvSpPr>
        <p:spPr bwMode="auto">
          <a:xfrm>
            <a:off x="209550" y="1949450"/>
            <a:ext cx="10096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800" dirty="0">
                <a:latin typeface="Helvetica" charset="0"/>
              </a:rPr>
              <a:t>Whole </a:t>
            </a:r>
          </a:p>
          <a:p>
            <a:r>
              <a:rPr lang="en-US" sz="1800" dirty="0">
                <a:latin typeface="Helvetica" charset="0"/>
              </a:rPr>
              <a:t>genome</a:t>
            </a:r>
          </a:p>
        </p:txBody>
      </p:sp>
      <p:sp>
        <p:nvSpPr>
          <p:cNvPr id="1043" name="Line 19"/>
          <p:cNvSpPr>
            <a:spLocks noChangeShapeType="1"/>
          </p:cNvSpPr>
          <p:nvPr/>
        </p:nvSpPr>
        <p:spPr bwMode="auto">
          <a:xfrm>
            <a:off x="4953000" y="2432050"/>
            <a:ext cx="3048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20"/>
          <p:cNvSpPr>
            <a:spLocks noChangeShapeType="1"/>
          </p:cNvSpPr>
          <p:nvPr/>
        </p:nvSpPr>
        <p:spPr bwMode="auto">
          <a:xfrm flipH="1">
            <a:off x="3429000" y="1600200"/>
            <a:ext cx="152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 name="Oval 21"/>
          <p:cNvSpPr>
            <a:spLocks noChangeArrowheads="1"/>
          </p:cNvSpPr>
          <p:nvPr/>
        </p:nvSpPr>
        <p:spPr bwMode="auto">
          <a:xfrm>
            <a:off x="2514600" y="4191000"/>
            <a:ext cx="2590800" cy="24320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47" name="Oval 23"/>
          <p:cNvSpPr>
            <a:spLocks noChangeArrowheads="1"/>
          </p:cNvSpPr>
          <p:nvPr/>
        </p:nvSpPr>
        <p:spPr bwMode="auto">
          <a:xfrm>
            <a:off x="4619625" y="4843463"/>
            <a:ext cx="485775" cy="1100137"/>
          </a:xfrm>
          <a:prstGeom prst="ellipse">
            <a:avLst/>
          </a:prstGeom>
          <a:solidFill>
            <a:srgbClr val="FFFF00"/>
          </a:solidFill>
          <a:ln w="9525">
            <a:solidFill>
              <a:schemeClr val="tx1"/>
            </a:solidFill>
            <a:round/>
            <a:headEnd/>
            <a:tailEnd/>
          </a:ln>
        </p:spPr>
        <p:txBody>
          <a:bodyPr wrap="none" anchor="ctr"/>
          <a:lstStyle/>
          <a:p>
            <a:pPr algn="ctr"/>
            <a:endParaRPr lang="en-US" sz="1600"/>
          </a:p>
        </p:txBody>
      </p:sp>
      <p:sp>
        <p:nvSpPr>
          <p:cNvPr id="1049" name="Oval 25"/>
          <p:cNvSpPr>
            <a:spLocks noChangeArrowheads="1"/>
          </p:cNvSpPr>
          <p:nvPr/>
        </p:nvSpPr>
        <p:spPr bwMode="auto">
          <a:xfrm>
            <a:off x="5029200" y="4419600"/>
            <a:ext cx="1997075" cy="1911350"/>
          </a:xfrm>
          <a:prstGeom prst="ellipse">
            <a:avLst/>
          </a:prstGeom>
          <a:solidFill>
            <a:srgbClr val="00FF80"/>
          </a:solidFill>
          <a:ln w="9525">
            <a:solidFill>
              <a:schemeClr val="tx1"/>
            </a:solidFill>
            <a:round/>
            <a:headEnd/>
            <a:tailEnd/>
          </a:ln>
        </p:spPr>
        <p:txBody>
          <a:bodyPr wrap="none" anchor="ctr"/>
          <a:lstStyle/>
          <a:p>
            <a:endParaRPr lang="en-US"/>
          </a:p>
        </p:txBody>
      </p:sp>
      <p:sp>
        <p:nvSpPr>
          <p:cNvPr id="1050" name="Oval 26"/>
          <p:cNvSpPr>
            <a:spLocks noChangeArrowheads="1"/>
          </p:cNvSpPr>
          <p:nvPr/>
        </p:nvSpPr>
        <p:spPr bwMode="auto">
          <a:xfrm>
            <a:off x="5029200" y="5118100"/>
            <a:ext cx="107950" cy="463550"/>
          </a:xfrm>
          <a:prstGeom prst="ellipse">
            <a:avLst/>
          </a:prstGeom>
          <a:solidFill>
            <a:srgbClr val="FFCC66"/>
          </a:solidFill>
          <a:ln w="9525">
            <a:solidFill>
              <a:schemeClr val="tx1"/>
            </a:solidFill>
            <a:round/>
            <a:headEnd/>
            <a:tailEnd/>
          </a:ln>
        </p:spPr>
        <p:txBody>
          <a:bodyPr wrap="none" anchor="ctr"/>
          <a:lstStyle/>
          <a:p>
            <a:pPr algn="ctr"/>
            <a:endParaRPr lang="en-US" sz="1600"/>
          </a:p>
        </p:txBody>
      </p:sp>
      <p:sp>
        <p:nvSpPr>
          <p:cNvPr id="1056" name="Line 32"/>
          <p:cNvSpPr>
            <a:spLocks noChangeShapeType="1"/>
          </p:cNvSpPr>
          <p:nvPr/>
        </p:nvSpPr>
        <p:spPr bwMode="auto">
          <a:xfrm>
            <a:off x="4800600" y="3581400"/>
            <a:ext cx="2286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7" name="Text Box 33"/>
          <p:cNvSpPr txBox="1">
            <a:spLocks noChangeArrowheads="1"/>
          </p:cNvSpPr>
          <p:nvPr/>
        </p:nvSpPr>
        <p:spPr bwMode="auto">
          <a:xfrm>
            <a:off x="4953000" y="3629025"/>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a:t>
            </a:r>
          </a:p>
        </p:txBody>
      </p:sp>
      <p:sp>
        <p:nvSpPr>
          <p:cNvPr id="2" name="Date Placeholder 1"/>
          <p:cNvSpPr>
            <a:spLocks noGrp="1"/>
          </p:cNvSpPr>
          <p:nvPr>
            <p:ph type="dt" sz="half" idx="10"/>
          </p:nvPr>
        </p:nvSpPr>
        <p:spPr/>
        <p:txBody>
          <a:bodyPr/>
          <a:lstStyle/>
          <a:p>
            <a:fld id="{93F24278-1F6C-6C4F-B7CD-8FBE767BC5FC}" type="datetime1">
              <a:rPr lang="en-US" smtClean="0"/>
              <a:t>4/7/15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7</a:t>
            </a:fld>
            <a:endParaRPr lang="en-US"/>
          </a:p>
        </p:txBody>
      </p:sp>
    </p:spTree>
    <p:extLst>
      <p:ext uri="{BB962C8B-B14F-4D97-AF65-F5344CB8AC3E}">
        <p14:creationId xmlns:p14="http://schemas.microsoft.com/office/powerpoint/2010/main" val="2994014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normAutofit fontScale="90000"/>
          </a:bodyPr>
          <a:lstStyle/>
          <a:p>
            <a:r>
              <a:rPr lang="en-US" sz="2800" dirty="0" smtClean="0"/>
              <a:t>GWAS SNPs are enriched in function-associated regions: DNase HSs and TF-occupied segments</a:t>
            </a:r>
            <a:endParaRPr lang="en-US" sz="2800" dirty="0"/>
          </a:p>
        </p:txBody>
      </p:sp>
      <p:pic>
        <p:nvPicPr>
          <p:cNvPr id="3" name="Picture 2" descr="Fig13a_FrxnSNPsFxnl_v2_1.jpg"/>
          <p:cNvPicPr>
            <a:picLocks noChangeAspect="1"/>
          </p:cNvPicPr>
          <p:nvPr/>
        </p:nvPicPr>
        <p:blipFill rotWithShape="1">
          <a:blip r:embed="rId2">
            <a:extLst>
              <a:ext uri="{28A0092B-C50C-407E-A947-70E740481C1C}">
                <a14:useLocalDpi xmlns:a14="http://schemas.microsoft.com/office/drawing/2010/main" val="0"/>
              </a:ext>
            </a:extLst>
          </a:blip>
          <a:srcRect t="9037" b="7457"/>
          <a:stretch/>
        </p:blipFill>
        <p:spPr>
          <a:xfrm>
            <a:off x="1600200" y="1426492"/>
            <a:ext cx="4953000" cy="4136108"/>
          </a:xfrm>
          <a:prstGeom prst="rect">
            <a:avLst/>
          </a:prstGeom>
        </p:spPr>
      </p:pic>
      <p:pic>
        <p:nvPicPr>
          <p:cNvPr id="4" name="Picture 3" descr="Screen shot 2012-04-10 at 1.13.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0"/>
            <a:ext cx="3098800" cy="1133508"/>
          </a:xfrm>
          <a:prstGeom prst="rect">
            <a:avLst/>
          </a:prstGeom>
        </p:spPr>
      </p:pic>
      <p:sp>
        <p:nvSpPr>
          <p:cNvPr id="5" name="TextBox 4"/>
          <p:cNvSpPr txBox="1"/>
          <p:nvPr/>
        </p:nvSpPr>
        <p:spPr>
          <a:xfrm>
            <a:off x="152401" y="5562600"/>
            <a:ext cx="8763000" cy="830997"/>
          </a:xfrm>
          <a:prstGeom prst="rect">
            <a:avLst/>
          </a:prstGeom>
          <a:noFill/>
        </p:spPr>
        <p:txBody>
          <a:bodyPr wrap="square" rtlCol="0">
            <a:spAutoFit/>
          </a:bodyPr>
          <a:lstStyle/>
          <a:p>
            <a:r>
              <a:rPr lang="en-US" sz="1800" dirty="0" smtClean="0">
                <a:latin typeface="+mn-lt"/>
              </a:rPr>
              <a:t>Fractions increase to 71% (DHS) and 31% (</a:t>
            </a:r>
            <a:r>
              <a:rPr lang="en-US" sz="1800" dirty="0" err="1" smtClean="0">
                <a:latin typeface="+mn-lt"/>
              </a:rPr>
              <a:t>Tfos</a:t>
            </a:r>
            <a:r>
              <a:rPr lang="en-US" sz="1800" dirty="0" smtClean="0">
                <a:latin typeface="+mn-lt"/>
              </a:rPr>
              <a:t>) if include SNPs in LD with lead GWAS SNP</a:t>
            </a:r>
          </a:p>
          <a:p>
            <a:endParaRPr lang="en-US" sz="1800" dirty="0" smtClean="0">
              <a:latin typeface="+mn-lt"/>
            </a:endParaRPr>
          </a:p>
          <a:p>
            <a:r>
              <a:rPr lang="en-US" sz="1200" dirty="0" smtClean="0">
                <a:latin typeface="+mn-lt"/>
              </a:rPr>
              <a:t>The ENCODE Project Consortium (2012) An integrated Encyclopedia of DNA Elements in the human genome.  </a:t>
            </a:r>
            <a:r>
              <a:rPr lang="en-US" sz="1200" b="1" dirty="0" smtClean="0">
                <a:latin typeface="+mn-lt"/>
              </a:rPr>
              <a:t>Nature</a:t>
            </a:r>
            <a:r>
              <a:rPr lang="en-US" sz="1200" dirty="0"/>
              <a:t> </a:t>
            </a:r>
            <a:r>
              <a:rPr lang="en-US" sz="1200" i="1" dirty="0" smtClean="0"/>
              <a:t>489</a:t>
            </a:r>
            <a:r>
              <a:rPr lang="en-US" sz="1200" dirty="0" smtClean="0"/>
              <a:t>: 57-74</a:t>
            </a:r>
            <a:endParaRPr lang="en-US" sz="1200" dirty="0">
              <a:latin typeface="+mn-lt"/>
            </a:endParaRPr>
          </a:p>
        </p:txBody>
      </p:sp>
      <p:sp>
        <p:nvSpPr>
          <p:cNvPr id="6" name="Date Placeholder 5"/>
          <p:cNvSpPr>
            <a:spLocks noGrp="1"/>
          </p:cNvSpPr>
          <p:nvPr>
            <p:ph type="dt" sz="half" idx="10"/>
          </p:nvPr>
        </p:nvSpPr>
        <p:spPr/>
        <p:txBody>
          <a:bodyPr/>
          <a:lstStyle/>
          <a:p>
            <a:fld id="{13E15FA5-147D-3A4C-ACE2-007E2E2D7DDF}" type="datetime1">
              <a:rPr lang="en-US" smtClean="0"/>
              <a:t>4/7/15</a:t>
            </a:fld>
            <a:endParaRPr lang="en-US" dirty="0"/>
          </a:p>
        </p:txBody>
      </p:sp>
      <p:sp>
        <p:nvSpPr>
          <p:cNvPr id="7" name="Slide Number Placeholder 6"/>
          <p:cNvSpPr>
            <a:spLocks noGrp="1"/>
          </p:cNvSpPr>
          <p:nvPr>
            <p:ph type="sldNum" sz="quarter" idx="12"/>
          </p:nvPr>
        </p:nvSpPr>
        <p:spPr/>
        <p:txBody>
          <a:bodyPr/>
          <a:lstStyle/>
          <a:p>
            <a:fld id="{D85525D1-94EC-AA45-A259-B3226F473042}" type="slidenum">
              <a:rPr lang="en-US" smtClean="0"/>
              <a:t>8</a:t>
            </a:fld>
            <a:endParaRPr lang="en-US"/>
          </a:p>
        </p:txBody>
      </p:sp>
    </p:spTree>
    <p:extLst>
      <p:ext uri="{BB962C8B-B14F-4D97-AF65-F5344CB8AC3E}">
        <p14:creationId xmlns:p14="http://schemas.microsoft.com/office/powerpoint/2010/main" val="1686887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noAutofit/>
          </a:bodyPr>
          <a:lstStyle/>
          <a:p>
            <a:r>
              <a:rPr lang="en-US" sz="2800" dirty="0" smtClean="0"/>
              <a:t>ENCODE data reveal likely causative SNP for susceptibility to breast and prostate cancer at 8q24</a:t>
            </a:r>
            <a:endParaRPr lang="en-US" sz="2800" dirty="0"/>
          </a:p>
        </p:txBody>
      </p:sp>
      <p:sp>
        <p:nvSpPr>
          <p:cNvPr id="4" name="Content Placeholder 3"/>
          <p:cNvSpPr>
            <a:spLocks noGrp="1"/>
          </p:cNvSpPr>
          <p:nvPr>
            <p:ph idx="1"/>
          </p:nvPr>
        </p:nvSpPr>
        <p:spPr>
          <a:xfrm>
            <a:off x="304800" y="1318683"/>
            <a:ext cx="3733800" cy="5158317"/>
          </a:xfrm>
        </p:spPr>
        <p:txBody>
          <a:bodyPr>
            <a:normAutofit/>
          </a:bodyPr>
          <a:lstStyle/>
          <a:p>
            <a:r>
              <a:rPr lang="en-US" sz="1400" dirty="0" err="1"/>
              <a:t>Wokolorczyk</a:t>
            </a:r>
            <a:r>
              <a:rPr lang="en-US" sz="1400" dirty="0"/>
              <a:t> et al. (2008) A range of cancers is associated with the rs6983267 marker on chromosome 8. </a:t>
            </a:r>
            <a:r>
              <a:rPr lang="en-US" sz="1400" b="1" dirty="0"/>
              <a:t>Cancer Res</a:t>
            </a:r>
            <a:r>
              <a:rPr lang="en-US" sz="1400" dirty="0"/>
              <a:t> 68, 9982-9986</a:t>
            </a:r>
          </a:p>
          <a:p>
            <a:r>
              <a:rPr lang="en-US" sz="1400" dirty="0"/>
              <a:t>Al </a:t>
            </a:r>
            <a:r>
              <a:rPr lang="en-US" sz="1400" dirty="0" err="1"/>
              <a:t>Olama</a:t>
            </a:r>
            <a:r>
              <a:rPr lang="en-US" sz="1400" dirty="0"/>
              <a:t> et al. (2009) Multiple loci on 8q24 associated with prostate cancer susceptibility. </a:t>
            </a:r>
            <a:r>
              <a:rPr lang="en-US" sz="1400" b="1" dirty="0"/>
              <a:t>Nat Gene</a:t>
            </a:r>
            <a:r>
              <a:rPr lang="en-US" sz="1400" dirty="0"/>
              <a:t>t 41, 1058-10560</a:t>
            </a:r>
          </a:p>
          <a:p>
            <a:r>
              <a:rPr lang="en-US" sz="1400" dirty="0" err="1"/>
              <a:t>Tuupanen</a:t>
            </a:r>
            <a:r>
              <a:rPr lang="en-US" sz="1400" dirty="0"/>
              <a:t> et al. (2009) The common colorectal cancer predisposition SNP rs6983267 at chromosome 8q24 confers potential to enhanced </a:t>
            </a:r>
            <a:r>
              <a:rPr lang="en-US" sz="1400" dirty="0" err="1"/>
              <a:t>Wnt</a:t>
            </a:r>
            <a:r>
              <a:rPr lang="en-US" sz="1400" dirty="0"/>
              <a:t> signaling. </a:t>
            </a:r>
            <a:r>
              <a:rPr lang="en-US" sz="1400" b="1" dirty="0"/>
              <a:t>Nat Genet</a:t>
            </a:r>
            <a:r>
              <a:rPr lang="en-US" sz="1400" dirty="0"/>
              <a:t> 41, 885-890</a:t>
            </a:r>
          </a:p>
          <a:p>
            <a:r>
              <a:rPr lang="en-US" sz="1400" dirty="0" err="1"/>
              <a:t>Pomerantz</a:t>
            </a:r>
            <a:r>
              <a:rPr lang="en-US" sz="1400" dirty="0"/>
              <a:t> et al. (2009) The 8q24 cancer risk variant rs6983267 shows long-range interaction with MYC in colorectal cancer. </a:t>
            </a:r>
            <a:r>
              <a:rPr lang="en-US" sz="1400" b="1" dirty="0"/>
              <a:t>Nat Genet</a:t>
            </a:r>
            <a:r>
              <a:rPr lang="en-US" sz="1400" dirty="0"/>
              <a:t> 41, 882-884</a:t>
            </a:r>
          </a:p>
          <a:p>
            <a:r>
              <a:rPr lang="en-US" sz="1400" dirty="0" err="1"/>
              <a:t>Jia</a:t>
            </a:r>
            <a:r>
              <a:rPr lang="en-US" sz="1400" dirty="0"/>
              <a:t> et al. (2009) Functional enhancers at the gene-poor 8q24 cancer-linked locus. </a:t>
            </a:r>
            <a:r>
              <a:rPr lang="en-US" sz="1400" b="1" dirty="0" err="1"/>
              <a:t>PLoS</a:t>
            </a:r>
            <a:r>
              <a:rPr lang="en-US" sz="1400" b="1" dirty="0"/>
              <a:t> Genet</a:t>
            </a:r>
            <a:r>
              <a:rPr lang="en-US" sz="1400" dirty="0"/>
              <a:t> 5, </a:t>
            </a:r>
            <a:r>
              <a:rPr lang="en-US" sz="1400" dirty="0" smtClean="0"/>
              <a:t>e1000597</a:t>
            </a:r>
          </a:p>
          <a:p>
            <a:r>
              <a:rPr lang="en-US" sz="1400" dirty="0" smtClean="0"/>
              <a:t>The ENCODE Project Consortium (2011</a:t>
            </a:r>
            <a:r>
              <a:rPr lang="en-US" sz="1400" dirty="0"/>
              <a:t>) A User's Guide to the Encyclopedia of DNA Elements (ENCODE).  </a:t>
            </a:r>
            <a:r>
              <a:rPr lang="hu-HU" sz="1400" b="1" dirty="0"/>
              <a:t>PLoS Biology</a:t>
            </a:r>
            <a:r>
              <a:rPr lang="hu-HU" sz="1400" dirty="0"/>
              <a:t> 9: e1001046.</a:t>
            </a:r>
            <a:endParaRPr lang="en-US" sz="1400" dirty="0"/>
          </a:p>
        </p:txBody>
      </p:sp>
      <p:pic>
        <p:nvPicPr>
          <p:cNvPr id="3" name="Picture 2" descr="Figure 8-Mar9-11-final.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173832"/>
            <a:ext cx="4796883" cy="5684168"/>
          </a:xfrm>
          <a:prstGeom prst="rect">
            <a:avLst/>
          </a:prstGeom>
        </p:spPr>
      </p:pic>
      <p:sp>
        <p:nvSpPr>
          <p:cNvPr id="5" name="Date Placeholder 4"/>
          <p:cNvSpPr>
            <a:spLocks noGrp="1"/>
          </p:cNvSpPr>
          <p:nvPr>
            <p:ph type="dt" sz="half" idx="10"/>
          </p:nvPr>
        </p:nvSpPr>
        <p:spPr/>
        <p:txBody>
          <a:bodyPr/>
          <a:lstStyle/>
          <a:p>
            <a:fld id="{EFE493C8-9973-A841-8A27-9C9E1BF9AE01}" type="datetime1">
              <a:rPr lang="en-US" smtClean="0"/>
              <a:t>4/7/15</a:t>
            </a:fld>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9</a:t>
            </a:fld>
            <a:endParaRPr lang="en-US"/>
          </a:p>
        </p:txBody>
      </p:sp>
    </p:spTree>
    <p:extLst>
      <p:ext uri="{BB962C8B-B14F-4D97-AF65-F5344CB8AC3E}">
        <p14:creationId xmlns:p14="http://schemas.microsoft.com/office/powerpoint/2010/main" val="244210174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RossThem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RossThemeBlue.thmx</Template>
  <TotalTime>1680</TotalTime>
  <Words>1518</Words>
  <Application>Microsoft Macintosh PowerPoint</Application>
  <PresentationFormat>On-screen Show (4:3)</PresentationFormat>
  <Paragraphs>129</Paragraphs>
  <Slides>22</Slides>
  <Notes>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RossThemeBlue</vt:lpstr>
      <vt:lpstr>RossThemeBlue</vt:lpstr>
      <vt:lpstr>1_Custom Design</vt:lpstr>
      <vt:lpstr>2_Custom Design</vt:lpstr>
      <vt:lpstr>Gene regulation and phenotype-associated genetic variants</vt:lpstr>
      <vt:lpstr>PowerPoint Presentation</vt:lpstr>
      <vt:lpstr>GWAS catalog interactive browser</vt:lpstr>
      <vt:lpstr>Moving from maps of loci associated with a trait to identifying the causative genetic variants</vt:lpstr>
      <vt:lpstr>From GWAS results to allele-specific regulation</vt:lpstr>
      <vt:lpstr>Phenotype-associated SNPs tend to fall in function-associated genomic segments </vt:lpstr>
      <vt:lpstr>Hypothesis: Phenotype associated variants is associated with function from biochemical assays</vt:lpstr>
      <vt:lpstr>GWAS SNPs are enriched in function-associated regions: DNase HSs and TF-occupied segments</vt:lpstr>
      <vt:lpstr>ENCODE data reveal likely causative SNP for susceptibility to breast and prostate cancer at 8q24</vt:lpstr>
      <vt:lpstr>Some SNPs associated with one phenotype are found in segments occupied by a specific TF</vt:lpstr>
      <vt:lpstr>Crohn Disease-associated SNPs in gene desert appear to regulate PTGER4</vt:lpstr>
      <vt:lpstr>PowerPoint Presentation</vt:lpstr>
      <vt:lpstr>Disease associated SNPs tend to be in DHS specific to tissue affected by the disease</vt:lpstr>
      <vt:lpstr>Allelelic differences in DHSs</vt:lpstr>
      <vt:lpstr>Disease-associated variants cluster in transcriptional regulatory pathways</vt:lpstr>
      <vt:lpstr>Identifying cell types affected by pathology without prior biological knowledge</vt:lpstr>
      <vt:lpstr>Unexplained variation</vt:lpstr>
      <vt:lpstr>Exploiting nature’s variants</vt:lpstr>
      <vt:lpstr>Candidate enhancer in intron of BCL11A</vt:lpstr>
      <vt:lpstr>SNP in candidate enhancer is associated with high HbF</vt:lpstr>
      <vt:lpstr>SNP in candidate enhancer shows allele-specific binding by TFs</vt:lpstr>
      <vt:lpstr>Targeted deletion of enhancer leads to tissue-specific loss of expression of BCL11A</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regulation and phenotype-associated variants</dc:title>
  <dc:creator>Ross Hardison</dc:creator>
  <cp:lastModifiedBy>Ross Hardison</cp:lastModifiedBy>
  <cp:revision>51</cp:revision>
  <dcterms:created xsi:type="dcterms:W3CDTF">2012-12-12T14:26:32Z</dcterms:created>
  <dcterms:modified xsi:type="dcterms:W3CDTF">2015-04-08T03:08:28Z</dcterms:modified>
</cp:coreProperties>
</file>