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71" r:id="rId8"/>
    <p:sldId id="291" r:id="rId9"/>
    <p:sldId id="273" r:id="rId10"/>
    <p:sldId id="274" r:id="rId11"/>
    <p:sldId id="272" r:id="rId12"/>
    <p:sldId id="259" r:id="rId13"/>
    <p:sldId id="260" r:id="rId14"/>
    <p:sldId id="270" r:id="rId15"/>
    <p:sldId id="262" r:id="rId16"/>
    <p:sldId id="290" r:id="rId17"/>
    <p:sldId id="277" r:id="rId18"/>
    <p:sldId id="26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9780" autoAdjust="0"/>
  </p:normalViewPr>
  <p:slideViewPr>
    <p:cSldViewPr>
      <p:cViewPr>
        <p:scale>
          <a:sx n="100" d="100"/>
          <a:sy n="100" d="100"/>
        </p:scale>
        <p:origin x="-92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5C73-F6CD-F144-9ECA-9C798CAF9E55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1BD07-D5BB-574C-B60E-CE9D89F9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13F6F-5CD4-F942-B826-A6CE8A34AC18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8102-146A-B24C-972E-C1465BB49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3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7FD-4F15-A749-A965-B7BB21557FD7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232-EEC4-5345-BD4A-E50D660F7D42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584B-72C8-394E-A866-FDA1A2FC2EBF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6F39-5AC3-4A4A-9EEF-02A00E495BC6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5FFC-96B1-BD44-B1D3-55039F5F91B1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EE5E-2024-7847-B1B0-B21F14B9B70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2D7-BF6C-7146-B58C-2127A5070EE4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F4D-9F1C-6041-8589-6A1C79D282F6}" type="datetime1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4E04-B68C-DC4C-84BF-88D8DF3DD4CC}" type="datetime1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83CB-00E9-004A-8038-7DECAC90003E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EEDD-558F-3542-9938-E0D2D1398F6A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7408-3A50-A345-B922-EC959F526DA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B0F3-5CF6-CE4B-B5A8-F36AC086270A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AD79-4DA9-7E49-8DF0-CAD4B8478D3A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F977-9A26-A04A-85E9-275C5E444D57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02B0-DE62-D84D-B01E-0A9A5DA3965A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B544-784C-AA4D-919E-865A528EBF32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A27C-1637-494E-8D59-8A171497253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F62F-7077-2B49-B484-C8891E87A4A4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1538-EA91-D143-ACCE-BC752F526D5C}" type="datetime1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15DF-5C69-764D-AE71-3FF57F19E4AF}" type="datetime1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8297-1D2A-E141-B625-6826076CC79B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F9B2-5CB8-AE4D-ACF2-A5602C55CB3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BBD9-9210-0C42-8C98-D756658EF600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B8C6-526D-A549-B7A2-30E5026B4149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1A7-1611-614D-81BF-95DA0E411C95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46A-64BE-CD47-B45A-03C97C1A04A3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2FDB-A124-7341-BF89-D1A95D59E548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69AF-76DF-2C49-B2D5-9AC83034C011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A56D-4277-474F-B80D-F37F8AB06054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EFD7-B9A7-9E4F-8978-41EE80CF88D5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42B9-7E04-B444-9B22-16F7AC8BB70A}" type="datetime1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2068-FE0A-D446-B0AA-6460ED254E1E}" type="datetime1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671F-2CAD-AA4D-91C0-D8A55CD22505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3F5C-D27D-4344-9B23-B6949043C490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E6D1-6B66-6449-876D-F0A1ACF6D4F1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38E1-402B-3F42-90A3-0B633E54BD71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6288-076B-0F4E-BA4A-EEA7F1671A2D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3CE6-8E01-F64D-A696-7055E89AF05F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7810-782F-7440-B3A7-27BDB2B7E32D}" type="datetime1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C87C-6484-1C4E-86C5-0DF63C666964}" type="datetime1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A691-1331-D94A-A2F3-A8A8D0E4E224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AEF9-1E3D-3B4B-8A63-0E5F0CB94463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AA4B-4E05-2748-B80B-44293654CC07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0C9E-95A9-4348-8896-DBAC6D971F6B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EC9E-C87B-CD4E-B59E-F5185078C56A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84B3-ED91-834D-BE89-663484C1FB3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8236-7CE9-9349-B445-A6D788D8EB8A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/>
          <a:lstStyle/>
          <a:p>
            <a:r>
              <a:rPr lang="en-US"/>
              <a:t>Genome-wide Association Studies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Genomics Lesson 12_1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Ross </a:t>
            </a:r>
            <a:r>
              <a:rPr lang="en-US" dirty="0" smtClean="0">
                <a:solidFill>
                  <a:schemeClr val="tx1"/>
                </a:solidFill>
              </a:rPr>
              <a:t>Hardison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9731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83F3-4D5B-9949-AA37-4F09910C8539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ln/>
        </p:spPr>
        <p:txBody>
          <a:bodyPr/>
          <a:lstStyle/>
          <a:p>
            <a:r>
              <a:rPr lang="en-US" sz="2800" dirty="0"/>
              <a:t>SNPs are linked only over short distances</a:t>
            </a:r>
          </a:p>
        </p:txBody>
      </p:sp>
      <p:pic>
        <p:nvPicPr>
          <p:cNvPr id="7171" name="Picture 3" descr="Screen shot 2010-03-30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135438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7400" y="6324600"/>
            <a:ext cx="545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Vogel and </a:t>
            </a:r>
            <a:r>
              <a:rPr lang="en-US" sz="1400" dirty="0" err="1"/>
              <a:t>Motulsky</a:t>
            </a:r>
            <a:r>
              <a:rPr lang="ja-JP" altLang="en-US" sz="1400" dirty="0"/>
              <a:t>’</a:t>
            </a:r>
            <a:r>
              <a:rPr lang="en-US" sz="1400" dirty="0"/>
              <a:t>s </a:t>
            </a:r>
            <a:r>
              <a:rPr lang="en-US" sz="1400" b="1" dirty="0"/>
              <a:t>Human Genetics</a:t>
            </a:r>
            <a:r>
              <a:rPr lang="en-US" sz="1400" dirty="0"/>
              <a:t>, 4th edition, </a:t>
            </a:r>
            <a:r>
              <a:rPr lang="en-US" sz="1400" dirty="0" err="1"/>
              <a:t>Chpt</a:t>
            </a:r>
            <a:r>
              <a:rPr lang="en-US" sz="1400" dirty="0"/>
              <a:t> 8, 2010.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867400" y="2209800"/>
            <a:ext cx="2819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Can use association of a trait with many SNPs to get a high resolution map of determinants of a phenotype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1CA5-152E-FD4A-9713-72A064743E5D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74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48768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Not</a:t>
            </a:r>
            <a:r>
              <a:rPr lang="en-US" dirty="0" smtClean="0">
                <a:latin typeface="+mn-lt"/>
              </a:rPr>
              <a:t> in a family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Genetics of susceptibilities </a:t>
            </a:r>
            <a:r>
              <a:rPr lang="en-US" sz="2800" dirty="0"/>
              <a:t>to </a:t>
            </a:r>
            <a:r>
              <a:rPr lang="en-US" sz="2800" dirty="0" smtClean="0"/>
              <a:t>common </a:t>
            </a:r>
            <a:r>
              <a:rPr lang="en-US" sz="2800" dirty="0"/>
              <a:t>diseases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E.g. </a:t>
            </a:r>
            <a:r>
              <a:rPr lang="en-US" dirty="0"/>
              <a:t>coronary artery disease, many forms of cancer and Type II </a:t>
            </a:r>
            <a:r>
              <a:rPr lang="en-US" dirty="0" smtClean="0"/>
              <a:t>diabetes</a:t>
            </a:r>
          </a:p>
          <a:p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substantial genetic </a:t>
            </a:r>
            <a:r>
              <a:rPr lang="en-US" dirty="0" smtClean="0"/>
              <a:t>components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phenotypes are affected by </a:t>
            </a:r>
            <a:r>
              <a:rPr lang="en-US" b="1" dirty="0">
                <a:solidFill>
                  <a:srgbClr val="0000FF"/>
                </a:solidFill>
              </a:rPr>
              <a:t>variants at multiple </a:t>
            </a:r>
            <a:r>
              <a:rPr lang="en-US" b="1" dirty="0" smtClean="0">
                <a:solidFill>
                  <a:srgbClr val="0000FF"/>
                </a:solidFill>
              </a:rPr>
              <a:t>loci</a:t>
            </a:r>
          </a:p>
          <a:p>
            <a:pPr lvl="1"/>
            <a:r>
              <a:rPr lang="en-US" dirty="0" smtClean="0"/>
              <a:t>Contrast </a:t>
            </a:r>
            <a:r>
              <a:rPr lang="en-US" dirty="0"/>
              <a:t>to the Mendelian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Thus </a:t>
            </a:r>
            <a:r>
              <a:rPr lang="en-US" dirty="0"/>
              <a:t>susceptibility to a common disease is a </a:t>
            </a:r>
            <a:r>
              <a:rPr lang="en-US" b="1" dirty="0">
                <a:solidFill>
                  <a:srgbClr val="0000FF"/>
                </a:solidFill>
              </a:rPr>
              <a:t>complex </a:t>
            </a:r>
            <a:r>
              <a:rPr lang="en-US" b="1" dirty="0" smtClean="0">
                <a:solidFill>
                  <a:srgbClr val="0000FF"/>
                </a:solidFill>
              </a:rPr>
              <a:t>trait</a:t>
            </a:r>
          </a:p>
          <a:p>
            <a:r>
              <a:rPr lang="en-US" dirty="0" smtClean="0"/>
              <a:t>Mapping </a:t>
            </a:r>
            <a:r>
              <a:rPr lang="en-US" dirty="0"/>
              <a:t>the multiple loci that contribute to these important traits usually follows a case-control design </a:t>
            </a:r>
            <a:r>
              <a:rPr lang="en-US" dirty="0" smtClean="0"/>
              <a:t>(next slide)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mapping experiments examine single nucleotide polymorphisms (SNPs) to ascertain the genotypes that are significantly more prevalent in the affected group than in the </a:t>
            </a:r>
            <a:r>
              <a:rPr lang="en-US" dirty="0" err="1"/>
              <a:t>nonaffected</a:t>
            </a:r>
            <a:r>
              <a:rPr lang="en-US" dirty="0"/>
              <a:t> </a:t>
            </a:r>
            <a:r>
              <a:rPr lang="en-US" dirty="0" smtClean="0"/>
              <a:t>group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genotypes are associated with the trait of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When </a:t>
            </a:r>
            <a:r>
              <a:rPr lang="en-US" dirty="0"/>
              <a:t>genotypes are determined at SNPs throughout the genome of each individual, the study is called a </a:t>
            </a:r>
            <a:r>
              <a:rPr lang="en-US" i="1" dirty="0">
                <a:solidFill>
                  <a:srgbClr val="0000FF"/>
                </a:solidFill>
              </a:rPr>
              <a:t>genome-wide association study</a:t>
            </a:r>
            <a:r>
              <a:rPr lang="en-US" dirty="0"/>
              <a:t>, or </a:t>
            </a:r>
            <a:r>
              <a:rPr lang="en-US" b="1" dirty="0">
                <a:solidFill>
                  <a:srgbClr val="0000FF"/>
                </a:solidFill>
              </a:rPr>
              <a:t>GWAS</a:t>
            </a:r>
            <a:r>
              <a:rPr lang="en-US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168A-CBCE-7443-920F-9800DFD9F36A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2438400" cy="11430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Steps in GWAS</a:t>
            </a:r>
          </a:p>
        </p:txBody>
      </p:sp>
      <p:pic>
        <p:nvPicPr>
          <p:cNvPr id="9219" name="Picture 3" descr="Screen shot 2010-03-30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28600"/>
            <a:ext cx="584041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creen shot 2010-03-30 a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1"/>
          <a:stretch>
            <a:fillRect/>
          </a:stretch>
        </p:blipFill>
        <p:spPr bwMode="auto">
          <a:xfrm>
            <a:off x="228600" y="1981200"/>
            <a:ext cx="2895600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Screen shot 2010-03-30 a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/>
          <a:stretch>
            <a:fillRect/>
          </a:stretch>
        </p:blipFill>
        <p:spPr bwMode="auto">
          <a:xfrm>
            <a:off x="228600" y="3733800"/>
            <a:ext cx="2940050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5638800"/>
            <a:ext cx="2743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Vogel and </a:t>
            </a:r>
            <a:r>
              <a:rPr lang="en-US" sz="1400" dirty="0" err="1"/>
              <a:t>Motulsky</a:t>
            </a:r>
            <a:r>
              <a:rPr lang="ja-JP" altLang="en-US" sz="1400" dirty="0"/>
              <a:t>’</a:t>
            </a:r>
            <a:r>
              <a:rPr lang="en-US" sz="1400" dirty="0"/>
              <a:t>s </a:t>
            </a:r>
            <a:r>
              <a:rPr lang="en-US" sz="1400" b="1" dirty="0"/>
              <a:t>Human Genetics</a:t>
            </a:r>
            <a:r>
              <a:rPr lang="en-US" sz="1400" dirty="0"/>
              <a:t>, 4th edition, </a:t>
            </a:r>
            <a:r>
              <a:rPr lang="en-US" sz="1400" dirty="0" err="1"/>
              <a:t>Chpt</a:t>
            </a:r>
            <a:r>
              <a:rPr lang="en-US" sz="1400" dirty="0"/>
              <a:t> 8.1, 2010.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0"/>
            <a:ext cx="189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Case           Control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76200"/>
            <a:ext cx="392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AA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76200"/>
            <a:ext cx="38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AB</a:t>
            </a:r>
            <a:endParaRPr lang="en-US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73223"/>
            <a:ext cx="37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BB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669" y="1490990"/>
            <a:ext cx="64633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Signal A</a:t>
            </a:r>
            <a:endParaRPr lang="en-US" sz="105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867400" y="795549"/>
            <a:ext cx="633507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Signal B</a:t>
            </a:r>
            <a:endParaRPr lang="en-US" sz="105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191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FC82-B2C2-7C48-A386-845758C69827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association</a:t>
            </a:r>
            <a:endParaRPr lang="en-US" dirty="0"/>
          </a:p>
        </p:txBody>
      </p:sp>
      <p:pic>
        <p:nvPicPr>
          <p:cNvPr id="3" name="Picture 2" descr="Approach_GWAS_Epigen_Regl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2" b="38268"/>
          <a:stretch/>
        </p:blipFill>
        <p:spPr>
          <a:xfrm>
            <a:off x="4572000" y="1143000"/>
            <a:ext cx="2850890" cy="5114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2304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Find SNPs with allele frequencies that differ significantly between groups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248400"/>
            <a:ext cx="4703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Hardison: JBC </a:t>
            </a:r>
            <a:r>
              <a:rPr lang="en-US" sz="1200" dirty="0" err="1" smtClean="0">
                <a:latin typeface="+mn-lt"/>
              </a:rPr>
              <a:t>minireview</a:t>
            </a:r>
            <a:r>
              <a:rPr lang="en-US" sz="1200" dirty="0" smtClean="0">
                <a:latin typeface="+mn-lt"/>
              </a:rPr>
              <a:t> on Epigenetic data as guide to interpret GWAS</a:t>
            </a:r>
            <a:endParaRPr lang="en-US" sz="12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D856-EE75-B34F-AA19-850578CA1FD5}" type="datetime1">
              <a:rPr lang="en-US" smtClean="0"/>
              <a:t>4/19/15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0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686800" cy="792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Common variants may be the main genetic determinants of complex traits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886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Genetic variants causing Mendelian disease are rare in the human population because selective pressure against their deleterious effects keeps their allele frequency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low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One model for common (and complex) traits is that they are determined by common alleles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But low effect size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Small phenotypic effect allows allele frequencies to increase to “common”, i.e. &gt;=0.05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HapMap project greatly facilitated GWAS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057400" y="61722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Matthew W State &amp; Pat Levitt (2011) The conundrums of understanding genetic risks for autism spectrum disorders.  Nature Neuroscience 14, 1499–1506</a:t>
            </a:r>
            <a:endParaRPr lang="en-US" sz="1200" dirty="0">
              <a:latin typeface="+mn-lt"/>
            </a:endParaRPr>
          </a:p>
        </p:txBody>
      </p:sp>
      <p:pic>
        <p:nvPicPr>
          <p:cNvPr id="5" name="Picture 4" descr="AlleleFreq_EffectSizes_NatNeuro2924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31" y="1534525"/>
            <a:ext cx="4755969" cy="44090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9FBF-CD41-0946-BD7A-050BCE326595}" type="datetime1">
              <a:rPr lang="en-US" smtClean="0"/>
              <a:t>4/19/15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2514600" cy="1447800"/>
          </a:xfrm>
          <a:ln/>
        </p:spPr>
        <p:txBody>
          <a:bodyPr/>
          <a:lstStyle/>
          <a:p>
            <a:r>
              <a:rPr lang="en-US" sz="2800"/>
              <a:t>GWAS results for 7 diseases</a:t>
            </a:r>
          </a:p>
        </p:txBody>
      </p:sp>
      <p:pic>
        <p:nvPicPr>
          <p:cNvPr id="8195" name="Picture 3" descr="Screen shot 2010-03-30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56769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</a:rPr>
              <a:t>Vogel and </a:t>
            </a:r>
            <a:r>
              <a:rPr lang="en-US" sz="1400" dirty="0" err="1">
                <a:latin typeface="+mn-lt"/>
              </a:rPr>
              <a:t>Motulsky</a:t>
            </a:r>
            <a:r>
              <a:rPr lang="ja-JP" altLang="en-US" sz="1400" dirty="0">
                <a:latin typeface="+mn-lt"/>
              </a:rPr>
              <a:t>’</a:t>
            </a:r>
            <a:r>
              <a:rPr lang="en-US" sz="1400" dirty="0">
                <a:latin typeface="+mn-lt"/>
              </a:rPr>
              <a:t>s </a:t>
            </a:r>
            <a:r>
              <a:rPr lang="en-US" sz="1400" b="1" dirty="0">
                <a:latin typeface="+mn-lt"/>
              </a:rPr>
              <a:t>Human Genetics</a:t>
            </a:r>
            <a:r>
              <a:rPr lang="en-US" sz="1400" dirty="0">
                <a:latin typeface="+mn-lt"/>
              </a:rPr>
              <a:t>, 4th edition, </a:t>
            </a:r>
            <a:r>
              <a:rPr lang="en-US" sz="1400" dirty="0" err="1">
                <a:latin typeface="+mn-lt"/>
              </a:rPr>
              <a:t>Chpt</a:t>
            </a:r>
            <a:r>
              <a:rPr lang="en-US" sz="1400" dirty="0">
                <a:latin typeface="+mn-lt"/>
              </a:rPr>
              <a:t> 8, 2010.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3099-A80D-0D4E-BDF6-601C5C56112D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  <a:ln/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Arial" charset="0"/>
                <a:cs typeface="ＭＳ Ｐゴシック" charset="0"/>
              </a:rPr>
              <a:t>http://www.genome.gov/GWAStudies/</a:t>
            </a:r>
          </a:p>
        </p:txBody>
      </p:sp>
      <p:pic>
        <p:nvPicPr>
          <p:cNvPr id="13316" name="Picture 4" descr="Screen shot 2010-03-30 a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38200"/>
            <a:ext cx="9140825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6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9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00800" y="152400"/>
            <a:ext cx="2514600" cy="388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-39688"/>
            <a:ext cx="7315200" cy="58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>
                <a:latin typeface="+mn-lt"/>
              </a:rPr>
              <a:t>Published Genome-Wide Associations through 12/2009, </a:t>
            </a:r>
          </a:p>
          <a:p>
            <a:pPr algn="ctr" eaLnBrk="1" hangingPunct="1"/>
            <a:r>
              <a:rPr lang="en-US" sz="1600" dirty="0">
                <a:latin typeface="+mn-lt"/>
              </a:rPr>
              <a:t>658 published GWA at p</a:t>
            </a:r>
            <a:r>
              <a:rPr lang="en-US" sz="1600" u="sng" dirty="0">
                <a:latin typeface="+mn-lt"/>
              </a:rPr>
              <a:t>&lt;</a:t>
            </a:r>
            <a:r>
              <a:rPr lang="en-US" sz="1600" dirty="0">
                <a:latin typeface="+mn-lt"/>
              </a:rPr>
              <a:t>5x10</a:t>
            </a:r>
            <a:r>
              <a:rPr lang="en-US" sz="1600" baseline="30000" dirty="0">
                <a:latin typeface="+mn-lt"/>
              </a:rPr>
              <a:t>-</a:t>
            </a:r>
            <a:r>
              <a:rPr lang="en-US" sz="1600" baseline="30000" dirty="0" smtClean="0">
                <a:latin typeface="+mn-lt"/>
              </a:rPr>
              <a:t>8</a:t>
            </a:r>
            <a:r>
              <a:rPr lang="en-US" sz="1600" dirty="0" smtClean="0">
                <a:latin typeface="+mn-lt"/>
              </a:rPr>
              <a:t>; in 2011: 1449 GWAS, 237 traits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618288" y="457200"/>
            <a:ext cx="244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/>
              <a:t>NHGRI GWA Catalog</a:t>
            </a:r>
          </a:p>
          <a:p>
            <a:pPr eaLnBrk="1" hangingPunct="1"/>
            <a:r>
              <a:rPr lang="en-US" sz="1200" b="1"/>
              <a:t>www.genome.gov/GWAStudies</a:t>
            </a:r>
          </a:p>
        </p:txBody>
      </p:sp>
    </p:spTree>
    <p:extLst>
      <p:ext uri="{BB962C8B-B14F-4D97-AF65-F5344CB8AC3E}">
        <p14:creationId xmlns:p14="http://schemas.microsoft.com/office/powerpoint/2010/main" val="108880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381000"/>
          </a:xfrm>
          <a:ln/>
        </p:spPr>
        <p:txBody>
          <a:bodyPr>
            <a:normAutofit fontScale="90000"/>
          </a:bodyPr>
          <a:lstStyle/>
          <a:p>
            <a:r>
              <a:rPr lang="en-US" sz="2000"/>
              <a:t>Examples of cancer association studies</a:t>
            </a:r>
          </a:p>
        </p:txBody>
      </p:sp>
      <p:pic>
        <p:nvPicPr>
          <p:cNvPr id="12294" name="Picture 6" descr="Screen shot 2010-03-30 a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0825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8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Genetic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occurrence together in a population, more often than can be readily explained by chance, of two or more traits of which at least one is known to be genetic.</a:t>
            </a:r>
          </a:p>
          <a:p>
            <a:r>
              <a:rPr lang="en-US" sz="2400" dirty="0"/>
              <a:t>This can be </a:t>
            </a:r>
          </a:p>
          <a:p>
            <a:pPr lvl="1"/>
            <a:r>
              <a:rPr lang="en-US" sz="2000" dirty="0"/>
              <a:t>between phenotypes, e.g. visible characteristics such as flower </a:t>
            </a:r>
            <a:r>
              <a:rPr lang="en-US" sz="2000" dirty="0" smtClean="0"/>
              <a:t>color </a:t>
            </a:r>
            <a:r>
              <a:rPr lang="en-US" sz="2000" dirty="0"/>
              <a:t>or height, </a:t>
            </a:r>
          </a:p>
          <a:p>
            <a:pPr lvl="1"/>
            <a:r>
              <a:rPr lang="en-US" sz="2000" dirty="0"/>
              <a:t>between a phenotype and a genetic polymorphism, such as a </a:t>
            </a:r>
            <a:r>
              <a:rPr lang="en-US" sz="2000" dirty="0">
                <a:solidFill>
                  <a:srgbClr val="0020AB"/>
                </a:solidFill>
              </a:rPr>
              <a:t>single nucleotide polymorphism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between two genetic polymorphisms. </a:t>
            </a:r>
          </a:p>
          <a:p>
            <a:r>
              <a:rPr lang="en-US" sz="2400" dirty="0"/>
              <a:t>Association between genetic polymorphisms occurs when there is non-random association of their alleles as a result of their proximity on the same chromosome; this is known as </a:t>
            </a:r>
            <a:r>
              <a:rPr lang="en-US" sz="2400" dirty="0">
                <a:solidFill>
                  <a:srgbClr val="0020AB"/>
                </a:solidFill>
              </a:rPr>
              <a:t>genetic linkage</a:t>
            </a:r>
            <a:r>
              <a:rPr lang="en-US" sz="2400" dirty="0"/>
              <a:t>.</a:t>
            </a:r>
          </a:p>
          <a:p>
            <a:r>
              <a:rPr lang="en-US" sz="2400" dirty="0"/>
              <a:t>Wikipedia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0544-3C7F-9743-930F-7E08EA9E0B8C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Huntington Disease Pedigree</a:t>
            </a:r>
          </a:p>
        </p:txBody>
      </p:sp>
      <p:pic>
        <p:nvPicPr>
          <p:cNvPr id="5124" name="Picture 4" descr="Screen shot 2010-03-30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676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0" y="6324600"/>
            <a:ext cx="545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Vogel and </a:t>
            </a:r>
            <a:r>
              <a:rPr lang="en-US" sz="1400" dirty="0" err="1"/>
              <a:t>Motulsky</a:t>
            </a:r>
            <a:r>
              <a:rPr lang="ja-JP" altLang="en-US" sz="1400" dirty="0"/>
              <a:t>’</a:t>
            </a:r>
            <a:r>
              <a:rPr lang="en-US" sz="1400" dirty="0"/>
              <a:t>s </a:t>
            </a:r>
            <a:r>
              <a:rPr lang="en-US" sz="1400" b="1" dirty="0"/>
              <a:t>Human Genetics</a:t>
            </a:r>
            <a:r>
              <a:rPr lang="en-US" sz="1400" dirty="0"/>
              <a:t>, 4th edition, </a:t>
            </a:r>
            <a:r>
              <a:rPr lang="en-US" sz="1400" dirty="0" err="1"/>
              <a:t>Chpt</a:t>
            </a:r>
            <a:r>
              <a:rPr lang="en-US" sz="1400" dirty="0"/>
              <a:t> 6, 2010.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5410200"/>
            <a:ext cx="2819400" cy="533400"/>
            <a:chOff x="152400" y="5410200"/>
            <a:chExt cx="2819400" cy="53340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410200"/>
              <a:ext cx="920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haplotype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4" name="Straight Connector 3"/>
            <p:cNvCxnSpPr>
              <a:stCxn id="2" idx="3"/>
            </p:cNvCxnSpPr>
            <p:nvPr/>
          </p:nvCxnSpPr>
          <p:spPr>
            <a:xfrm>
              <a:off x="1072656" y="5564089"/>
              <a:ext cx="1899144" cy="3795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BED8-5CD2-954B-BBF8-CF85C8301800}" type="datetime1">
              <a:rPr lang="en-US" smtClean="0"/>
              <a:t>4/19/15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Mendelian traits and diseases: Can affect protein structure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Mutations </a:t>
            </a:r>
            <a:r>
              <a:rPr lang="en-US" sz="2400" dirty="0"/>
              <a:t>that lead to Mendelian inheritance of </a:t>
            </a:r>
            <a:r>
              <a:rPr lang="en-US" sz="2400" dirty="0" smtClean="0"/>
              <a:t>traits or disease </a:t>
            </a:r>
            <a:r>
              <a:rPr lang="en-US" sz="2400" dirty="0"/>
              <a:t>usually alter the function of single </a:t>
            </a:r>
            <a:r>
              <a:rPr lang="en-US" sz="2400" dirty="0" smtClean="0"/>
              <a:t>genes</a:t>
            </a:r>
          </a:p>
          <a:p>
            <a:r>
              <a:rPr lang="en-US" sz="2400" dirty="0" smtClean="0"/>
              <a:t>Often reduce </a:t>
            </a:r>
            <a:r>
              <a:rPr lang="en-US" sz="2400" dirty="0"/>
              <a:t>or </a:t>
            </a:r>
            <a:r>
              <a:rPr lang="en-US" sz="2400" dirty="0" smtClean="0"/>
              <a:t>modify </a:t>
            </a:r>
            <a:r>
              <a:rPr lang="en-US" sz="2400" dirty="0"/>
              <a:t>the function of the protein product by changing the encoded amino acid </a:t>
            </a:r>
            <a:r>
              <a:rPr lang="en-US" sz="2400" dirty="0" smtClean="0"/>
              <a:t>sequence</a:t>
            </a:r>
          </a:p>
          <a:p>
            <a:r>
              <a:rPr lang="en-US" sz="2400" dirty="0" smtClean="0"/>
              <a:t>Huntington Disease is caused by mutations in the gene </a:t>
            </a:r>
            <a:r>
              <a:rPr lang="en-US" sz="2400" i="1" dirty="0" smtClean="0"/>
              <a:t>HTT</a:t>
            </a:r>
            <a:endParaRPr lang="en-US" sz="2400" dirty="0" smtClean="0"/>
          </a:p>
          <a:p>
            <a:pPr lvl="1"/>
            <a:r>
              <a:rPr lang="en-US" sz="2000" dirty="0" smtClean="0"/>
              <a:t>Encodes </a:t>
            </a:r>
            <a:r>
              <a:rPr lang="en-US" sz="2000" dirty="0" err="1" smtClean="0"/>
              <a:t>huntingtin</a:t>
            </a:r>
            <a:endParaRPr lang="en-US" sz="2000" dirty="0" smtClean="0"/>
          </a:p>
          <a:p>
            <a:pPr lvl="1"/>
            <a:r>
              <a:rPr lang="en-US" sz="2000" dirty="0" smtClean="0"/>
              <a:t>Apparent role in neurons, but precise function unknown</a:t>
            </a:r>
          </a:p>
          <a:p>
            <a:pPr lvl="1"/>
            <a:r>
              <a:rPr lang="en-US" sz="2000" dirty="0" smtClean="0"/>
              <a:t>Number of copies of a CAG repeat in the coding sequence</a:t>
            </a:r>
          </a:p>
          <a:p>
            <a:pPr lvl="2"/>
            <a:r>
              <a:rPr lang="en-US" sz="1800" dirty="0" smtClean="0"/>
              <a:t>Normal: 10 to 35 copies of CAG</a:t>
            </a:r>
          </a:p>
          <a:p>
            <a:pPr lvl="2"/>
            <a:r>
              <a:rPr lang="en-US" sz="1800" dirty="0" smtClean="0"/>
              <a:t>Disease-associated: 36 to &gt;120 copies</a:t>
            </a:r>
          </a:p>
          <a:p>
            <a:pPr lvl="2"/>
            <a:r>
              <a:rPr lang="en-US" sz="1800" dirty="0" smtClean="0"/>
              <a:t>Copy number between 36 and 39: may or may not develop symptoms</a:t>
            </a:r>
          </a:p>
          <a:p>
            <a:pPr lvl="2"/>
            <a:r>
              <a:rPr lang="en-US" sz="1800" dirty="0" smtClean="0"/>
              <a:t>Copy number &gt;= 40: almost always develop disorder</a:t>
            </a:r>
          </a:p>
          <a:p>
            <a:pPr lvl="2"/>
            <a:r>
              <a:rPr lang="en-US" sz="1800" dirty="0" smtClean="0"/>
              <a:t>Genetics Home Reference </a:t>
            </a:r>
          </a:p>
          <a:p>
            <a:pPr lvl="2"/>
            <a:r>
              <a:rPr lang="en-US" sz="1800" dirty="0"/>
              <a:t>http://</a:t>
            </a:r>
            <a:r>
              <a:rPr lang="en-US" sz="1800" dirty="0" err="1"/>
              <a:t>ghr.nlm.nih.gov</a:t>
            </a:r>
            <a:r>
              <a:rPr lang="en-US" sz="1800" dirty="0"/>
              <a:t>/condition/</a:t>
            </a:r>
            <a:r>
              <a:rPr lang="en-US" sz="1800" dirty="0" err="1"/>
              <a:t>huntington</a:t>
            </a:r>
            <a:r>
              <a:rPr lang="en-US" sz="1800" dirty="0"/>
              <a:t>-disease</a:t>
            </a: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612D-C702-D645-B14C-E8BB801F246F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in genes encoding </a:t>
            </a:r>
            <a:r>
              <a:rPr lang="en-US" dirty="0" err="1" smtClean="0"/>
              <a:t>Hb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7408-3A50-A345-B922-EC959F526DA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1371600"/>
            <a:ext cx="8948767" cy="4419600"/>
            <a:chOff x="119033" y="2362200"/>
            <a:chExt cx="8948767" cy="4419600"/>
          </a:xfrm>
        </p:grpSpPr>
        <p:pic>
          <p:nvPicPr>
            <p:cNvPr id="14" name="Picture 13" descr="Screen shot 2012-04-10 at 10.52.2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33" y="2362200"/>
              <a:ext cx="4498245" cy="392529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3962400" y="2438400"/>
              <a:ext cx="762000" cy="19812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62400" y="4572000"/>
              <a:ext cx="762000" cy="2133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038600" y="4191000"/>
              <a:ext cx="7324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Portion</a:t>
              </a:r>
            </a:p>
            <a:p>
              <a:r>
                <a:rPr lang="en-US" sz="1100" dirty="0">
                  <a:latin typeface="+mn-lt"/>
                </a:rPr>
                <a:t>o</a:t>
              </a:r>
              <a:r>
                <a:rPr lang="en-US" sz="1100" dirty="0" smtClean="0">
                  <a:latin typeface="+mn-lt"/>
                </a:rPr>
                <a:t>f entries</a:t>
              </a:r>
            </a:p>
          </p:txBody>
        </p:sp>
        <p:pic>
          <p:nvPicPr>
            <p:cNvPr id="18" name="Picture 17" descr="Screen shot 2012-04-10 at 11.18.0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104" y="2362200"/>
              <a:ext cx="4375696" cy="44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75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Mendelian </a:t>
            </a:r>
            <a:r>
              <a:rPr lang="en-US" sz="2400" dirty="0"/>
              <a:t>traits and diseases: Can affect </a:t>
            </a:r>
            <a:r>
              <a:rPr lang="en-US" sz="2400" dirty="0" smtClean="0"/>
              <a:t>amount of protein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In addition, some Mendelian diseases are caused by debilitating mutations in promoters or enhancers of a gene</a:t>
            </a:r>
          </a:p>
          <a:p>
            <a:pPr lvl="1"/>
            <a:r>
              <a:rPr lang="en-US" sz="1800" dirty="0"/>
              <a:t>Results in a deficiency of the protein product and the consequent pathological </a:t>
            </a:r>
            <a:r>
              <a:rPr lang="en-US" sz="1800" dirty="0" smtClean="0"/>
              <a:t>phenotype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.g. beta-thalassemia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6" name="Picture 5" descr="HBBpromoterM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491984" cy="2511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867400"/>
            <a:ext cx="385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Giardine</a:t>
            </a:r>
            <a:r>
              <a:rPr lang="en-US" sz="1400" dirty="0" smtClean="0">
                <a:latin typeface="+mn-lt"/>
              </a:rPr>
              <a:t> et al. (2011) Nature Genetics </a:t>
            </a:r>
            <a:r>
              <a:rPr lang="en-US" sz="1400" i="1" dirty="0" smtClean="0">
                <a:latin typeface="+mn-lt"/>
              </a:rPr>
              <a:t>43</a:t>
            </a:r>
            <a:r>
              <a:rPr lang="en-US" sz="1400" dirty="0" smtClean="0">
                <a:latin typeface="+mn-lt"/>
              </a:rPr>
              <a:t>: 295-301</a:t>
            </a:r>
            <a:endParaRPr lang="en-US" sz="1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A3A-B571-4947-82A9-28F011B8FBB1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686800" cy="709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Mendelian variants: rare but with large effect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886200" cy="3962400"/>
          </a:xfrm>
        </p:spPr>
        <p:txBody>
          <a:bodyPr>
            <a:normAutofit/>
          </a:bodyPr>
          <a:lstStyle/>
          <a:p>
            <a:r>
              <a:rPr lang="en-US" sz="2000" dirty="0"/>
              <a:t>Genetic variants causing Mendelian disease are rare in the human population because selective pressure against their deleterious effects keeps their allele frequency </a:t>
            </a:r>
            <a:r>
              <a:rPr lang="en-US" sz="2000" dirty="0" smtClean="0"/>
              <a:t>low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One model for common (and complex) traits is that they are determined by common alleles of low effect size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76400" y="6172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Matthew W State &amp; Pat Levitt (2011) The conundrums of understanding genetic risks for autism spectrum disorders.  Nature Neuroscience 14, 1499–1506</a:t>
            </a:r>
            <a:endParaRPr lang="en-US" sz="1200" dirty="0">
              <a:latin typeface="+mn-lt"/>
            </a:endParaRPr>
          </a:p>
        </p:txBody>
      </p:sp>
      <p:pic>
        <p:nvPicPr>
          <p:cNvPr id="5" name="Picture 4" descr="AlleleFreq_EffectSizes_NatNeuro2924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31" y="1534525"/>
            <a:ext cx="4755969" cy="44090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4F9F-2215-6246-88F0-CAF5910B9FD0}" type="datetime1">
              <a:rPr lang="en-US" smtClean="0"/>
              <a:t>4/19/15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variants causing Mendelian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Since </a:t>
            </a:r>
            <a:r>
              <a:rPr lang="en-US" sz="2800" dirty="0"/>
              <a:t>the genetic variants causing monogenic diseases are rare, mapping studies are confined to detailed analyses of affected families and </a:t>
            </a:r>
            <a:r>
              <a:rPr lang="en-US" sz="2800" dirty="0" smtClean="0"/>
              <a:t>kindreds</a:t>
            </a:r>
          </a:p>
          <a:p>
            <a:r>
              <a:rPr lang="en-US" sz="2800" dirty="0" smtClean="0"/>
              <a:t>Such </a:t>
            </a:r>
            <a:r>
              <a:rPr lang="en-US" sz="2800" dirty="0"/>
              <a:t>studies have mapped genetic variants at the heart of many monogenic </a:t>
            </a:r>
            <a:r>
              <a:rPr lang="en-US" sz="2800" dirty="0" smtClean="0"/>
              <a:t>disorders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Online Mendelian Inheritance in Man database </a:t>
            </a:r>
            <a:r>
              <a:rPr lang="en-US" sz="2800" dirty="0" smtClean="0"/>
              <a:t>currently lists </a:t>
            </a:r>
            <a:r>
              <a:rPr lang="en-US" sz="2800" dirty="0"/>
              <a:t>almost 3400 phenotypes for which the molecular basis known.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52FB-AF5C-C24A-B951-2CBECAB686B6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609600"/>
          </a:xfrm>
          <a:ln/>
        </p:spPr>
        <p:txBody>
          <a:bodyPr/>
          <a:lstStyle/>
          <a:p>
            <a:r>
              <a:rPr lang="en-US" sz="2800" dirty="0"/>
              <a:t>Linkage analysis in </a:t>
            </a:r>
            <a:r>
              <a:rPr lang="en-US" sz="2800" b="1" dirty="0">
                <a:solidFill>
                  <a:srgbClr val="0000FF"/>
                </a:solidFill>
              </a:rPr>
              <a:t>pedigrees</a:t>
            </a:r>
            <a:r>
              <a:rPr lang="en-US" sz="2800" dirty="0"/>
              <a:t> for bipolar disorder</a:t>
            </a:r>
          </a:p>
        </p:txBody>
      </p:sp>
      <p:pic>
        <p:nvPicPr>
          <p:cNvPr id="1027" name="Picture 3" descr="Screen shot 2010-03-30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48700" cy="4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28800" y="6324600"/>
            <a:ext cx="545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Vogel and </a:t>
            </a:r>
            <a:r>
              <a:rPr lang="en-US" sz="1400" dirty="0" err="1"/>
              <a:t>Motulsky</a:t>
            </a:r>
            <a:r>
              <a:rPr lang="ja-JP" altLang="en-US" sz="1400" dirty="0"/>
              <a:t>’</a:t>
            </a:r>
            <a:r>
              <a:rPr lang="en-US" sz="1400" dirty="0"/>
              <a:t>s </a:t>
            </a:r>
            <a:r>
              <a:rPr lang="en-US" sz="1400" b="1" dirty="0"/>
              <a:t>Human Genetics</a:t>
            </a:r>
            <a:r>
              <a:rPr lang="en-US" sz="1400" dirty="0"/>
              <a:t>, 4th edition, </a:t>
            </a:r>
            <a:r>
              <a:rPr lang="en-US" sz="1400" dirty="0" err="1"/>
              <a:t>Chpt</a:t>
            </a:r>
            <a:r>
              <a:rPr lang="en-US" sz="1400" dirty="0"/>
              <a:t> 8, 2010.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8600" y="4038600"/>
            <a:ext cx="2971800" cy="1143000"/>
          </a:xfrm>
          <a:prstGeom prst="roundRect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98E-636B-A548-813B-80557D80814B}" type="datetime1">
              <a:rPr lang="en-US" smtClean="0"/>
              <a:t>4/19/15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2001</TotalTime>
  <Words>920</Words>
  <Application>Microsoft Macintosh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RossThemeBlue</vt:lpstr>
      <vt:lpstr>1_RossThemeBlue</vt:lpstr>
      <vt:lpstr>1_Custom Design</vt:lpstr>
      <vt:lpstr>2_Custom Design</vt:lpstr>
      <vt:lpstr>Genome-wide Association Studies</vt:lpstr>
      <vt:lpstr>Genetic association</vt:lpstr>
      <vt:lpstr>Huntington Disease Pedigree</vt:lpstr>
      <vt:lpstr>Mendelian traits and diseases: Can affect protein structure</vt:lpstr>
      <vt:lpstr>Variants in genes encoding Hb</vt:lpstr>
      <vt:lpstr>Mendelian traits and diseases: Can affect amount of protein</vt:lpstr>
      <vt:lpstr>Mendelian variants: rare but with large effect size</vt:lpstr>
      <vt:lpstr>Mapping variants causing Mendelian disease</vt:lpstr>
      <vt:lpstr>Linkage analysis in pedigrees for bipolar disorder</vt:lpstr>
      <vt:lpstr>SNPs are linked only over short distances</vt:lpstr>
      <vt:lpstr>Genetics of susceptibilities to common diseases</vt:lpstr>
      <vt:lpstr>Steps in GWAS</vt:lpstr>
      <vt:lpstr>Genetic association</vt:lpstr>
      <vt:lpstr>Common variants may be the main genetic determinants of complex traits</vt:lpstr>
      <vt:lpstr>GWAS results for 7 diseases</vt:lpstr>
      <vt:lpstr>http://www.genome.gov/GWAStudies/</vt:lpstr>
      <vt:lpstr>PowerPoint Presentation</vt:lpstr>
      <vt:lpstr>Examples of cancer association studies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68</cp:revision>
  <dcterms:created xsi:type="dcterms:W3CDTF">2010-03-30T16:46:08Z</dcterms:created>
  <dcterms:modified xsi:type="dcterms:W3CDTF">2015-04-20T01:35:06Z</dcterms:modified>
</cp:coreProperties>
</file>