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9"/>
  </p:notesMasterIdLst>
  <p:handoutMasterIdLst>
    <p:handoutMasterId r:id="rId30"/>
  </p:handoutMasterIdLst>
  <p:sldIdLst>
    <p:sldId id="800" r:id="rId5"/>
    <p:sldId id="729" r:id="rId6"/>
    <p:sldId id="801" r:id="rId7"/>
    <p:sldId id="771" r:id="rId8"/>
    <p:sldId id="772" r:id="rId9"/>
    <p:sldId id="774" r:id="rId10"/>
    <p:sldId id="776" r:id="rId11"/>
    <p:sldId id="778" r:id="rId12"/>
    <p:sldId id="779" r:id="rId13"/>
    <p:sldId id="780" r:id="rId14"/>
    <p:sldId id="781" r:id="rId15"/>
    <p:sldId id="782" r:id="rId16"/>
    <p:sldId id="785" r:id="rId17"/>
    <p:sldId id="786" r:id="rId18"/>
    <p:sldId id="787" r:id="rId19"/>
    <p:sldId id="791" r:id="rId20"/>
    <p:sldId id="792" r:id="rId21"/>
    <p:sldId id="795" r:id="rId22"/>
    <p:sldId id="796" r:id="rId23"/>
    <p:sldId id="797" r:id="rId24"/>
    <p:sldId id="798" r:id="rId25"/>
    <p:sldId id="799" r:id="rId26"/>
    <p:sldId id="794" r:id="rId27"/>
    <p:sldId id="793"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FFFF00"/>
    <a:srgbClr val="FE0C0C"/>
    <a:srgbClr val="1F488F"/>
    <a:srgbClr val="000000"/>
    <a:srgbClr val="EEECE1"/>
    <a:srgbClr val="C0504D"/>
    <a:srgbClr val="0000FF"/>
    <a:srgbClr val="4BACC6"/>
    <a:srgbClr val="A676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03" autoAdjust="0"/>
    <p:restoredTop sz="67928" autoAdjust="0"/>
  </p:normalViewPr>
  <p:slideViewPr>
    <p:cSldViewPr snapToGrid="0" showGuides="1">
      <p:cViewPr>
        <p:scale>
          <a:sx n="100" d="100"/>
          <a:sy n="100" d="100"/>
        </p:scale>
        <p:origin x="-216" y="-304"/>
      </p:cViewPr>
      <p:guideLst>
        <p:guide orient="horz" pos="2140"/>
        <p:guide pos="2880"/>
      </p:guideLst>
    </p:cSldViewPr>
  </p:slideViewPr>
  <p:outlineViewPr>
    <p:cViewPr>
      <p:scale>
        <a:sx n="33" d="100"/>
        <a:sy n="33" d="100"/>
      </p:scale>
      <p:origin x="0" y="11098"/>
    </p:cViewPr>
  </p:outlineViewPr>
  <p:notesTextViewPr>
    <p:cViewPr>
      <p:scale>
        <a:sx n="100" d="100"/>
        <a:sy n="100" d="100"/>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863D4E-5B4D-6B46-AA7A-534CBE0D283B}" type="datetimeFigureOut">
              <a:rPr lang="en-US" smtClean="0"/>
              <a:t>4/19/15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87071F-EDCD-894B-93F5-4A1E5DDEF630}" type="slidenum">
              <a:rPr lang="en-US" smtClean="0"/>
              <a:t>‹#›</a:t>
            </a:fld>
            <a:endParaRPr lang="en-US"/>
          </a:p>
        </p:txBody>
      </p:sp>
    </p:spTree>
    <p:extLst>
      <p:ext uri="{BB962C8B-B14F-4D97-AF65-F5344CB8AC3E}">
        <p14:creationId xmlns:p14="http://schemas.microsoft.com/office/powerpoint/2010/main" val="39056221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D625B96-A20B-441B-85D1-AE3CCDB781EF}" type="datetimeFigureOut">
              <a:rPr lang="en-US"/>
              <a:pPr>
                <a:defRPr/>
              </a:pPr>
              <a:t>4/19/15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0A11E3C-FC70-400B-ACF3-03C05EE10891}" type="slidenum">
              <a:rPr lang="en-US"/>
              <a:pPr>
                <a:defRPr/>
              </a:pPr>
              <a:t>‹#›</a:t>
            </a:fld>
            <a:endParaRPr lang="en-US"/>
          </a:p>
        </p:txBody>
      </p:sp>
    </p:spTree>
    <p:extLst>
      <p:ext uri="{BB962C8B-B14F-4D97-AF65-F5344CB8AC3E}">
        <p14:creationId xmlns:p14="http://schemas.microsoft.com/office/powerpoint/2010/main" val="40694406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240A7DE0-FB33-514C-8502-BD10C38FC8AC}" type="datetime1">
              <a:rPr lang="en-US" smtClean="0"/>
              <a:t>4/19/15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52F098-0372-4E34-8D44-90B9EB679FC5}" type="slidenum">
              <a:rPr lang="en-US" smtClean="0"/>
              <a:pPr>
                <a:defRPr/>
              </a:pPr>
              <a:t>‹#›</a:t>
            </a:fld>
            <a:endParaRPr lang="en-US"/>
          </a:p>
        </p:txBody>
      </p:sp>
    </p:spTree>
    <p:extLst>
      <p:ext uri="{BB962C8B-B14F-4D97-AF65-F5344CB8AC3E}">
        <p14:creationId xmlns:p14="http://schemas.microsoft.com/office/powerpoint/2010/main" val="1302812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3AA3730-F977-2A4B-8345-6A3C6ECCA4B8}" type="datetime1">
              <a:rPr lang="en-US" smtClean="0"/>
              <a:t>4/19/15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55D737B-005A-4664-B750-40035ADB87C5}" type="slidenum">
              <a:rPr lang="en-US" smtClean="0"/>
              <a:pPr>
                <a:defRPr/>
              </a:pPr>
              <a:t>‹#›</a:t>
            </a:fld>
            <a:endParaRPr lang="en-US"/>
          </a:p>
        </p:txBody>
      </p:sp>
    </p:spTree>
    <p:extLst>
      <p:ext uri="{BB962C8B-B14F-4D97-AF65-F5344CB8AC3E}">
        <p14:creationId xmlns:p14="http://schemas.microsoft.com/office/powerpoint/2010/main" val="52044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DDE8F30-BAF3-7B42-96F8-9AB083A2E7DC}" type="datetime1">
              <a:rPr lang="en-US" smtClean="0"/>
              <a:t>4/19/15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BEB5E6-5944-41BB-A425-8593911EC8D4}" type="slidenum">
              <a:rPr lang="en-US" smtClean="0"/>
              <a:pPr>
                <a:defRPr/>
              </a:pPr>
              <a:t>‹#›</a:t>
            </a:fld>
            <a:endParaRPr lang="en-US"/>
          </a:p>
        </p:txBody>
      </p:sp>
    </p:spTree>
    <p:extLst>
      <p:ext uri="{BB962C8B-B14F-4D97-AF65-F5344CB8AC3E}">
        <p14:creationId xmlns:p14="http://schemas.microsoft.com/office/powerpoint/2010/main" val="159789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9E851-1A17-8342-8198-A5396FA4FF37}" type="datetime1">
              <a:rPr lang="en-US" smtClean="0"/>
              <a:t>4/19/15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2250085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E8FCB0-4F25-144C-88DD-5CC4D0C69282}" type="datetime1">
              <a:rPr lang="en-US" smtClean="0"/>
              <a:t>4/19/15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292223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2DBB3-8272-734E-AAF1-BC9A3FED3C79}" type="datetime1">
              <a:rPr lang="en-US" smtClean="0"/>
              <a:t>4/19/15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1000817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5F4DAC-B48A-5F46-8C66-3940E0DB4AB7}" type="datetime1">
              <a:rPr lang="en-US" smtClean="0"/>
              <a:t>4/19/15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1737785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4A0A63-2088-F64C-8CC4-0113E2195829}" type="datetime1">
              <a:rPr lang="en-US" smtClean="0"/>
              <a:t>4/19/15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3092881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9A645F-8DFA-184F-95E2-B2C42935D57B}" type="datetime1">
              <a:rPr lang="en-US" smtClean="0"/>
              <a:t>4/19/15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66770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8A7AB8-DD0B-F245-9A77-4E04D8D06999}" type="datetime1">
              <a:rPr lang="en-US" smtClean="0"/>
              <a:t>4/19/15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4077014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7E6376-32D1-7A45-A15D-3E09EA766A33}" type="datetime1">
              <a:rPr lang="en-US" smtClean="0"/>
              <a:t>4/19/15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758314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736A3B5-610E-0542-9C4D-66C06B3D7ADD}" type="datetime1">
              <a:rPr lang="en-US" smtClean="0"/>
              <a:t>4/19/15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0FC5280-0102-4BAA-BD06-17A4DFA09C71}" type="slidenum">
              <a:rPr lang="en-US" smtClean="0"/>
              <a:pPr>
                <a:defRPr/>
              </a:pPr>
              <a:t>‹#›</a:t>
            </a:fld>
            <a:endParaRPr lang="en-US"/>
          </a:p>
        </p:txBody>
      </p:sp>
    </p:spTree>
    <p:extLst>
      <p:ext uri="{BB962C8B-B14F-4D97-AF65-F5344CB8AC3E}">
        <p14:creationId xmlns:p14="http://schemas.microsoft.com/office/powerpoint/2010/main" val="1620914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07C6C7-8EDB-E944-97D9-BEC40CC4C455}" type="datetime1">
              <a:rPr lang="en-US" smtClean="0"/>
              <a:t>4/19/15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3106690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90DEC7-E568-2149-AAD4-370B0876E9C6}" type="datetime1">
              <a:rPr lang="en-US" smtClean="0"/>
              <a:t>4/19/15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2663738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C7D238-399F-D645-8605-DF32C8728003}" type="datetime1">
              <a:rPr lang="en-US" smtClean="0"/>
              <a:t>4/19/15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2530727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043630-27A8-164E-A781-76B60C97DF73}" type="datetime1">
              <a:rPr lang="en-US" smtClean="0"/>
              <a:t>4/19/15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302812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0D09A5-72FD-7D46-98DD-2A381EDD8B64}" type="datetime1">
              <a:rPr lang="en-US" smtClean="0"/>
              <a:t>4/19/15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620914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7B3D31-D781-B74E-A150-15CF5752008D}" type="datetime1">
              <a:rPr lang="en-US" smtClean="0"/>
              <a:t>4/19/15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612250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72F620-332E-0841-89F5-244A31064E88}" type="datetime1">
              <a:rPr lang="en-US" smtClean="0"/>
              <a:t>4/19/15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5979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B2B19C-1260-BB46-85DB-E825D265551B}" type="datetime1">
              <a:rPr lang="en-US" smtClean="0"/>
              <a:t>4/19/15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3288216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E6E359-5E9B-9747-92BC-70A71CBD15AE}" type="datetime1">
              <a:rPr lang="en-US" smtClean="0"/>
              <a:t>4/19/15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711084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1752AD-D091-C34E-A92F-ACE05AF9E072}" type="datetime1">
              <a:rPr lang="en-US" smtClean="0"/>
              <a:t>4/19/15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4206672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4B170C6-A46A-4A4C-98A9-2D3EE44B780E}" type="datetime1">
              <a:rPr lang="en-US" smtClean="0"/>
              <a:t>4/19/15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293880-4DCB-4ECA-A3BE-37C7FF1FDAC4}" type="slidenum">
              <a:rPr lang="en-US" smtClean="0"/>
              <a:pPr>
                <a:defRPr/>
              </a:pPr>
              <a:t>‹#›</a:t>
            </a:fld>
            <a:endParaRPr lang="en-US"/>
          </a:p>
        </p:txBody>
      </p:sp>
    </p:spTree>
    <p:extLst>
      <p:ext uri="{BB962C8B-B14F-4D97-AF65-F5344CB8AC3E}">
        <p14:creationId xmlns:p14="http://schemas.microsoft.com/office/powerpoint/2010/main" val="6122507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5E40A6-5ABC-F64D-AE7D-555712D4D807}" type="datetime1">
              <a:rPr lang="en-US" smtClean="0"/>
              <a:t>4/19/15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097601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BC36A-ABF5-194E-8055-843310F0BBEB}" type="datetime1">
              <a:rPr lang="en-US" smtClean="0"/>
              <a:t>4/19/15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9550925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D6FB0F-A678-9A42-8D82-F545D1AE2E45}" type="datetime1">
              <a:rPr lang="en-US" smtClean="0"/>
              <a:t>4/19/15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2044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1D83A1-99AA-D34E-9DA2-42EBBC209931}" type="datetime1">
              <a:rPr lang="en-US" smtClean="0"/>
              <a:t>4/19/15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597897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F0D650-E598-114C-B92D-33DFA5858F13}" type="datetime1">
              <a:rPr lang="en-US" smtClean="0"/>
              <a:t>4/19/15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3028120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4D7AF1-98B1-2242-A540-95A94CDAA090}" type="datetime1">
              <a:rPr lang="en-US" smtClean="0"/>
              <a:t>4/19/15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6209144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D041EC-4911-E046-8BF2-948CE182B691}" type="datetime1">
              <a:rPr lang="en-US" smtClean="0"/>
              <a:t>4/19/15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6122507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6AEEB1-502D-A342-8BB8-2D220B1513BE}" type="datetime1">
              <a:rPr lang="en-US" smtClean="0"/>
              <a:t>4/19/15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59792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642333-9D94-5C4E-B532-3DA73691015A}" type="datetime1">
              <a:rPr lang="en-US" smtClean="0"/>
              <a:t>4/19/15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32882168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4DCEF3-1DF7-1E40-BF7E-C68CBF9FAA63}" type="datetime1">
              <a:rPr lang="en-US" smtClean="0"/>
              <a:t>4/19/15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71108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1A1B0AB-797C-0241-8E1F-60947FF773A5}" type="datetime1">
              <a:rPr lang="en-US" smtClean="0"/>
              <a:t>4/19/15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81119A-85F2-4E14-8003-1152CA99135C}" type="slidenum">
              <a:rPr lang="en-US" smtClean="0"/>
              <a:pPr>
                <a:defRPr/>
              </a:pPr>
              <a:t>‹#›</a:t>
            </a:fld>
            <a:endParaRPr lang="en-US"/>
          </a:p>
        </p:txBody>
      </p:sp>
    </p:spTree>
    <p:extLst>
      <p:ext uri="{BB962C8B-B14F-4D97-AF65-F5344CB8AC3E}">
        <p14:creationId xmlns:p14="http://schemas.microsoft.com/office/powerpoint/2010/main" val="559792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7F299-0C26-FC4B-8899-0DCF6EA4B6D4}" type="datetime1">
              <a:rPr lang="en-US" smtClean="0"/>
              <a:t>4/19/15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42066723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95400F-772D-1047-8339-914581F47C79}" type="datetime1">
              <a:rPr lang="en-US" smtClean="0"/>
              <a:t>4/19/15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0976017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4AD40E-7A58-5E4E-A8D9-716D43FE45FD}" type="datetime1">
              <a:rPr lang="en-US" smtClean="0"/>
              <a:t>4/19/15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955092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03B3C-35D2-4D41-A0B3-A0C21956F939}" type="datetime1">
              <a:rPr lang="en-US" smtClean="0"/>
              <a:t>4/19/15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20446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29B8B-F0F0-B64A-83FE-52CD56C24684}" type="datetime1">
              <a:rPr lang="en-US" smtClean="0"/>
              <a:t>4/19/15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5978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2E0D0ED5-63F3-1343-BCD0-D299534F1F76}" type="datetime1">
              <a:rPr lang="en-US" smtClean="0"/>
              <a:t>4/19/15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A97F18B-F59A-453F-8A98-9812012468E2}" type="slidenum">
              <a:rPr lang="en-US" smtClean="0"/>
              <a:pPr>
                <a:defRPr/>
              </a:pPr>
              <a:t>‹#›</a:t>
            </a:fld>
            <a:endParaRPr lang="en-US"/>
          </a:p>
        </p:txBody>
      </p:sp>
    </p:spTree>
    <p:extLst>
      <p:ext uri="{BB962C8B-B14F-4D97-AF65-F5344CB8AC3E}">
        <p14:creationId xmlns:p14="http://schemas.microsoft.com/office/powerpoint/2010/main" val="3288216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275CBD14-6C90-0140-97BC-6A38E0894ADE}" type="datetime1">
              <a:rPr lang="en-US" smtClean="0"/>
              <a:t>4/19/15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9FEB080-BA6F-47CA-8C0E-8E40C8458D1E}" type="slidenum">
              <a:rPr lang="en-US" smtClean="0"/>
              <a:pPr>
                <a:defRPr/>
              </a:pPr>
              <a:t>‹#›</a:t>
            </a:fld>
            <a:endParaRPr lang="en-US"/>
          </a:p>
        </p:txBody>
      </p:sp>
    </p:spTree>
    <p:extLst>
      <p:ext uri="{BB962C8B-B14F-4D97-AF65-F5344CB8AC3E}">
        <p14:creationId xmlns:p14="http://schemas.microsoft.com/office/powerpoint/2010/main" val="1711084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E78A77B-8594-5745-93C6-BC45927E05D8}" type="datetime1">
              <a:rPr lang="en-US" smtClean="0"/>
              <a:t>4/19/15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46359FC-4875-49C3-A196-6791B12DAD84}" type="slidenum">
              <a:rPr lang="en-US" smtClean="0"/>
              <a:pPr>
                <a:defRPr/>
              </a:pPr>
              <a:t>‹#›</a:t>
            </a:fld>
            <a:endParaRPr lang="en-US"/>
          </a:p>
        </p:txBody>
      </p:sp>
    </p:spTree>
    <p:extLst>
      <p:ext uri="{BB962C8B-B14F-4D97-AF65-F5344CB8AC3E}">
        <p14:creationId xmlns:p14="http://schemas.microsoft.com/office/powerpoint/2010/main" val="4206672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02DB0DE-5CD7-AF4D-9205-BE51BF1A174F}" type="datetime1">
              <a:rPr lang="en-US" smtClean="0"/>
              <a:t>4/19/15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E750452-E83D-480E-9660-8D5455D90C28}" type="slidenum">
              <a:rPr lang="en-US" smtClean="0"/>
              <a:pPr>
                <a:defRPr/>
              </a:pPr>
              <a:t>‹#›</a:t>
            </a:fld>
            <a:endParaRPr lang="en-US"/>
          </a:p>
        </p:txBody>
      </p:sp>
    </p:spTree>
    <p:extLst>
      <p:ext uri="{BB962C8B-B14F-4D97-AF65-F5344CB8AC3E}">
        <p14:creationId xmlns:p14="http://schemas.microsoft.com/office/powerpoint/2010/main" val="109760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6978A31-0B03-774C-AB8C-909F0D3156F0}" type="datetime1">
              <a:rPr lang="en-US" smtClean="0"/>
              <a:t>4/19/15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533509E-E2F8-4022-A44F-6E226B552A32}" type="slidenum">
              <a:rPr lang="en-US" smtClean="0"/>
              <a:pPr>
                <a:defRPr/>
              </a:pPr>
              <a:t>‹#›</a:t>
            </a:fld>
            <a:endParaRPr lang="en-US"/>
          </a:p>
        </p:txBody>
      </p:sp>
    </p:spTree>
    <p:extLst>
      <p:ext uri="{BB962C8B-B14F-4D97-AF65-F5344CB8AC3E}">
        <p14:creationId xmlns:p14="http://schemas.microsoft.com/office/powerpoint/2010/main" val="9550925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709613"/>
          </a:xfrm>
          <a:prstGeom prst="rect">
            <a:avLst/>
          </a:prstGeom>
          <a:solidFill>
            <a:schemeClr val="accent5">
              <a:lumMod val="20000"/>
              <a:lumOff val="80000"/>
            </a:schemeClr>
          </a:solidFill>
          <a:ln w="12700" cmpd="sng">
            <a:solidFill>
              <a:schemeClr val="tx2"/>
            </a:solid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90083"/>
            <a:ext cx="8229600" cy="5185834"/>
          </a:xfrm>
          <a:prstGeom prst="rect">
            <a:avLst/>
          </a:prstGeom>
          <a:no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4A0CDB0-6BBE-3E4C-B710-4336CD6699D5}" type="datetime1">
              <a:rPr lang="en-US" smtClean="0"/>
              <a:t>4/19/15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1CF1C3B-7790-4518-ABCB-B10E47A06D0C}" type="slidenum">
              <a:rPr lang="en-US" smtClean="0"/>
              <a:pPr>
                <a:defRPr/>
              </a:pPr>
              <a:t>‹#›</a:t>
            </a:fld>
            <a:endParaRPr lang="en-US"/>
          </a:p>
        </p:txBody>
      </p:sp>
    </p:spTree>
    <p:extLst>
      <p:ext uri="{BB962C8B-B14F-4D97-AF65-F5344CB8AC3E}">
        <p14:creationId xmlns:p14="http://schemas.microsoft.com/office/powerpoint/2010/main" val="3176795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3B528-7D29-AA4A-950F-389A5D772E1F}" type="datetime1">
              <a:rPr lang="en-US" smtClean="0"/>
              <a:t>4/19/15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6D509-14B5-3442-B04E-AB2C23F2BD36}" type="slidenum">
              <a:rPr lang="en-US" smtClean="0"/>
              <a:t>‹#›</a:t>
            </a:fld>
            <a:endParaRPr lang="en-US"/>
          </a:p>
        </p:txBody>
      </p:sp>
    </p:spTree>
    <p:extLst>
      <p:ext uri="{BB962C8B-B14F-4D97-AF65-F5344CB8AC3E}">
        <p14:creationId xmlns:p14="http://schemas.microsoft.com/office/powerpoint/2010/main" val="4137798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709613"/>
          </a:xfrm>
          <a:prstGeom prst="rect">
            <a:avLst/>
          </a:prstGeom>
          <a:solidFill>
            <a:schemeClr val="accent5">
              <a:lumMod val="20000"/>
              <a:lumOff val="80000"/>
            </a:schemeClr>
          </a:solidFill>
          <a:ln w="12700" cmpd="sng">
            <a:solidFill>
              <a:schemeClr val="tx2"/>
            </a:solid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90083"/>
            <a:ext cx="8229600" cy="5185834"/>
          </a:xfrm>
          <a:prstGeom prst="rect">
            <a:avLst/>
          </a:prstGeom>
          <a:no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3960A7-B27B-1041-A62C-DC2A2E647AC3}" type="datetime1">
              <a:rPr lang="en-US" smtClean="0"/>
              <a:t>4/19/15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525D1-94EC-AA45-A259-B3226F473042}" type="slidenum">
              <a:rPr lang="en-US" smtClean="0"/>
              <a:t>‹#›</a:t>
            </a:fld>
            <a:endParaRPr lang="en-US"/>
          </a:p>
        </p:txBody>
      </p:sp>
    </p:spTree>
    <p:extLst>
      <p:ext uri="{BB962C8B-B14F-4D97-AF65-F5344CB8AC3E}">
        <p14:creationId xmlns:p14="http://schemas.microsoft.com/office/powerpoint/2010/main" val="31767958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709613"/>
          </a:xfrm>
          <a:prstGeom prst="rect">
            <a:avLst/>
          </a:prstGeom>
          <a:solidFill>
            <a:schemeClr val="accent5">
              <a:lumMod val="20000"/>
              <a:lumOff val="80000"/>
            </a:schemeClr>
          </a:solidFill>
          <a:ln w="12700" cmpd="sng">
            <a:solidFill>
              <a:schemeClr val="tx2"/>
            </a:solid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90083"/>
            <a:ext cx="8229600" cy="5185834"/>
          </a:xfrm>
          <a:prstGeom prst="rect">
            <a:avLst/>
          </a:prstGeom>
          <a:no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0E811-EE60-664D-82CB-B88D17AC314B}" type="datetime1">
              <a:rPr lang="en-US" smtClean="0"/>
              <a:t>4/19/15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525D1-94EC-AA45-A259-B3226F473042}" type="slidenum">
              <a:rPr lang="en-US" smtClean="0"/>
              <a:t>‹#›</a:t>
            </a:fld>
            <a:endParaRPr lang="en-US"/>
          </a:p>
        </p:txBody>
      </p:sp>
    </p:spTree>
    <p:extLst>
      <p:ext uri="{BB962C8B-B14F-4D97-AF65-F5344CB8AC3E}">
        <p14:creationId xmlns:p14="http://schemas.microsoft.com/office/powerpoint/2010/main" val="31767958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Much ado about function</a:t>
            </a:r>
          </a:p>
        </p:txBody>
      </p:sp>
      <p:sp>
        <p:nvSpPr>
          <p:cNvPr id="3" name="Subtitle 2"/>
          <p:cNvSpPr>
            <a:spLocks noGrp="1"/>
          </p:cNvSpPr>
          <p:nvPr>
            <p:ph type="subTitle" idx="1"/>
          </p:nvPr>
        </p:nvSpPr>
        <p:spPr/>
        <p:txBody>
          <a:bodyPr/>
          <a:lstStyle/>
          <a:p>
            <a:r>
              <a:rPr lang="en-US" dirty="0" smtClean="0"/>
              <a:t>Genomics</a:t>
            </a:r>
            <a:endParaRPr lang="en-US" dirty="0" smtClean="0"/>
          </a:p>
          <a:p>
            <a:r>
              <a:rPr lang="en-US" smtClean="0"/>
              <a:t>Lesson </a:t>
            </a:r>
            <a:r>
              <a:rPr lang="en-US" smtClean="0"/>
              <a:t>11_ </a:t>
            </a:r>
            <a:r>
              <a:rPr lang="en-US" dirty="0" smtClean="0"/>
              <a:t>2</a:t>
            </a:r>
          </a:p>
          <a:p>
            <a:r>
              <a:rPr lang="en-US" dirty="0" smtClean="0"/>
              <a:t>Hardison</a:t>
            </a:r>
          </a:p>
        </p:txBody>
      </p:sp>
      <p:sp>
        <p:nvSpPr>
          <p:cNvPr id="5" name="Date Placeholder 4"/>
          <p:cNvSpPr>
            <a:spLocks noGrp="1"/>
          </p:cNvSpPr>
          <p:nvPr>
            <p:ph type="dt" sz="half" idx="10"/>
          </p:nvPr>
        </p:nvSpPr>
        <p:spPr/>
        <p:txBody>
          <a:bodyPr/>
          <a:lstStyle/>
          <a:p>
            <a:fld id="{0B1034A7-95C8-B44A-A173-762D4FD1EB39}" type="datetime1">
              <a:rPr lang="en-US" smtClean="0"/>
              <a:t>4/19/15</a:t>
            </a:fld>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1</a:t>
            </a:fld>
            <a:endParaRPr lang="en-US"/>
          </a:p>
        </p:txBody>
      </p:sp>
      <p:pic>
        <p:nvPicPr>
          <p:cNvPr id="4" name="Picture 7" descr="PSU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1049338" cy="64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5104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definitions of function</a:t>
            </a:r>
            <a:endParaRPr lang="en-US" dirty="0"/>
          </a:p>
        </p:txBody>
      </p:sp>
      <p:sp>
        <p:nvSpPr>
          <p:cNvPr id="3" name="Content Placeholder 2"/>
          <p:cNvSpPr>
            <a:spLocks noGrp="1"/>
          </p:cNvSpPr>
          <p:nvPr>
            <p:ph idx="1"/>
          </p:nvPr>
        </p:nvSpPr>
        <p:spPr>
          <a:xfrm>
            <a:off x="457200" y="1206499"/>
            <a:ext cx="8229600" cy="5069417"/>
          </a:xfrm>
        </p:spPr>
        <p:txBody>
          <a:bodyPr>
            <a:normAutofit/>
          </a:bodyPr>
          <a:lstStyle/>
          <a:p>
            <a:pPr marL="514350" indent="-514350">
              <a:buFont typeface="+mj-lt"/>
              <a:buAutoNum type="arabicPeriod"/>
            </a:pPr>
            <a:r>
              <a:rPr lang="en-US" sz="2800" b="1" dirty="0" smtClean="0"/>
              <a:t>Selected effect</a:t>
            </a:r>
            <a:r>
              <a:rPr lang="en-US" sz="2800" dirty="0" smtClean="0"/>
              <a:t>. Evolutionary.</a:t>
            </a:r>
            <a:br>
              <a:rPr lang="en-US" sz="2800" dirty="0" smtClean="0"/>
            </a:br>
            <a:r>
              <a:rPr lang="en-US" sz="2800" dirty="0"/>
              <a:t>For </a:t>
            </a:r>
            <a:r>
              <a:rPr lang="en-US" sz="2800" dirty="0" smtClean="0"/>
              <a:t>trait </a:t>
            </a:r>
            <a:r>
              <a:rPr lang="en-US" sz="2800" i="1" dirty="0" smtClean="0"/>
              <a:t>T</a:t>
            </a:r>
            <a:r>
              <a:rPr lang="en-US" sz="2800" dirty="0" smtClean="0"/>
              <a:t> to have function </a:t>
            </a:r>
            <a:r>
              <a:rPr lang="en-US" sz="2800" i="1" dirty="0" smtClean="0"/>
              <a:t>F</a:t>
            </a:r>
            <a:r>
              <a:rPr lang="en-US" sz="2800" dirty="0" smtClean="0"/>
              <a:t>, necessary:</a:t>
            </a:r>
          </a:p>
          <a:p>
            <a:pPr marL="1024128" lvl="1" indent="-514350"/>
            <a:r>
              <a:rPr lang="en-US" i="1" dirty="0" smtClean="0"/>
              <a:t>T</a:t>
            </a:r>
            <a:r>
              <a:rPr lang="en-US" dirty="0" smtClean="0"/>
              <a:t> is a copy of some trait that performed </a:t>
            </a:r>
            <a:r>
              <a:rPr lang="en-US" i="1" dirty="0" smtClean="0"/>
              <a:t>F</a:t>
            </a:r>
            <a:r>
              <a:rPr lang="en-US" dirty="0" smtClean="0"/>
              <a:t> in the past; and</a:t>
            </a:r>
          </a:p>
          <a:p>
            <a:pPr marL="1024128" lvl="1" indent="-514350"/>
            <a:r>
              <a:rPr lang="en-US" i="1" dirty="0" smtClean="0"/>
              <a:t>T </a:t>
            </a:r>
            <a:r>
              <a:rPr lang="en-US" dirty="0" smtClean="0"/>
              <a:t>exists because of </a:t>
            </a:r>
            <a:r>
              <a:rPr lang="en-US" i="1" dirty="0" smtClean="0"/>
              <a:t>F.</a:t>
            </a:r>
            <a:r>
              <a:rPr lang="en-US" dirty="0" smtClean="0"/>
              <a:t/>
            </a:r>
            <a:br>
              <a:rPr lang="en-US" dirty="0" smtClean="0"/>
            </a:br>
            <a:endParaRPr lang="en-US" dirty="0" smtClean="0"/>
          </a:p>
          <a:p>
            <a:pPr marL="514350" indent="-514350">
              <a:buFont typeface="+mj-lt"/>
              <a:buAutoNum type="arabicPeriod"/>
            </a:pPr>
            <a:r>
              <a:rPr lang="en-US" sz="2800" b="1" dirty="0" smtClean="0"/>
              <a:t>Causal role</a:t>
            </a:r>
            <a:r>
              <a:rPr lang="en-US" sz="2800" dirty="0" smtClean="0"/>
              <a:t>. Non-evolutionary. </a:t>
            </a:r>
            <a:r>
              <a:rPr lang="en-US" sz="2800" dirty="0"/>
              <a:t>	</a:t>
            </a:r>
            <a:r>
              <a:rPr lang="en-US" sz="2800" dirty="0" smtClean="0"/>
              <a:t>						For trait </a:t>
            </a:r>
            <a:r>
              <a:rPr lang="en-US" sz="2800" i="1" dirty="0" smtClean="0"/>
              <a:t>Q</a:t>
            </a:r>
            <a:r>
              <a:rPr lang="en-US" sz="2800" dirty="0" smtClean="0"/>
              <a:t> to have function </a:t>
            </a:r>
            <a:r>
              <a:rPr lang="en-US" sz="2800" i="1" dirty="0" smtClean="0"/>
              <a:t>G</a:t>
            </a:r>
            <a:r>
              <a:rPr lang="en-US" sz="2800" dirty="0" smtClean="0"/>
              <a:t>, necessary:</a:t>
            </a:r>
          </a:p>
          <a:p>
            <a:pPr marL="1024128" lvl="1" indent="-514350"/>
            <a:r>
              <a:rPr lang="en-US" dirty="0" smtClean="0"/>
              <a:t>Trait </a:t>
            </a:r>
            <a:r>
              <a:rPr lang="en-US" i="1" dirty="0" smtClean="0"/>
              <a:t>Q</a:t>
            </a:r>
            <a:r>
              <a:rPr lang="en-US" dirty="0"/>
              <a:t> </a:t>
            </a:r>
            <a:r>
              <a:rPr lang="en-US" dirty="0" smtClean="0"/>
              <a:t>performs </a:t>
            </a:r>
            <a:r>
              <a:rPr lang="en-US" i="1" dirty="0" smtClean="0"/>
              <a:t>G</a:t>
            </a:r>
            <a:r>
              <a:rPr lang="en-US" dirty="0" smtClean="0"/>
              <a:t>.</a:t>
            </a:r>
            <a:endParaRPr lang="en-US" dirty="0"/>
          </a:p>
        </p:txBody>
      </p:sp>
      <p:sp>
        <p:nvSpPr>
          <p:cNvPr id="4" name="Date Placeholder 3"/>
          <p:cNvSpPr>
            <a:spLocks noGrp="1"/>
          </p:cNvSpPr>
          <p:nvPr>
            <p:ph type="dt" sz="half" idx="10"/>
          </p:nvPr>
        </p:nvSpPr>
        <p:spPr/>
        <p:txBody>
          <a:bodyPr/>
          <a:lstStyle/>
          <a:p>
            <a:pPr>
              <a:defRPr/>
            </a:pPr>
            <a:fld id="{B9DE0B55-EB11-314C-972C-74FFC5F88EFE}" type="datetime1">
              <a:rPr lang="en-US" smtClean="0"/>
              <a:t>4/19/15</a:t>
            </a:fld>
            <a:endParaRPr lang="en-US"/>
          </a:p>
        </p:txBody>
      </p:sp>
      <p:sp>
        <p:nvSpPr>
          <p:cNvPr id="5" name="Slide Number Placeholder 4"/>
          <p:cNvSpPr>
            <a:spLocks noGrp="1"/>
          </p:cNvSpPr>
          <p:nvPr>
            <p:ph type="sldNum" sz="quarter" idx="12"/>
          </p:nvPr>
        </p:nvSpPr>
        <p:spPr/>
        <p:txBody>
          <a:bodyPr/>
          <a:lstStyle/>
          <a:p>
            <a:pPr>
              <a:defRPr/>
            </a:pPr>
            <a:fld id="{A0FC5280-0102-4BAA-BD06-17A4DFA09C71}" type="slidenum">
              <a:rPr lang="en-US" smtClean="0"/>
              <a:pPr>
                <a:defRPr/>
              </a:pPr>
              <a:t>10</a:t>
            </a:fld>
            <a:endParaRPr lang="en-US"/>
          </a:p>
        </p:txBody>
      </p:sp>
    </p:spTree>
    <p:extLst>
      <p:ext uri="{BB962C8B-B14F-4D97-AF65-F5344CB8AC3E}">
        <p14:creationId xmlns:p14="http://schemas.microsoft.com/office/powerpoint/2010/main" val="21528777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selected effect? </a:t>
            </a:r>
            <a:endParaRPr lang="en-US" dirty="0"/>
          </a:p>
        </p:txBody>
      </p:sp>
      <p:sp>
        <p:nvSpPr>
          <p:cNvPr id="3" name="Content Placeholder 2"/>
          <p:cNvSpPr>
            <a:spLocks noGrp="1"/>
          </p:cNvSpPr>
          <p:nvPr>
            <p:ph idx="1"/>
          </p:nvPr>
        </p:nvSpPr>
        <p:spPr>
          <a:xfrm>
            <a:off x="457200" y="1269999"/>
            <a:ext cx="8229600" cy="5005917"/>
          </a:xfrm>
        </p:spPr>
        <p:txBody>
          <a:bodyPr/>
          <a:lstStyle/>
          <a:p>
            <a:pPr marL="0" indent="0">
              <a:buNone/>
            </a:pPr>
            <a:r>
              <a:rPr lang="en-US" sz="2400" dirty="0"/>
              <a:t>“The main advantage of the selected-effect function definition is that it suggests a clear and conservative method of inference for function in DNA sequences; only sequences that can be shown to be under selection can be claimed with any degree of confidence to be functional</a:t>
            </a:r>
            <a:r>
              <a:rPr lang="en-US" sz="2400" dirty="0" smtClean="0"/>
              <a:t>.”</a:t>
            </a:r>
            <a:endParaRPr lang="en-US" sz="2400" dirty="0"/>
          </a:p>
        </p:txBody>
      </p:sp>
      <p:sp>
        <p:nvSpPr>
          <p:cNvPr id="4" name="TextBox 3"/>
          <p:cNvSpPr txBox="1"/>
          <p:nvPr/>
        </p:nvSpPr>
        <p:spPr>
          <a:xfrm>
            <a:off x="622300" y="5842000"/>
            <a:ext cx="2271776" cy="338554"/>
          </a:xfrm>
          <a:prstGeom prst="rect">
            <a:avLst/>
          </a:prstGeom>
          <a:noFill/>
        </p:spPr>
        <p:txBody>
          <a:bodyPr wrap="none" rtlCol="0">
            <a:spAutoFit/>
          </a:bodyPr>
          <a:lstStyle/>
          <a:p>
            <a:r>
              <a:rPr lang="en-US" sz="1600" dirty="0" err="1" smtClean="0"/>
              <a:t>Graur</a:t>
            </a:r>
            <a:r>
              <a:rPr lang="en-US" sz="1600" dirty="0" smtClean="0"/>
              <a:t> et al. 2013, GBE</a:t>
            </a:r>
            <a:endParaRPr lang="en-US" sz="1600" dirty="0"/>
          </a:p>
        </p:txBody>
      </p:sp>
      <p:sp>
        <p:nvSpPr>
          <p:cNvPr id="5" name="Date Placeholder 4"/>
          <p:cNvSpPr>
            <a:spLocks noGrp="1"/>
          </p:cNvSpPr>
          <p:nvPr>
            <p:ph type="dt" sz="half" idx="10"/>
          </p:nvPr>
        </p:nvSpPr>
        <p:spPr/>
        <p:txBody>
          <a:bodyPr/>
          <a:lstStyle/>
          <a:p>
            <a:pPr>
              <a:defRPr/>
            </a:pPr>
            <a:fld id="{9A5BE9EA-8EF6-4048-B4B6-4656141FB06B}" type="datetime1">
              <a:rPr lang="en-US" smtClean="0"/>
              <a:t>4/19/15</a:t>
            </a:fld>
            <a:endParaRPr lang="en-US"/>
          </a:p>
        </p:txBody>
      </p:sp>
      <p:sp>
        <p:nvSpPr>
          <p:cNvPr id="6" name="Slide Number Placeholder 5"/>
          <p:cNvSpPr>
            <a:spLocks noGrp="1"/>
          </p:cNvSpPr>
          <p:nvPr>
            <p:ph type="sldNum" sz="quarter" idx="12"/>
          </p:nvPr>
        </p:nvSpPr>
        <p:spPr/>
        <p:txBody>
          <a:bodyPr/>
          <a:lstStyle/>
          <a:p>
            <a:pPr>
              <a:defRPr/>
            </a:pPr>
            <a:fld id="{A0FC5280-0102-4BAA-BD06-17A4DFA09C71}" type="slidenum">
              <a:rPr lang="en-US" smtClean="0"/>
              <a:pPr>
                <a:defRPr/>
              </a:pPr>
              <a:t>11</a:t>
            </a:fld>
            <a:endParaRPr lang="en-US"/>
          </a:p>
        </p:txBody>
      </p:sp>
    </p:spTree>
    <p:extLst>
      <p:ext uri="{BB962C8B-B14F-4D97-AF65-F5344CB8AC3E}">
        <p14:creationId xmlns:p14="http://schemas.microsoft.com/office/powerpoint/2010/main" val="10128454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Narrow utility of selected effect</a:t>
            </a:r>
            <a:endParaRPr lang="en-US" dirty="0"/>
          </a:p>
        </p:txBody>
      </p:sp>
      <p:sp>
        <p:nvSpPr>
          <p:cNvPr id="3" name="Content Placeholder 2"/>
          <p:cNvSpPr>
            <a:spLocks noGrp="1"/>
          </p:cNvSpPr>
          <p:nvPr>
            <p:ph idx="1"/>
          </p:nvPr>
        </p:nvSpPr>
        <p:spPr>
          <a:xfrm>
            <a:off x="457200" y="1308101"/>
            <a:ext cx="8229600" cy="1943099"/>
          </a:xfrm>
        </p:spPr>
        <p:txBody>
          <a:bodyPr/>
          <a:lstStyle/>
          <a:p>
            <a:pPr marL="0" indent="0">
              <a:buNone/>
            </a:pPr>
            <a:r>
              <a:rPr lang="en-US" sz="2000" dirty="0">
                <a:latin typeface="Calibri"/>
                <a:cs typeface="Calibri"/>
              </a:rPr>
              <a:t>“The main advantage of the selected-effect function definition is that it suggests a clear and conservative method of inference for function in DNA sequences; only sequences that can be shown to be under selection can be claimed with any degree of confidence to be functional</a:t>
            </a:r>
            <a:r>
              <a:rPr lang="en-US" sz="2000" dirty="0" smtClean="0">
                <a:latin typeface="Calibri"/>
                <a:cs typeface="Calibri"/>
              </a:rPr>
              <a:t>.”</a:t>
            </a:r>
          </a:p>
          <a:p>
            <a:pPr marL="0" indent="0">
              <a:buNone/>
            </a:pPr>
            <a:endParaRPr lang="en-US" sz="2000" dirty="0">
              <a:latin typeface="Calibri"/>
              <a:cs typeface="Calibri"/>
            </a:endParaRPr>
          </a:p>
          <a:p>
            <a:pPr marL="0" indent="0">
              <a:buNone/>
            </a:pPr>
            <a:endParaRPr lang="en-US" sz="2000" dirty="0">
              <a:latin typeface="Calibri"/>
              <a:cs typeface="Calibri"/>
            </a:endParaRPr>
          </a:p>
        </p:txBody>
      </p:sp>
      <p:sp>
        <p:nvSpPr>
          <p:cNvPr id="5" name="TextBox 4"/>
          <p:cNvSpPr txBox="1"/>
          <p:nvPr/>
        </p:nvSpPr>
        <p:spPr>
          <a:xfrm>
            <a:off x="469901" y="3479800"/>
            <a:ext cx="8255000" cy="1938992"/>
          </a:xfrm>
          <a:prstGeom prst="rect">
            <a:avLst/>
          </a:prstGeom>
          <a:noFill/>
        </p:spPr>
        <p:txBody>
          <a:bodyPr wrap="square" rtlCol="0">
            <a:spAutoFit/>
          </a:bodyPr>
          <a:lstStyle/>
          <a:p>
            <a:r>
              <a:rPr lang="en-US" sz="2000" dirty="0" smtClean="0">
                <a:latin typeface="Calibri"/>
                <a:cs typeface="Calibri"/>
              </a:rPr>
              <a:t>Hardison Reply: Lineage-specific function really does </a:t>
            </a:r>
            <a:r>
              <a:rPr lang="en-US" sz="2000" dirty="0">
                <a:latin typeface="Calibri"/>
                <a:cs typeface="Calibri"/>
              </a:rPr>
              <a:t>occur; </a:t>
            </a:r>
            <a:r>
              <a:rPr lang="en-US" sz="2000" dirty="0" smtClean="0">
                <a:latin typeface="Calibri"/>
                <a:cs typeface="Calibri"/>
              </a:rPr>
              <a:t> </a:t>
            </a:r>
            <a:r>
              <a:rPr lang="en-US" sz="2000" dirty="0">
                <a:latin typeface="Calibri"/>
                <a:cs typeface="Calibri"/>
              </a:rPr>
              <a:t>e.g</a:t>
            </a:r>
            <a:r>
              <a:rPr lang="en-US" sz="2000" dirty="0" smtClean="0">
                <a:latin typeface="Calibri"/>
                <a:cs typeface="Calibri"/>
              </a:rPr>
              <a:t>., there are multiple examples of lineage specific aspects to gene </a:t>
            </a:r>
            <a:r>
              <a:rPr lang="en-US" sz="2000" dirty="0">
                <a:latin typeface="Calibri"/>
                <a:cs typeface="Calibri"/>
              </a:rPr>
              <a:t>regulation. </a:t>
            </a:r>
            <a:r>
              <a:rPr lang="en-US" sz="2000" dirty="0" smtClean="0">
                <a:latin typeface="Calibri"/>
                <a:cs typeface="Calibri"/>
              </a:rPr>
              <a:t>Some cases arise from new DNA sequences generated by transposition, some cases arise from turnover (nucleotide substitutions that cause a loss of TF binding site motifs compensated by other substitutions that generate new binding site motifs).</a:t>
            </a:r>
            <a:endParaRPr lang="en-US" sz="2000" dirty="0">
              <a:latin typeface="Calibri"/>
              <a:cs typeface="Calibri"/>
            </a:endParaRPr>
          </a:p>
        </p:txBody>
      </p:sp>
      <p:sp>
        <p:nvSpPr>
          <p:cNvPr id="4" name="Date Placeholder 3"/>
          <p:cNvSpPr>
            <a:spLocks noGrp="1"/>
          </p:cNvSpPr>
          <p:nvPr>
            <p:ph type="dt" sz="half" idx="10"/>
          </p:nvPr>
        </p:nvSpPr>
        <p:spPr/>
        <p:txBody>
          <a:bodyPr/>
          <a:lstStyle/>
          <a:p>
            <a:pPr>
              <a:defRPr/>
            </a:pPr>
            <a:fld id="{20D07037-629F-B944-B7F1-8C7F9B017390}" type="datetime1">
              <a:rPr lang="en-US" smtClean="0"/>
              <a:t>4/19/15</a:t>
            </a:fld>
            <a:endParaRPr lang="en-US"/>
          </a:p>
        </p:txBody>
      </p:sp>
      <p:sp>
        <p:nvSpPr>
          <p:cNvPr id="6" name="Slide Number Placeholder 5"/>
          <p:cNvSpPr>
            <a:spLocks noGrp="1"/>
          </p:cNvSpPr>
          <p:nvPr>
            <p:ph type="sldNum" sz="quarter" idx="12"/>
          </p:nvPr>
        </p:nvSpPr>
        <p:spPr/>
        <p:txBody>
          <a:bodyPr/>
          <a:lstStyle/>
          <a:p>
            <a:pPr>
              <a:defRPr/>
            </a:pPr>
            <a:fld id="{A0FC5280-0102-4BAA-BD06-17A4DFA09C71}" type="slidenum">
              <a:rPr lang="en-US" smtClean="0"/>
              <a:pPr>
                <a:defRPr/>
              </a:pPr>
              <a:t>12</a:t>
            </a:fld>
            <a:endParaRPr lang="en-US"/>
          </a:p>
        </p:txBody>
      </p:sp>
    </p:spTree>
    <p:extLst>
      <p:ext uri="{BB962C8B-B14F-4D97-AF65-F5344CB8AC3E}">
        <p14:creationId xmlns:p14="http://schemas.microsoft.com/office/powerpoint/2010/main" val="42432568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Absurd consequences</a:t>
            </a:r>
            <a:endParaRPr lang="en-US" dirty="0"/>
          </a:p>
        </p:txBody>
      </p:sp>
      <p:sp>
        <p:nvSpPr>
          <p:cNvPr id="3" name="Content Placeholder 2"/>
          <p:cNvSpPr>
            <a:spLocks noGrp="1"/>
          </p:cNvSpPr>
          <p:nvPr>
            <p:ph idx="1"/>
          </p:nvPr>
        </p:nvSpPr>
        <p:spPr/>
        <p:txBody>
          <a:bodyPr/>
          <a:lstStyle/>
          <a:p>
            <a:pPr marL="0" indent="0">
              <a:buNone/>
            </a:pPr>
            <a:r>
              <a:rPr lang="en-US" sz="2000" dirty="0"/>
              <a:t>“Unless a genomic functionality is actively protected by selection, it will accumulate deleterious mutations and will cease to be functional. The absurd alternative, which unfortunately was adopted by ENCODE, is to assume that no deleterious mutations can ever occur in the regions they have deemed to be functional</a:t>
            </a:r>
            <a:r>
              <a:rPr lang="en-US" sz="2000" dirty="0" smtClean="0"/>
              <a:t>.</a:t>
            </a:r>
            <a:r>
              <a:rPr lang="en-US" sz="2000" dirty="0"/>
              <a:t>” </a:t>
            </a:r>
            <a:r>
              <a:rPr lang="en-US" sz="2000" dirty="0" err="1"/>
              <a:t>Graur</a:t>
            </a:r>
            <a:r>
              <a:rPr lang="en-US" sz="2000" dirty="0"/>
              <a:t> et al. 2013, GBE</a:t>
            </a:r>
          </a:p>
          <a:p>
            <a:pPr marL="0" indent="0">
              <a:buNone/>
            </a:pPr>
            <a:endParaRPr lang="en-US" sz="2000" dirty="0" smtClean="0"/>
          </a:p>
          <a:p>
            <a:pPr marL="0" indent="0">
              <a:buNone/>
            </a:pPr>
            <a:r>
              <a:rPr lang="en-US" sz="2000" dirty="0" smtClean="0"/>
              <a:t>Hoffman’s analysis of the logic:</a:t>
            </a:r>
            <a:endParaRPr lang="en-US" sz="2000" dirty="0"/>
          </a:p>
          <a:p>
            <a:pPr marL="457200" indent="-457200">
              <a:buFont typeface="+mj-lt"/>
              <a:buAutoNum type="alphaUcPeriod"/>
            </a:pPr>
            <a:r>
              <a:rPr lang="en-US" sz="2000" dirty="0" smtClean="0"/>
              <a:t>Not (Trait </a:t>
            </a:r>
            <a:r>
              <a:rPr lang="en-US" sz="2000" i="1" dirty="0" smtClean="0"/>
              <a:t>Q</a:t>
            </a:r>
            <a:r>
              <a:rPr lang="en-US" sz="2000" dirty="0" smtClean="0"/>
              <a:t> under selection) ⇒ </a:t>
            </a:r>
            <a:r>
              <a:rPr lang="en-US" sz="2000" i="1" dirty="0" smtClean="0"/>
              <a:t>Q</a:t>
            </a:r>
            <a:r>
              <a:rPr lang="en-US" sz="2000" dirty="0" smtClean="0"/>
              <a:t> will eventually lose function.</a:t>
            </a:r>
          </a:p>
          <a:p>
            <a:pPr marL="457200" indent="-457200">
              <a:buFont typeface="+mj-lt"/>
              <a:buAutoNum type="alphaUcPeriod"/>
            </a:pPr>
            <a:r>
              <a:rPr lang="en-US" sz="2000" dirty="0" smtClean="0"/>
              <a:t>ENCODE says (</a:t>
            </a:r>
            <a:r>
              <a:rPr lang="en-US" sz="2000" i="1" dirty="0" smtClean="0"/>
              <a:t>Q</a:t>
            </a:r>
            <a:r>
              <a:rPr lang="en-US" sz="2000" dirty="0" smtClean="0"/>
              <a:t> functional); insufficient </a:t>
            </a:r>
            <a:r>
              <a:rPr lang="en-US" sz="2000" dirty="0"/>
              <a:t>evidence for (</a:t>
            </a:r>
            <a:r>
              <a:rPr lang="en-US" sz="2000" i="1" dirty="0"/>
              <a:t>Q</a:t>
            </a:r>
            <a:r>
              <a:rPr lang="en-US" sz="2000" dirty="0"/>
              <a:t> under selection</a:t>
            </a:r>
            <a:r>
              <a:rPr lang="en-US" sz="2000" dirty="0" smtClean="0"/>
              <a:t>).</a:t>
            </a:r>
          </a:p>
          <a:p>
            <a:pPr marL="457200" indent="-457200">
              <a:buFont typeface="+mj-lt"/>
              <a:buAutoNum type="alphaUcPeriod"/>
            </a:pPr>
            <a:r>
              <a:rPr lang="en-US" sz="2000" dirty="0" err="1" smtClean="0"/>
              <a:t>Graur</a:t>
            </a:r>
            <a:r>
              <a:rPr lang="en-US" sz="2000" dirty="0" smtClean="0"/>
              <a:t> infers: Therefore ENCODE assumes these regions will never lose function.</a:t>
            </a:r>
          </a:p>
          <a:p>
            <a:pPr marL="457200" indent="-457200">
              <a:buFont typeface="+mj-lt"/>
              <a:buAutoNum type="alphaUcPeriod"/>
            </a:pPr>
            <a:r>
              <a:rPr lang="en-US" sz="2000" dirty="0" smtClean="0"/>
              <a:t>Therefore ENCODE’s conclusions are absurd and wrong.</a:t>
            </a:r>
          </a:p>
        </p:txBody>
      </p:sp>
      <p:sp>
        <p:nvSpPr>
          <p:cNvPr id="4" name="Date Placeholder 3"/>
          <p:cNvSpPr>
            <a:spLocks noGrp="1"/>
          </p:cNvSpPr>
          <p:nvPr>
            <p:ph type="dt" sz="half" idx="10"/>
          </p:nvPr>
        </p:nvSpPr>
        <p:spPr/>
        <p:txBody>
          <a:bodyPr/>
          <a:lstStyle/>
          <a:p>
            <a:pPr>
              <a:defRPr/>
            </a:pPr>
            <a:fld id="{7F99C38F-69EF-CA4F-92EF-1DC26C0A339E}" type="datetime1">
              <a:rPr lang="en-US" smtClean="0"/>
              <a:t>4/19/15</a:t>
            </a:fld>
            <a:endParaRPr lang="en-US" dirty="0"/>
          </a:p>
        </p:txBody>
      </p:sp>
      <p:sp>
        <p:nvSpPr>
          <p:cNvPr id="5" name="Slide Number Placeholder 4"/>
          <p:cNvSpPr>
            <a:spLocks noGrp="1"/>
          </p:cNvSpPr>
          <p:nvPr>
            <p:ph type="sldNum" sz="quarter" idx="12"/>
          </p:nvPr>
        </p:nvSpPr>
        <p:spPr/>
        <p:txBody>
          <a:bodyPr/>
          <a:lstStyle/>
          <a:p>
            <a:pPr>
              <a:defRPr/>
            </a:pPr>
            <a:fld id="{A0FC5280-0102-4BAA-BD06-17A4DFA09C71}" type="slidenum">
              <a:rPr lang="en-US" smtClean="0"/>
              <a:pPr>
                <a:defRPr/>
              </a:pPr>
              <a:t>13</a:t>
            </a:fld>
            <a:endParaRPr lang="en-US"/>
          </a:p>
        </p:txBody>
      </p:sp>
    </p:spTree>
    <p:extLst>
      <p:ext uri="{BB962C8B-B14F-4D97-AF65-F5344CB8AC3E}">
        <p14:creationId xmlns:p14="http://schemas.microsoft.com/office/powerpoint/2010/main" val="2114472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Absurd arguments</a:t>
            </a:r>
            <a:endParaRPr lang="en-US" dirty="0"/>
          </a:p>
        </p:txBody>
      </p:sp>
      <p:sp>
        <p:nvSpPr>
          <p:cNvPr id="3" name="Content Placeholder 2"/>
          <p:cNvSpPr>
            <a:spLocks noGrp="1"/>
          </p:cNvSpPr>
          <p:nvPr>
            <p:ph idx="1"/>
          </p:nvPr>
        </p:nvSpPr>
        <p:spPr>
          <a:xfrm>
            <a:off x="457200" y="1257299"/>
            <a:ext cx="8229600" cy="5018617"/>
          </a:xfrm>
        </p:spPr>
        <p:txBody>
          <a:bodyPr/>
          <a:lstStyle/>
          <a:p>
            <a:pPr marL="0" indent="0">
              <a:buNone/>
            </a:pPr>
            <a:r>
              <a:rPr lang="en-US" sz="2000" dirty="0"/>
              <a:t>“Unless a genomic functionality is actively protected by selection, it will accumulate deleterious mutations and will cease to be functional. The absurd alternative, which unfortunately was adopted by ENCODE, is to assume that no deleterious mutations can ever occur in the regions they have deemed to be functional. </a:t>
            </a:r>
            <a:r>
              <a:rPr lang="en-US" sz="2000" b="1" dirty="0"/>
              <a:t>Such an assumption is akin to claiming that a television set left on and unattended will still be in working condition after a million years because no natural events, such as rust, erosion, static electricity, and earthquakes can affect it</a:t>
            </a:r>
            <a:r>
              <a:rPr lang="en-US" sz="2000" b="1" dirty="0" smtClean="0"/>
              <a:t>.</a:t>
            </a:r>
            <a:r>
              <a:rPr lang="en-US" sz="2000" dirty="0"/>
              <a:t>” </a:t>
            </a:r>
            <a:r>
              <a:rPr lang="en-US" sz="2000" dirty="0" smtClean="0"/>
              <a:t>					</a:t>
            </a:r>
            <a:r>
              <a:rPr lang="en-US" sz="2000" dirty="0" err="1" smtClean="0"/>
              <a:t>Graur</a:t>
            </a:r>
            <a:r>
              <a:rPr lang="en-US" sz="2000" dirty="0" smtClean="0"/>
              <a:t> </a:t>
            </a:r>
            <a:r>
              <a:rPr lang="en-US" sz="2000" dirty="0"/>
              <a:t>et al. 2013, GBE</a:t>
            </a:r>
          </a:p>
          <a:p>
            <a:pPr marL="0" indent="0">
              <a:buNone/>
            </a:pPr>
            <a:endParaRPr lang="en-US" sz="2000" dirty="0" smtClean="0"/>
          </a:p>
        </p:txBody>
      </p:sp>
      <p:sp>
        <p:nvSpPr>
          <p:cNvPr id="4" name="Date Placeholder 3"/>
          <p:cNvSpPr>
            <a:spLocks noGrp="1"/>
          </p:cNvSpPr>
          <p:nvPr>
            <p:ph type="dt" sz="half" idx="10"/>
          </p:nvPr>
        </p:nvSpPr>
        <p:spPr/>
        <p:txBody>
          <a:bodyPr/>
          <a:lstStyle/>
          <a:p>
            <a:pPr>
              <a:defRPr/>
            </a:pPr>
            <a:fld id="{E186337A-2523-EE46-BEA3-78F173426FBD}" type="datetime1">
              <a:rPr lang="en-US" smtClean="0"/>
              <a:t>4/19/15</a:t>
            </a:fld>
            <a:endParaRPr lang="en-US"/>
          </a:p>
        </p:txBody>
      </p:sp>
      <p:sp>
        <p:nvSpPr>
          <p:cNvPr id="5" name="Slide Number Placeholder 4"/>
          <p:cNvSpPr>
            <a:spLocks noGrp="1"/>
          </p:cNvSpPr>
          <p:nvPr>
            <p:ph type="sldNum" sz="quarter" idx="12"/>
          </p:nvPr>
        </p:nvSpPr>
        <p:spPr/>
        <p:txBody>
          <a:bodyPr/>
          <a:lstStyle/>
          <a:p>
            <a:pPr>
              <a:defRPr/>
            </a:pPr>
            <a:fld id="{A0FC5280-0102-4BAA-BD06-17A4DFA09C71}" type="slidenum">
              <a:rPr lang="en-US" smtClean="0"/>
              <a:pPr>
                <a:defRPr/>
              </a:pPr>
              <a:t>14</a:t>
            </a:fld>
            <a:endParaRPr lang="en-US"/>
          </a:p>
        </p:txBody>
      </p:sp>
    </p:spTree>
    <p:extLst>
      <p:ext uri="{BB962C8B-B14F-4D97-AF65-F5344CB8AC3E}">
        <p14:creationId xmlns:p14="http://schemas.microsoft.com/office/powerpoint/2010/main" val="9291034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and specificity</a:t>
            </a:r>
            <a:endParaRPr lang="en-US" dirty="0"/>
          </a:p>
        </p:txBody>
      </p:sp>
      <p:sp>
        <p:nvSpPr>
          <p:cNvPr id="3" name="Content Placeholder 2"/>
          <p:cNvSpPr>
            <a:spLocks noGrp="1"/>
          </p:cNvSpPr>
          <p:nvPr>
            <p:ph idx="1"/>
          </p:nvPr>
        </p:nvSpPr>
        <p:spPr>
          <a:xfrm>
            <a:off x="457200" y="1305983"/>
            <a:ext cx="8229600" cy="2034117"/>
          </a:xfrm>
        </p:spPr>
        <p:txBody>
          <a:bodyPr>
            <a:normAutofit/>
          </a:bodyPr>
          <a:lstStyle/>
          <a:p>
            <a:pPr marL="0" indent="0">
              <a:buNone/>
            </a:pPr>
            <a:r>
              <a:rPr lang="en-US" sz="2000" dirty="0" smtClean="0"/>
              <a:t>“ENCODE chose to bias its results by excessively favoring sensitivity over specificity. In fact, they could have saved millions of dollars and many thousands of research hours by ignoring selectivity altogether, and proclaiming </a:t>
            </a:r>
            <a:r>
              <a:rPr lang="en-US" sz="2000" i="1" dirty="0" smtClean="0"/>
              <a:t>a priori</a:t>
            </a:r>
            <a:r>
              <a:rPr lang="en-US" sz="2000" dirty="0" smtClean="0"/>
              <a:t> that 100% of the genome is functional.</a:t>
            </a:r>
            <a:r>
              <a:rPr lang="en-US" sz="2000" dirty="0"/>
              <a:t>” </a:t>
            </a:r>
            <a:r>
              <a:rPr lang="en-US" sz="2000" dirty="0" err="1"/>
              <a:t>Graur</a:t>
            </a:r>
            <a:r>
              <a:rPr lang="en-US" sz="2000" dirty="0"/>
              <a:t> et al. 2013, GBE</a:t>
            </a:r>
          </a:p>
          <a:p>
            <a:pPr marL="0" indent="0">
              <a:buNone/>
            </a:pPr>
            <a:endParaRPr lang="en-US" sz="2000" dirty="0"/>
          </a:p>
        </p:txBody>
      </p:sp>
      <p:sp>
        <p:nvSpPr>
          <p:cNvPr id="4" name="Date Placeholder 3"/>
          <p:cNvSpPr>
            <a:spLocks noGrp="1"/>
          </p:cNvSpPr>
          <p:nvPr>
            <p:ph type="dt" sz="half" idx="10"/>
          </p:nvPr>
        </p:nvSpPr>
        <p:spPr/>
        <p:txBody>
          <a:bodyPr/>
          <a:lstStyle/>
          <a:p>
            <a:pPr>
              <a:defRPr/>
            </a:pPr>
            <a:fld id="{5D1743DE-52C8-3449-990D-D1DD18B13815}" type="datetime1">
              <a:rPr lang="en-US" smtClean="0"/>
              <a:t>4/19/15</a:t>
            </a:fld>
            <a:endParaRPr lang="en-US"/>
          </a:p>
        </p:txBody>
      </p:sp>
      <p:sp>
        <p:nvSpPr>
          <p:cNvPr id="5" name="Slide Number Placeholder 4"/>
          <p:cNvSpPr>
            <a:spLocks noGrp="1"/>
          </p:cNvSpPr>
          <p:nvPr>
            <p:ph type="sldNum" sz="quarter" idx="12"/>
          </p:nvPr>
        </p:nvSpPr>
        <p:spPr/>
        <p:txBody>
          <a:bodyPr/>
          <a:lstStyle/>
          <a:p>
            <a:pPr>
              <a:defRPr/>
            </a:pPr>
            <a:fld id="{A0FC5280-0102-4BAA-BD06-17A4DFA09C71}" type="slidenum">
              <a:rPr lang="en-US" smtClean="0"/>
              <a:pPr>
                <a:defRPr/>
              </a:pPr>
              <a:t>15</a:t>
            </a:fld>
            <a:endParaRPr lang="en-US"/>
          </a:p>
        </p:txBody>
      </p:sp>
      <p:sp>
        <p:nvSpPr>
          <p:cNvPr id="7" name="TextBox 6"/>
          <p:cNvSpPr txBox="1"/>
          <p:nvPr/>
        </p:nvSpPr>
        <p:spPr>
          <a:xfrm>
            <a:off x="444501" y="3594100"/>
            <a:ext cx="8255000" cy="2246769"/>
          </a:xfrm>
          <a:prstGeom prst="rect">
            <a:avLst/>
          </a:prstGeom>
          <a:noFill/>
        </p:spPr>
        <p:txBody>
          <a:bodyPr wrap="square" rtlCol="0">
            <a:spAutoFit/>
          </a:bodyPr>
          <a:lstStyle/>
          <a:p>
            <a:r>
              <a:rPr lang="en-US" sz="2000" dirty="0" smtClean="0">
                <a:latin typeface="Calibri"/>
                <a:cs typeface="Calibri"/>
              </a:rPr>
              <a:t>Hardison Reply:   Assessing the most effective balance of sensitivity and specificity is best done when a large and diverse reference set of functional elements is available. RNA-seq and related techniques do have unprecedented sensitivity for genome-wide discovery, but it is premature to dismiss those discoveries on </a:t>
            </a:r>
            <a:r>
              <a:rPr lang="en-US" sz="2000" i="1" dirty="0" smtClean="0">
                <a:latin typeface="Calibri"/>
                <a:cs typeface="Calibri"/>
              </a:rPr>
              <a:t>ad hoc </a:t>
            </a:r>
            <a:r>
              <a:rPr lang="en-US" sz="2000" dirty="0" smtClean="0">
                <a:latin typeface="Calibri"/>
                <a:cs typeface="Calibri"/>
              </a:rPr>
              <a:t>adherence to a single criterion (e.g. purifying selection across mammalian orders) for function. Perhaps larger scale genetic assays will help provide such a reference set.</a:t>
            </a:r>
            <a:endParaRPr lang="en-US" sz="2000" dirty="0">
              <a:latin typeface="Calibri"/>
              <a:cs typeface="Calibri"/>
            </a:endParaRPr>
          </a:p>
        </p:txBody>
      </p:sp>
    </p:spTree>
    <p:extLst>
      <p:ext uri="{BB962C8B-B14F-4D97-AF65-F5344CB8AC3E}">
        <p14:creationId xmlns:p14="http://schemas.microsoft.com/office/powerpoint/2010/main" val="2885724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ENCODE useful?</a:t>
            </a:r>
            <a:endParaRPr lang="en-US" dirty="0"/>
          </a:p>
        </p:txBody>
      </p:sp>
      <p:sp>
        <p:nvSpPr>
          <p:cNvPr id="3" name="Content Placeholder 2"/>
          <p:cNvSpPr>
            <a:spLocks noGrp="1"/>
          </p:cNvSpPr>
          <p:nvPr>
            <p:ph idx="1"/>
          </p:nvPr>
        </p:nvSpPr>
        <p:spPr>
          <a:xfrm>
            <a:off x="457200" y="1282700"/>
            <a:ext cx="8229600" cy="5041900"/>
          </a:xfrm>
        </p:spPr>
        <p:txBody>
          <a:bodyPr/>
          <a:lstStyle/>
          <a:p>
            <a:pPr marL="0" indent="0">
              <a:buNone/>
            </a:pPr>
            <a:r>
              <a:rPr lang="en-US" sz="2400" dirty="0"/>
              <a:t>“Did ENCODE generate massive amounts of reliable and easily accessible data? Judging by the computer memory it takes to store the data, ENCODE certainly delivered quantitatively. Unfortunately, the ENCODE data are neither easily accessible nor very useful—without ENCODE, researchers would have had to examine 3.5 billion nucleotides in search of function, with ENCODE, they would have to sift through 2.7 billion nucleotides</a:t>
            </a:r>
            <a:r>
              <a:rPr lang="en-US" sz="2400" dirty="0" smtClean="0"/>
              <a:t>.”</a:t>
            </a:r>
          </a:p>
          <a:p>
            <a:pPr marL="0" indent="0">
              <a:buNone/>
            </a:pPr>
            <a:r>
              <a:rPr lang="en-US" sz="2400" dirty="0"/>
              <a:t/>
            </a:r>
            <a:br>
              <a:rPr lang="en-US" sz="2400" dirty="0"/>
            </a:br>
            <a:r>
              <a:rPr lang="en-US" sz="2400" dirty="0"/>
              <a:t>“According to Eric Lander, a Human Genome Project luminary, ENCODE is the </a:t>
            </a:r>
            <a:r>
              <a:rPr lang="en-US" sz="2400" dirty="0" smtClean="0"/>
              <a:t>‘Google </a:t>
            </a:r>
            <a:r>
              <a:rPr lang="en-US" sz="2400" dirty="0"/>
              <a:t>Maps of the human </a:t>
            </a:r>
            <a:r>
              <a:rPr lang="en-US" sz="2400" dirty="0" smtClean="0"/>
              <a:t>genome.’ We </a:t>
            </a:r>
            <a:r>
              <a:rPr lang="en-US" sz="2400" dirty="0"/>
              <a:t>beg to differ, ENCODE is considerably worse than even Apple </a:t>
            </a:r>
            <a:r>
              <a:rPr lang="en-US" sz="2400" dirty="0" smtClean="0"/>
              <a:t>Maps.</a:t>
            </a:r>
            <a:r>
              <a:rPr lang="en-US" sz="2400" dirty="0"/>
              <a:t>”	</a:t>
            </a:r>
            <a:r>
              <a:rPr lang="en-US" sz="2400" dirty="0" err="1"/>
              <a:t>Graur</a:t>
            </a:r>
            <a:r>
              <a:rPr lang="en-US" sz="2400" dirty="0"/>
              <a:t> et al. 2013, GBE</a:t>
            </a:r>
          </a:p>
          <a:p>
            <a:pPr marL="0" indent="0">
              <a:buNone/>
            </a:pPr>
            <a:endParaRPr lang="en-US" sz="2400" dirty="0"/>
          </a:p>
        </p:txBody>
      </p:sp>
      <p:sp>
        <p:nvSpPr>
          <p:cNvPr id="4" name="Date Placeholder 3"/>
          <p:cNvSpPr>
            <a:spLocks noGrp="1"/>
          </p:cNvSpPr>
          <p:nvPr>
            <p:ph type="dt" sz="half" idx="10"/>
          </p:nvPr>
        </p:nvSpPr>
        <p:spPr/>
        <p:txBody>
          <a:bodyPr/>
          <a:lstStyle/>
          <a:p>
            <a:pPr>
              <a:defRPr/>
            </a:pPr>
            <a:fld id="{6D390041-B99E-8B40-A92F-FD970A4DD223}" type="datetime1">
              <a:rPr lang="en-US" smtClean="0"/>
              <a:t>4/19/15</a:t>
            </a:fld>
            <a:endParaRPr lang="en-US"/>
          </a:p>
        </p:txBody>
      </p:sp>
      <p:sp>
        <p:nvSpPr>
          <p:cNvPr id="5" name="Slide Number Placeholder 4"/>
          <p:cNvSpPr>
            <a:spLocks noGrp="1"/>
          </p:cNvSpPr>
          <p:nvPr>
            <p:ph type="sldNum" sz="quarter" idx="12"/>
          </p:nvPr>
        </p:nvSpPr>
        <p:spPr/>
        <p:txBody>
          <a:bodyPr/>
          <a:lstStyle/>
          <a:p>
            <a:pPr>
              <a:defRPr/>
            </a:pPr>
            <a:fld id="{A0FC5280-0102-4BAA-BD06-17A4DFA09C71}" type="slidenum">
              <a:rPr lang="en-US" smtClean="0"/>
              <a:pPr>
                <a:defRPr/>
              </a:pPr>
              <a:t>16</a:t>
            </a:fld>
            <a:endParaRPr lang="en-US"/>
          </a:p>
        </p:txBody>
      </p:sp>
    </p:spTree>
    <p:extLst>
      <p:ext uri="{BB962C8B-B14F-4D97-AF65-F5344CB8AC3E}">
        <p14:creationId xmlns:p14="http://schemas.microsoft.com/office/powerpoint/2010/main" val="4905542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to </a:t>
            </a:r>
            <a:r>
              <a:rPr lang="en-US" dirty="0" err="1" smtClean="0"/>
              <a:t>Graur</a:t>
            </a:r>
            <a:r>
              <a:rPr lang="en-US" dirty="0" smtClean="0"/>
              <a:t> et al.</a:t>
            </a:r>
            <a:endParaRPr lang="en-US" dirty="0"/>
          </a:p>
        </p:txBody>
      </p:sp>
      <p:sp>
        <p:nvSpPr>
          <p:cNvPr id="3" name="Content Placeholder 2"/>
          <p:cNvSpPr>
            <a:spLocks noGrp="1"/>
          </p:cNvSpPr>
          <p:nvPr>
            <p:ph idx="1"/>
          </p:nvPr>
        </p:nvSpPr>
        <p:spPr>
          <a:xfrm>
            <a:off x="457200" y="1511300"/>
            <a:ext cx="8229600" cy="4525963"/>
          </a:xfrm>
        </p:spPr>
        <p:txBody>
          <a:bodyPr>
            <a:normAutofit fontScale="70000" lnSpcReduction="20000"/>
          </a:bodyPr>
          <a:lstStyle/>
          <a:p>
            <a:pPr marL="514350" indent="-514350">
              <a:buFont typeface="+mj-lt"/>
              <a:buAutoNum type="arabicPeriod"/>
            </a:pPr>
            <a:r>
              <a:rPr lang="en-US" dirty="0" smtClean="0"/>
              <a:t>ENCODE’s definition of function is wrong.</a:t>
            </a:r>
            <a:br>
              <a:rPr lang="en-US" dirty="0" smtClean="0"/>
            </a:br>
            <a:r>
              <a:rPr lang="en-US" dirty="0" smtClean="0">
                <a:solidFill>
                  <a:srgbClr val="0000FF"/>
                </a:solidFill>
              </a:rPr>
              <a:t>The “selected effect” definition excludes many traits of incredible biomedical interest.</a:t>
            </a:r>
          </a:p>
          <a:p>
            <a:pPr marL="514350" indent="-514350">
              <a:buFont typeface="+mj-lt"/>
              <a:buAutoNum type="arabicPeriod"/>
            </a:pPr>
            <a:r>
              <a:rPr lang="en-US" dirty="0" smtClean="0"/>
              <a:t>ENCODE’s definition leads to absurd consequences.</a:t>
            </a:r>
            <a:br>
              <a:rPr lang="en-US" dirty="0" smtClean="0"/>
            </a:br>
            <a:r>
              <a:rPr lang="en-US" dirty="0" smtClean="0">
                <a:solidFill>
                  <a:srgbClr val="0000FF"/>
                </a:solidFill>
              </a:rPr>
              <a:t>Only if you use it in an illogical argument.</a:t>
            </a:r>
          </a:p>
          <a:p>
            <a:pPr marL="514350" indent="-514350">
              <a:buFont typeface="+mj-lt"/>
              <a:buAutoNum type="arabicPeriod"/>
            </a:pPr>
            <a:r>
              <a:rPr lang="en-US" dirty="0" smtClean="0"/>
              <a:t>ENCODE favors sensitivity over specificity.</a:t>
            </a:r>
            <a:br>
              <a:rPr lang="en-US" dirty="0" smtClean="0"/>
            </a:br>
            <a:r>
              <a:rPr lang="en-US" dirty="0" smtClean="0">
                <a:solidFill>
                  <a:srgbClr val="0000FF"/>
                </a:solidFill>
              </a:rPr>
              <a:t>Best balance is still to be determined; </a:t>
            </a:r>
            <a:r>
              <a:rPr lang="en-US" dirty="0">
                <a:solidFill>
                  <a:srgbClr val="0000FF"/>
                </a:solidFill>
              </a:rPr>
              <a:t>t</a:t>
            </a:r>
            <a:r>
              <a:rPr lang="en-US" dirty="0" smtClean="0">
                <a:solidFill>
                  <a:srgbClr val="0000FF"/>
                </a:solidFill>
              </a:rPr>
              <a:t>heir data analysis is wrong.</a:t>
            </a:r>
          </a:p>
          <a:p>
            <a:pPr marL="514350" indent="-514350">
              <a:buFont typeface="+mj-lt"/>
              <a:buAutoNum type="arabicPeriod"/>
            </a:pPr>
            <a:r>
              <a:rPr lang="en-US" dirty="0" smtClean="0"/>
              <a:t>ENCODE does not demonstrate selection.						</a:t>
            </a:r>
            <a:r>
              <a:rPr lang="en-US" dirty="0" smtClean="0">
                <a:solidFill>
                  <a:srgbClr val="0000FF"/>
                </a:solidFill>
              </a:rPr>
              <a:t>The Consortium paper and other analyses do show evidence of recent selection (in humans) for annotated regions in aggregate; potential selection on individual elements cannot be assessed at this time</a:t>
            </a:r>
          </a:p>
          <a:p>
            <a:pPr marL="514350" indent="-514350">
              <a:buFont typeface="+mj-lt"/>
              <a:buAutoNum type="arabicPeriod"/>
            </a:pPr>
            <a:r>
              <a:rPr lang="en-US" dirty="0" smtClean="0"/>
              <a:t>ENCODE is not useful.</a:t>
            </a:r>
            <a:r>
              <a:rPr lang="en-US" dirty="0"/>
              <a:t/>
            </a:r>
            <a:br>
              <a:rPr lang="en-US" dirty="0"/>
            </a:br>
            <a:r>
              <a:rPr lang="en-US" dirty="0" smtClean="0">
                <a:solidFill>
                  <a:srgbClr val="0000FF"/>
                </a:solidFill>
              </a:rPr>
              <a:t>Only if you lack imagination.</a:t>
            </a:r>
          </a:p>
        </p:txBody>
      </p:sp>
      <p:sp>
        <p:nvSpPr>
          <p:cNvPr id="4" name="Date Placeholder 3"/>
          <p:cNvSpPr>
            <a:spLocks noGrp="1"/>
          </p:cNvSpPr>
          <p:nvPr>
            <p:ph type="dt" sz="half" idx="10"/>
          </p:nvPr>
        </p:nvSpPr>
        <p:spPr/>
        <p:txBody>
          <a:bodyPr/>
          <a:lstStyle/>
          <a:p>
            <a:pPr>
              <a:defRPr/>
            </a:pPr>
            <a:fld id="{6E339EB6-1B45-C244-99BD-FFA6D321D5D4}" type="datetime1">
              <a:rPr lang="en-US" smtClean="0"/>
              <a:t>4/19/15</a:t>
            </a:fld>
            <a:endParaRPr lang="en-US"/>
          </a:p>
        </p:txBody>
      </p:sp>
      <p:sp>
        <p:nvSpPr>
          <p:cNvPr id="5" name="Slide Number Placeholder 4"/>
          <p:cNvSpPr>
            <a:spLocks noGrp="1"/>
          </p:cNvSpPr>
          <p:nvPr>
            <p:ph type="sldNum" sz="quarter" idx="12"/>
          </p:nvPr>
        </p:nvSpPr>
        <p:spPr/>
        <p:txBody>
          <a:bodyPr/>
          <a:lstStyle/>
          <a:p>
            <a:pPr>
              <a:defRPr/>
            </a:pPr>
            <a:fld id="{A0FC5280-0102-4BAA-BD06-17A4DFA09C71}" type="slidenum">
              <a:rPr lang="en-US" smtClean="0"/>
              <a:pPr>
                <a:defRPr/>
              </a:pPr>
              <a:t>17</a:t>
            </a:fld>
            <a:endParaRPr lang="en-US"/>
          </a:p>
        </p:txBody>
      </p:sp>
    </p:spTree>
    <p:extLst>
      <p:ext uri="{BB962C8B-B14F-4D97-AF65-F5344CB8AC3E}">
        <p14:creationId xmlns:p14="http://schemas.microsoft.com/office/powerpoint/2010/main" val="3452553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7"/>
            <a:ext cx="8229600" cy="919163"/>
          </a:xfrm>
        </p:spPr>
        <p:txBody>
          <a:bodyPr>
            <a:normAutofit fontScale="90000"/>
          </a:bodyPr>
          <a:lstStyle/>
          <a:p>
            <a:r>
              <a:rPr lang="en-US" sz="3200" dirty="0" smtClean="0"/>
              <a:t>Relationships among biochemical, evolutionary and genetic evidence</a:t>
            </a:r>
            <a:endParaRPr lang="en-US" sz="3200" dirty="0"/>
          </a:p>
        </p:txBody>
      </p:sp>
      <p:sp>
        <p:nvSpPr>
          <p:cNvPr id="6" name="TextBox 5"/>
          <p:cNvSpPr txBox="1"/>
          <p:nvPr/>
        </p:nvSpPr>
        <p:spPr>
          <a:xfrm>
            <a:off x="426720" y="6093460"/>
            <a:ext cx="6302314" cy="307777"/>
          </a:xfrm>
          <a:prstGeom prst="rect">
            <a:avLst/>
          </a:prstGeom>
          <a:noFill/>
        </p:spPr>
        <p:txBody>
          <a:bodyPr wrap="none" rtlCol="0">
            <a:spAutoFit/>
          </a:bodyPr>
          <a:lstStyle/>
          <a:p>
            <a:r>
              <a:rPr lang="en-US" sz="1400" dirty="0" err="1" smtClean="0"/>
              <a:t>Kellis</a:t>
            </a:r>
            <a:r>
              <a:rPr lang="en-US" sz="1400" dirty="0" smtClean="0"/>
              <a:t> et al. (2014) Defining functional elements in the human genome. PNAS</a:t>
            </a:r>
            <a:endParaRPr lang="en-US" sz="1400" dirty="0"/>
          </a:p>
        </p:txBody>
      </p:sp>
      <p:pic>
        <p:nvPicPr>
          <p:cNvPr id="7" name="Picture 6" descr="Screen Shot 2014-04-02 at 10.18.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480" y="1389694"/>
            <a:ext cx="6700520" cy="4619945"/>
          </a:xfrm>
          <a:prstGeom prst="rect">
            <a:avLst/>
          </a:prstGeom>
        </p:spPr>
      </p:pic>
      <p:sp>
        <p:nvSpPr>
          <p:cNvPr id="2" name="Date Placeholder 1"/>
          <p:cNvSpPr>
            <a:spLocks noGrp="1"/>
          </p:cNvSpPr>
          <p:nvPr>
            <p:ph type="dt" sz="half" idx="10"/>
          </p:nvPr>
        </p:nvSpPr>
        <p:spPr/>
        <p:txBody>
          <a:bodyPr/>
          <a:lstStyle/>
          <a:p>
            <a:pPr>
              <a:defRPr/>
            </a:pPr>
            <a:fld id="{EE20FEC5-8C54-3648-A6E8-5B5AA2A6A6A5}" type="datetime1">
              <a:rPr lang="en-US" smtClean="0"/>
              <a:t>4/19/15</a:t>
            </a:fld>
            <a:endParaRPr lang="en-US"/>
          </a:p>
        </p:txBody>
      </p:sp>
      <p:sp>
        <p:nvSpPr>
          <p:cNvPr id="3" name="Slide Number Placeholder 2"/>
          <p:cNvSpPr>
            <a:spLocks noGrp="1"/>
          </p:cNvSpPr>
          <p:nvPr>
            <p:ph type="sldNum" sz="quarter" idx="12"/>
          </p:nvPr>
        </p:nvSpPr>
        <p:spPr/>
        <p:txBody>
          <a:bodyPr/>
          <a:lstStyle/>
          <a:p>
            <a:pPr>
              <a:defRPr/>
            </a:pPr>
            <a:fld id="{C9FEB080-BA6F-47CA-8C0E-8E40C8458D1E}" type="slidenum">
              <a:rPr lang="en-US" smtClean="0"/>
              <a:pPr>
                <a:defRPr/>
              </a:pPr>
              <a:t>18</a:t>
            </a:fld>
            <a:endParaRPr lang="en-US"/>
          </a:p>
        </p:txBody>
      </p:sp>
    </p:spTree>
    <p:extLst>
      <p:ext uri="{BB962C8B-B14F-4D97-AF65-F5344CB8AC3E}">
        <p14:creationId xmlns:p14="http://schemas.microsoft.com/office/powerpoint/2010/main" val="159576927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180658"/>
            <a:ext cx="8229600" cy="731202"/>
          </a:xfrm>
        </p:spPr>
        <p:txBody>
          <a:bodyPr>
            <a:normAutofit/>
          </a:bodyPr>
          <a:lstStyle/>
          <a:p>
            <a:r>
              <a:rPr lang="en-US" sz="3200" dirty="0" smtClean="0"/>
              <a:t>Coverage varies immensely with signal strength</a:t>
            </a:r>
            <a:endParaRPr lang="en-US" sz="3200" dirty="0"/>
          </a:p>
        </p:txBody>
      </p:sp>
      <p:sp>
        <p:nvSpPr>
          <p:cNvPr id="4" name="TextBox 3"/>
          <p:cNvSpPr txBox="1"/>
          <p:nvPr/>
        </p:nvSpPr>
        <p:spPr>
          <a:xfrm>
            <a:off x="2804160" y="6433820"/>
            <a:ext cx="4130683" cy="276999"/>
          </a:xfrm>
          <a:prstGeom prst="rect">
            <a:avLst/>
          </a:prstGeom>
          <a:noFill/>
        </p:spPr>
        <p:txBody>
          <a:bodyPr wrap="none" rtlCol="0">
            <a:spAutoFit/>
          </a:bodyPr>
          <a:lstStyle/>
          <a:p>
            <a:r>
              <a:rPr lang="en-US" sz="1200" dirty="0" err="1" smtClean="0"/>
              <a:t>Georgi</a:t>
            </a:r>
            <a:r>
              <a:rPr lang="en-US" sz="1200" dirty="0" smtClean="0"/>
              <a:t> </a:t>
            </a:r>
            <a:r>
              <a:rPr lang="en-US" sz="1200" dirty="0" err="1" smtClean="0"/>
              <a:t>Marinov</a:t>
            </a:r>
            <a:r>
              <a:rPr lang="en-US" sz="1200" dirty="0" smtClean="0"/>
              <a:t>, </a:t>
            </a:r>
            <a:r>
              <a:rPr lang="en-US" sz="1200" dirty="0" err="1" smtClean="0"/>
              <a:t>Barabara</a:t>
            </a:r>
            <a:r>
              <a:rPr lang="en-US" sz="1200" dirty="0" smtClean="0"/>
              <a:t> </a:t>
            </a:r>
            <a:r>
              <a:rPr lang="en-US" sz="1200" dirty="0" err="1" smtClean="0"/>
              <a:t>Wold</a:t>
            </a:r>
            <a:r>
              <a:rPr lang="en-US" sz="1200" dirty="0" smtClean="0"/>
              <a:t> in </a:t>
            </a:r>
            <a:r>
              <a:rPr lang="en-US" sz="1200" dirty="0" err="1" smtClean="0"/>
              <a:t>Kellis</a:t>
            </a:r>
            <a:r>
              <a:rPr lang="en-US" sz="1200" dirty="0" smtClean="0"/>
              <a:t> et al. 2014 PNAS</a:t>
            </a:r>
            <a:endParaRPr lang="en-US" sz="1200" dirty="0"/>
          </a:p>
        </p:txBody>
      </p:sp>
      <p:pic>
        <p:nvPicPr>
          <p:cNvPr id="6" name="Picture 5" descr="Screen Shot 2014-04-02 at 10.22.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80" y="957489"/>
            <a:ext cx="7368522" cy="5260432"/>
          </a:xfrm>
          <a:prstGeom prst="rect">
            <a:avLst/>
          </a:prstGeom>
        </p:spPr>
      </p:pic>
      <p:sp>
        <p:nvSpPr>
          <p:cNvPr id="3" name="Date Placeholder 2"/>
          <p:cNvSpPr>
            <a:spLocks noGrp="1"/>
          </p:cNvSpPr>
          <p:nvPr>
            <p:ph type="dt" sz="half" idx="10"/>
          </p:nvPr>
        </p:nvSpPr>
        <p:spPr/>
        <p:txBody>
          <a:bodyPr/>
          <a:lstStyle/>
          <a:p>
            <a:pPr>
              <a:defRPr/>
            </a:pPr>
            <a:fld id="{87CC6FE9-D107-224C-A163-C295A97786ED}" type="datetime1">
              <a:rPr lang="en-US" smtClean="0"/>
              <a:t>4/19/15</a:t>
            </a:fld>
            <a:endParaRPr lang="en-US"/>
          </a:p>
        </p:txBody>
      </p:sp>
      <p:sp>
        <p:nvSpPr>
          <p:cNvPr id="5" name="Slide Number Placeholder 4"/>
          <p:cNvSpPr>
            <a:spLocks noGrp="1"/>
          </p:cNvSpPr>
          <p:nvPr>
            <p:ph type="sldNum" sz="quarter" idx="12"/>
          </p:nvPr>
        </p:nvSpPr>
        <p:spPr/>
        <p:txBody>
          <a:bodyPr/>
          <a:lstStyle/>
          <a:p>
            <a:pPr>
              <a:defRPr/>
            </a:pPr>
            <a:fld id="{C9FEB080-BA6F-47CA-8C0E-8E40C8458D1E}" type="slidenum">
              <a:rPr lang="en-US" smtClean="0"/>
              <a:pPr>
                <a:defRPr/>
              </a:pPr>
              <a:t>19</a:t>
            </a:fld>
            <a:endParaRPr lang="en-US"/>
          </a:p>
        </p:txBody>
      </p:sp>
    </p:spTree>
    <p:extLst>
      <p:ext uri="{BB962C8B-B14F-4D97-AF65-F5344CB8AC3E}">
        <p14:creationId xmlns:p14="http://schemas.microsoft.com/office/powerpoint/2010/main" val="13716649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737"/>
            <a:ext cx="8229600" cy="995363"/>
          </a:xfrm>
        </p:spPr>
        <p:txBody>
          <a:bodyPr>
            <a:normAutofit fontScale="90000"/>
          </a:bodyPr>
          <a:lstStyle/>
          <a:p>
            <a:r>
              <a:rPr lang="en-US" dirty="0" smtClean="0"/>
              <a:t>Controversy over evidence for function in genome sequences</a:t>
            </a:r>
            <a:endParaRPr lang="en-US" sz="3100" dirty="0"/>
          </a:p>
        </p:txBody>
      </p:sp>
      <p:sp>
        <p:nvSpPr>
          <p:cNvPr id="3" name="Subtitle 2"/>
          <p:cNvSpPr>
            <a:spLocks noGrp="1"/>
          </p:cNvSpPr>
          <p:nvPr>
            <p:ph idx="1"/>
          </p:nvPr>
        </p:nvSpPr>
        <p:spPr>
          <a:xfrm>
            <a:off x="2933700" y="1496483"/>
            <a:ext cx="6019800" cy="5185834"/>
          </a:xfrm>
        </p:spPr>
        <p:txBody>
          <a:bodyPr>
            <a:normAutofit fontScale="70000" lnSpcReduction="20000"/>
          </a:bodyPr>
          <a:lstStyle/>
          <a:p>
            <a:r>
              <a:rPr lang="en-US" dirty="0" smtClean="0"/>
              <a:t>“An integrated encyclopedia of DNA elements in the human genome”</a:t>
            </a:r>
          </a:p>
          <a:p>
            <a:pPr lvl="1"/>
            <a:r>
              <a:rPr lang="en-US" dirty="0"/>
              <a:t>ENCODE Consortium </a:t>
            </a:r>
            <a:r>
              <a:rPr lang="en-US" dirty="0" smtClean="0"/>
              <a:t> Nature 2012</a:t>
            </a:r>
          </a:p>
          <a:p>
            <a:r>
              <a:rPr lang="en-US" dirty="0" smtClean="0"/>
              <a:t>“</a:t>
            </a:r>
            <a:r>
              <a:rPr lang="en-US" dirty="0"/>
              <a:t>On the </a:t>
            </a:r>
            <a:r>
              <a:rPr lang="en-US" dirty="0" smtClean="0"/>
              <a:t>immorality of television </a:t>
            </a:r>
            <a:r>
              <a:rPr lang="en-US" dirty="0"/>
              <a:t>sets: </a:t>
            </a:r>
            <a:r>
              <a:rPr lang="en-US" dirty="0" smtClean="0"/>
              <a:t>‘Function</a:t>
            </a:r>
            <a:r>
              <a:rPr lang="en-US" dirty="0"/>
              <a:t>’ in the human genome according to the evolution-free gospel of ENCODE”</a:t>
            </a:r>
          </a:p>
          <a:p>
            <a:pPr lvl="1"/>
            <a:r>
              <a:rPr lang="en-US" dirty="0" err="1" smtClean="0"/>
              <a:t>Graur</a:t>
            </a:r>
            <a:r>
              <a:rPr lang="en-US" dirty="0" smtClean="0"/>
              <a:t> D et al. </a:t>
            </a:r>
            <a:r>
              <a:rPr lang="en-US" i="1" dirty="0" smtClean="0"/>
              <a:t>Genome </a:t>
            </a:r>
            <a:r>
              <a:rPr lang="en-US" i="1" dirty="0" err="1" smtClean="0"/>
              <a:t>Biol</a:t>
            </a:r>
            <a:r>
              <a:rPr lang="en-US" i="1" dirty="0" smtClean="0"/>
              <a:t> </a:t>
            </a:r>
            <a:r>
              <a:rPr lang="en-US" i="1" dirty="0" err="1" smtClean="0"/>
              <a:t>Evol</a:t>
            </a:r>
            <a:r>
              <a:rPr lang="en-US" i="1" dirty="0" smtClean="0"/>
              <a:t>  </a:t>
            </a:r>
            <a:r>
              <a:rPr lang="en-US" dirty="0" smtClean="0"/>
              <a:t>2013; 5:578-90.</a:t>
            </a:r>
          </a:p>
          <a:p>
            <a:r>
              <a:rPr lang="en-US" dirty="0" smtClean="0"/>
              <a:t>Presentation from Michael M. </a:t>
            </a:r>
            <a:r>
              <a:rPr lang="en-US" dirty="0"/>
              <a:t>Hoffman, 4 April </a:t>
            </a:r>
            <a:r>
              <a:rPr lang="en-US" dirty="0" smtClean="0"/>
              <a:t>2013</a:t>
            </a:r>
          </a:p>
          <a:p>
            <a:pPr lvl="1"/>
            <a:r>
              <a:rPr lang="en-US" dirty="0" smtClean="0"/>
              <a:t>Was a lead analyst in ENCODE Consortium, University of Washington</a:t>
            </a:r>
          </a:p>
          <a:p>
            <a:pPr lvl="1"/>
            <a:r>
              <a:rPr lang="en-US" dirty="0" smtClean="0"/>
              <a:t>Now Princess Margaret Cancer Centre, Toronto</a:t>
            </a:r>
          </a:p>
          <a:p>
            <a:r>
              <a:rPr lang="en-US" dirty="0" smtClean="0"/>
              <a:t>Defining functional DNA elements in the human genome”</a:t>
            </a:r>
          </a:p>
          <a:p>
            <a:pPr lvl="1"/>
            <a:r>
              <a:rPr lang="en-US" dirty="0" err="1" smtClean="0"/>
              <a:t>Kellis</a:t>
            </a:r>
            <a:r>
              <a:rPr lang="en-US" dirty="0" smtClean="0"/>
              <a:t> et al., </a:t>
            </a:r>
            <a:r>
              <a:rPr lang="en-US" i="1" dirty="0" err="1" smtClean="0"/>
              <a:t>Proc</a:t>
            </a:r>
            <a:r>
              <a:rPr lang="en-US" i="1" dirty="0" smtClean="0"/>
              <a:t> </a:t>
            </a:r>
            <a:r>
              <a:rPr lang="en-US" i="1" dirty="0" err="1" smtClean="0"/>
              <a:t>Natl</a:t>
            </a:r>
            <a:r>
              <a:rPr lang="en-US" i="1" dirty="0" smtClean="0"/>
              <a:t> </a:t>
            </a:r>
            <a:r>
              <a:rPr lang="en-US" i="1" dirty="0" err="1" smtClean="0"/>
              <a:t>Acad</a:t>
            </a:r>
            <a:r>
              <a:rPr lang="en-US" i="1" dirty="0" smtClean="0"/>
              <a:t> </a:t>
            </a:r>
            <a:r>
              <a:rPr lang="en-US" i="1" dirty="0" err="1" smtClean="0"/>
              <a:t>Sci</a:t>
            </a:r>
            <a:r>
              <a:rPr lang="en-US" i="1" dirty="0" smtClean="0"/>
              <a:t> </a:t>
            </a:r>
            <a:r>
              <a:rPr lang="en-US" dirty="0" smtClean="0"/>
              <a:t>USA 2014</a:t>
            </a:r>
          </a:p>
        </p:txBody>
      </p:sp>
      <p:pic>
        <p:nvPicPr>
          <p:cNvPr id="4" name="Picture 3"/>
          <p:cNvPicPr>
            <a:picLocks noChangeAspect="1"/>
          </p:cNvPicPr>
          <p:nvPr/>
        </p:nvPicPr>
        <p:blipFill rotWithShape="1">
          <a:blip r:embed="rId2"/>
          <a:srcRect l="31445" t="6140" r="12229" b="4313"/>
          <a:stretch/>
        </p:blipFill>
        <p:spPr>
          <a:xfrm>
            <a:off x="342899" y="4606925"/>
            <a:ext cx="1539875" cy="2017483"/>
          </a:xfrm>
          <a:prstGeom prst="rect">
            <a:avLst/>
          </a:prstGeom>
        </p:spPr>
      </p:pic>
      <p:pic>
        <p:nvPicPr>
          <p:cNvPr id="5" name="Picture 4" descr="Screen Shot 2014-04-02 at 9.4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550" y="2714625"/>
            <a:ext cx="1542589" cy="1835149"/>
          </a:xfrm>
          <a:prstGeom prst="rect">
            <a:avLst/>
          </a:prstGeom>
        </p:spPr>
      </p:pic>
      <p:pic>
        <p:nvPicPr>
          <p:cNvPr id="7" name="Picture 6" descr="EwanBirneyPhoto.jpg"/>
          <p:cNvPicPr>
            <a:picLocks noChangeAspect="1"/>
          </p:cNvPicPr>
          <p:nvPr/>
        </p:nvPicPr>
        <p:blipFill rotWithShape="1">
          <a:blip r:embed="rId4">
            <a:extLst>
              <a:ext uri="{28A0092B-C50C-407E-A947-70E740481C1C}">
                <a14:useLocalDpi xmlns:a14="http://schemas.microsoft.com/office/drawing/2010/main" val="0"/>
              </a:ext>
            </a:extLst>
          </a:blip>
          <a:srcRect b="22185"/>
          <a:stretch/>
        </p:blipFill>
        <p:spPr>
          <a:xfrm>
            <a:off x="93663" y="1184275"/>
            <a:ext cx="1828800" cy="1487424"/>
          </a:xfrm>
          <a:prstGeom prst="rect">
            <a:avLst/>
          </a:prstGeom>
        </p:spPr>
      </p:pic>
      <p:pic>
        <p:nvPicPr>
          <p:cNvPr id="6" name="Picture 5" descr="ENCODE_logo_NHGRI.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8300" y="1257300"/>
            <a:ext cx="1371600" cy="1050646"/>
          </a:xfrm>
          <a:prstGeom prst="rect">
            <a:avLst/>
          </a:prstGeom>
        </p:spPr>
      </p:pic>
      <p:sp>
        <p:nvSpPr>
          <p:cNvPr id="8" name="Date Placeholder 7"/>
          <p:cNvSpPr>
            <a:spLocks noGrp="1"/>
          </p:cNvSpPr>
          <p:nvPr>
            <p:ph type="dt" sz="half" idx="10"/>
          </p:nvPr>
        </p:nvSpPr>
        <p:spPr/>
        <p:txBody>
          <a:bodyPr/>
          <a:lstStyle/>
          <a:p>
            <a:pPr>
              <a:defRPr/>
            </a:pPr>
            <a:fld id="{76D8C984-CB0B-004D-8261-28E0456E23A7}" type="datetime1">
              <a:rPr lang="en-US" smtClean="0"/>
              <a:t>4/19/15</a:t>
            </a:fld>
            <a:endParaRPr lang="en-US"/>
          </a:p>
        </p:txBody>
      </p:sp>
      <p:sp>
        <p:nvSpPr>
          <p:cNvPr id="9" name="Slide Number Placeholder 8"/>
          <p:cNvSpPr>
            <a:spLocks noGrp="1"/>
          </p:cNvSpPr>
          <p:nvPr>
            <p:ph type="sldNum" sz="quarter" idx="12"/>
          </p:nvPr>
        </p:nvSpPr>
        <p:spPr/>
        <p:txBody>
          <a:bodyPr/>
          <a:lstStyle/>
          <a:p>
            <a:pPr>
              <a:defRPr/>
            </a:pPr>
            <a:fld id="{A0FC5280-0102-4BAA-BD06-17A4DFA09C71}" type="slidenum">
              <a:rPr lang="en-US" smtClean="0"/>
              <a:pPr>
                <a:defRPr/>
              </a:pPr>
              <a:t>2</a:t>
            </a:fld>
            <a:endParaRPr lang="en-US"/>
          </a:p>
        </p:txBody>
      </p:sp>
    </p:spTree>
    <p:extLst>
      <p:ext uri="{BB962C8B-B14F-4D97-AF65-F5344CB8AC3E}">
        <p14:creationId xmlns:p14="http://schemas.microsoft.com/office/powerpoint/2010/main" val="33681697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958"/>
            <a:ext cx="8229600" cy="1102042"/>
          </a:xfrm>
        </p:spPr>
        <p:txBody>
          <a:bodyPr>
            <a:normAutofit fontScale="90000"/>
          </a:bodyPr>
          <a:lstStyle/>
          <a:p>
            <a:r>
              <a:rPr lang="en-US" sz="3600" dirty="0" smtClean="0"/>
              <a:t>Evolutionary conservation tracks with stronger epigenetic signals</a:t>
            </a:r>
            <a:endParaRPr lang="en-US" sz="3600" dirty="0"/>
          </a:p>
        </p:txBody>
      </p:sp>
      <p:pic>
        <p:nvPicPr>
          <p:cNvPr id="3" name="Picture 2" descr="Screen Shot 2014-04-02 at 10.30.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999" y="1163904"/>
            <a:ext cx="5740401" cy="5303787"/>
          </a:xfrm>
          <a:prstGeom prst="rect">
            <a:avLst/>
          </a:prstGeom>
        </p:spPr>
      </p:pic>
      <p:sp>
        <p:nvSpPr>
          <p:cNvPr id="4" name="TextBox 3"/>
          <p:cNvSpPr txBox="1"/>
          <p:nvPr/>
        </p:nvSpPr>
        <p:spPr>
          <a:xfrm>
            <a:off x="3464560" y="6469380"/>
            <a:ext cx="3343584" cy="276999"/>
          </a:xfrm>
          <a:prstGeom prst="rect">
            <a:avLst/>
          </a:prstGeom>
          <a:noFill/>
        </p:spPr>
        <p:txBody>
          <a:bodyPr wrap="none" rtlCol="0">
            <a:spAutoFit/>
          </a:bodyPr>
          <a:lstStyle/>
          <a:p>
            <a:r>
              <a:rPr lang="en-US" sz="1200" dirty="0" smtClean="0"/>
              <a:t>Luke Ward, M </a:t>
            </a:r>
            <a:r>
              <a:rPr lang="en-US" sz="1200" dirty="0" err="1" smtClean="0"/>
              <a:t>Kellis</a:t>
            </a:r>
            <a:r>
              <a:rPr lang="en-US" sz="1200" dirty="0" smtClean="0"/>
              <a:t> in </a:t>
            </a:r>
            <a:r>
              <a:rPr lang="en-US" sz="1200" dirty="0" err="1" smtClean="0"/>
              <a:t>Kellis</a:t>
            </a:r>
            <a:r>
              <a:rPr lang="en-US" sz="1200" dirty="0" smtClean="0"/>
              <a:t> et al. 2014 PNAS</a:t>
            </a:r>
            <a:endParaRPr lang="en-US" sz="1200" dirty="0"/>
          </a:p>
        </p:txBody>
      </p:sp>
      <p:sp>
        <p:nvSpPr>
          <p:cNvPr id="5" name="Date Placeholder 4"/>
          <p:cNvSpPr>
            <a:spLocks noGrp="1"/>
          </p:cNvSpPr>
          <p:nvPr>
            <p:ph type="dt" sz="half" idx="10"/>
          </p:nvPr>
        </p:nvSpPr>
        <p:spPr/>
        <p:txBody>
          <a:bodyPr/>
          <a:lstStyle/>
          <a:p>
            <a:pPr>
              <a:defRPr/>
            </a:pPr>
            <a:fld id="{3F2A8EC1-5F63-5540-BF50-59A3A3665D0A}" type="datetime1">
              <a:rPr lang="en-US" smtClean="0"/>
              <a:t>4/19/15</a:t>
            </a:fld>
            <a:endParaRPr lang="en-US"/>
          </a:p>
        </p:txBody>
      </p:sp>
      <p:sp>
        <p:nvSpPr>
          <p:cNvPr id="6" name="Slide Number Placeholder 5"/>
          <p:cNvSpPr>
            <a:spLocks noGrp="1"/>
          </p:cNvSpPr>
          <p:nvPr>
            <p:ph type="sldNum" sz="quarter" idx="12"/>
          </p:nvPr>
        </p:nvSpPr>
        <p:spPr/>
        <p:txBody>
          <a:bodyPr/>
          <a:lstStyle/>
          <a:p>
            <a:pPr>
              <a:defRPr/>
            </a:pPr>
            <a:fld id="{C9FEB080-BA6F-47CA-8C0E-8E40C8458D1E}" type="slidenum">
              <a:rPr lang="en-US" smtClean="0"/>
              <a:pPr>
                <a:defRPr/>
              </a:pPr>
              <a:t>20</a:t>
            </a:fld>
            <a:endParaRPr lang="en-US"/>
          </a:p>
        </p:txBody>
      </p:sp>
    </p:spTree>
    <p:extLst>
      <p:ext uri="{BB962C8B-B14F-4D97-AF65-F5344CB8AC3E}">
        <p14:creationId xmlns:p14="http://schemas.microsoft.com/office/powerpoint/2010/main" val="5445789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518"/>
            <a:ext cx="8229600" cy="1143000"/>
          </a:xfrm>
        </p:spPr>
        <p:txBody>
          <a:bodyPr>
            <a:normAutofit fontScale="90000"/>
          </a:bodyPr>
          <a:lstStyle/>
          <a:p>
            <a:r>
              <a:rPr lang="en-US" sz="3600" dirty="0" smtClean="0"/>
              <a:t>Diversity of evidence supporting regulatory regions</a:t>
            </a:r>
            <a:endParaRPr lang="en-US" sz="3600" dirty="0"/>
          </a:p>
        </p:txBody>
      </p:sp>
      <p:pic>
        <p:nvPicPr>
          <p:cNvPr id="3" name="Picture 2" descr="Screen Shot 2014-04-02 at 10.27.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880" y="1371598"/>
            <a:ext cx="7772400" cy="4893734"/>
          </a:xfrm>
          <a:prstGeom prst="rect">
            <a:avLst/>
          </a:prstGeom>
        </p:spPr>
      </p:pic>
      <p:sp>
        <p:nvSpPr>
          <p:cNvPr id="4" name="TextBox 3"/>
          <p:cNvSpPr txBox="1"/>
          <p:nvPr/>
        </p:nvSpPr>
        <p:spPr>
          <a:xfrm>
            <a:off x="2423160" y="6446520"/>
            <a:ext cx="5559485" cy="276999"/>
          </a:xfrm>
          <a:prstGeom prst="rect">
            <a:avLst/>
          </a:prstGeom>
          <a:noFill/>
        </p:spPr>
        <p:txBody>
          <a:bodyPr wrap="none" rtlCol="0">
            <a:spAutoFit/>
          </a:bodyPr>
          <a:lstStyle/>
          <a:p>
            <a:r>
              <a:rPr lang="en-US" sz="1200" dirty="0" smtClean="0"/>
              <a:t>Jeff </a:t>
            </a:r>
            <a:r>
              <a:rPr lang="en-US" sz="1200" dirty="0" err="1" smtClean="0"/>
              <a:t>Vierstra</a:t>
            </a:r>
            <a:r>
              <a:rPr lang="en-US" sz="1200" dirty="0" smtClean="0"/>
              <a:t>, John Stamatoyannopoulos, R Hardison in </a:t>
            </a:r>
            <a:r>
              <a:rPr lang="en-US" sz="1200" dirty="0" err="1" smtClean="0"/>
              <a:t>Kellis</a:t>
            </a:r>
            <a:r>
              <a:rPr lang="en-US" sz="1200" dirty="0" smtClean="0"/>
              <a:t> et al. 2014 PNAS</a:t>
            </a:r>
            <a:endParaRPr lang="en-US" sz="1200" dirty="0"/>
          </a:p>
        </p:txBody>
      </p:sp>
      <p:sp>
        <p:nvSpPr>
          <p:cNvPr id="5" name="Date Placeholder 4"/>
          <p:cNvSpPr>
            <a:spLocks noGrp="1"/>
          </p:cNvSpPr>
          <p:nvPr>
            <p:ph type="dt" sz="half" idx="10"/>
          </p:nvPr>
        </p:nvSpPr>
        <p:spPr/>
        <p:txBody>
          <a:bodyPr/>
          <a:lstStyle/>
          <a:p>
            <a:pPr>
              <a:defRPr/>
            </a:pPr>
            <a:fld id="{4AC1386B-2EA3-EF4B-8DDD-247A687E60E6}" type="datetime1">
              <a:rPr lang="en-US" smtClean="0"/>
              <a:t>4/19/15</a:t>
            </a:fld>
            <a:endParaRPr lang="en-US"/>
          </a:p>
        </p:txBody>
      </p:sp>
      <p:sp>
        <p:nvSpPr>
          <p:cNvPr id="6" name="Slide Number Placeholder 5"/>
          <p:cNvSpPr>
            <a:spLocks noGrp="1"/>
          </p:cNvSpPr>
          <p:nvPr>
            <p:ph type="sldNum" sz="quarter" idx="12"/>
          </p:nvPr>
        </p:nvSpPr>
        <p:spPr/>
        <p:txBody>
          <a:bodyPr/>
          <a:lstStyle/>
          <a:p>
            <a:pPr>
              <a:defRPr/>
            </a:pPr>
            <a:fld id="{C9FEB080-BA6F-47CA-8C0E-8E40C8458D1E}" type="slidenum">
              <a:rPr lang="en-US" smtClean="0"/>
              <a:pPr>
                <a:defRPr/>
              </a:pPr>
              <a:t>21</a:t>
            </a:fld>
            <a:endParaRPr lang="en-US"/>
          </a:p>
        </p:txBody>
      </p:sp>
    </p:spTree>
    <p:extLst>
      <p:ext uri="{BB962C8B-B14F-4D97-AF65-F5344CB8AC3E}">
        <p14:creationId xmlns:p14="http://schemas.microsoft.com/office/powerpoint/2010/main" val="4161057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3600" dirty="0" smtClean="0">
                <a:latin typeface="Calibri"/>
                <a:cs typeface="Calibri"/>
              </a:rPr>
              <a:t>Penultimate thoughts from Ross</a:t>
            </a:r>
            <a:endParaRPr lang="en-US" sz="3600" dirty="0">
              <a:latin typeface="Calibri"/>
              <a:cs typeface="Calibri"/>
            </a:endParaRPr>
          </a:p>
        </p:txBody>
      </p:sp>
      <p:sp>
        <p:nvSpPr>
          <p:cNvPr id="3" name="Content Placeholder 2"/>
          <p:cNvSpPr>
            <a:spLocks noGrp="1"/>
          </p:cNvSpPr>
          <p:nvPr>
            <p:ph idx="1"/>
          </p:nvPr>
        </p:nvSpPr>
        <p:spPr>
          <a:xfrm>
            <a:off x="469900" y="939800"/>
            <a:ext cx="8229600" cy="5499100"/>
          </a:xfrm>
        </p:spPr>
        <p:txBody>
          <a:bodyPr/>
          <a:lstStyle/>
          <a:p>
            <a:r>
              <a:rPr lang="en-US" sz="2400" dirty="0" smtClean="0">
                <a:latin typeface="Calibri"/>
                <a:cs typeface="Calibri"/>
              </a:rPr>
              <a:t>The disparity may not be as great as has been claimed.</a:t>
            </a:r>
          </a:p>
          <a:p>
            <a:r>
              <a:rPr lang="en-US" sz="2400" dirty="0" smtClean="0">
                <a:latin typeface="Calibri"/>
                <a:cs typeface="Calibri"/>
              </a:rPr>
              <a:t>Our current upper bound estimate of the proportion of the human genome under purifying selection is 10-15%</a:t>
            </a:r>
          </a:p>
          <a:p>
            <a:pPr lvl="1"/>
            <a:r>
              <a:rPr lang="en-US" sz="2000" dirty="0" smtClean="0">
                <a:latin typeface="Calibri"/>
                <a:cs typeface="Calibri"/>
              </a:rPr>
              <a:t>But how well can we detect nearly neutral evolution?</a:t>
            </a:r>
          </a:p>
          <a:p>
            <a:r>
              <a:rPr lang="en-US" sz="2400" dirty="0" smtClean="0">
                <a:latin typeface="Calibri"/>
                <a:cs typeface="Calibri"/>
              </a:rPr>
              <a:t>Based on multiple, highly specific biochemical assays (ChIP-seq, DNase-seq, etc.), at least 10-15% of the human genome is involved in biochemical processes other than transcription</a:t>
            </a:r>
          </a:p>
          <a:p>
            <a:r>
              <a:rPr lang="en-US" sz="2400" dirty="0" smtClean="0">
                <a:latin typeface="Calibri"/>
                <a:cs typeface="Calibri"/>
              </a:rPr>
              <a:t>A lot of the human genome is transcribed</a:t>
            </a:r>
          </a:p>
          <a:p>
            <a:pPr lvl="1"/>
            <a:r>
              <a:rPr lang="en-US" sz="2000" dirty="0">
                <a:latin typeface="Calibri"/>
                <a:cs typeface="Calibri"/>
              </a:rPr>
              <a:t>I</a:t>
            </a:r>
            <a:r>
              <a:rPr lang="en-US" sz="2000" dirty="0" smtClean="0">
                <a:latin typeface="Calibri"/>
                <a:cs typeface="Calibri"/>
              </a:rPr>
              <a:t>f you include transcripts that are present &lt;&lt; 1 copy per cell, about 80% of the genome is transcribed</a:t>
            </a:r>
          </a:p>
          <a:p>
            <a:pPr lvl="1"/>
            <a:r>
              <a:rPr lang="en-US" sz="2000" dirty="0" smtClean="0">
                <a:latin typeface="Calibri"/>
                <a:cs typeface="Calibri"/>
              </a:rPr>
              <a:t>But there is no reason to think that all transcripts will affect cellular or organismal physiology: most introns, some intergenic transcripts, etc.</a:t>
            </a:r>
            <a:endParaRPr lang="en-US" sz="2000" dirty="0">
              <a:latin typeface="Calibri"/>
              <a:cs typeface="Calibri"/>
            </a:endParaRPr>
          </a:p>
        </p:txBody>
      </p:sp>
      <p:sp>
        <p:nvSpPr>
          <p:cNvPr id="4" name="Date Placeholder 3"/>
          <p:cNvSpPr>
            <a:spLocks noGrp="1"/>
          </p:cNvSpPr>
          <p:nvPr>
            <p:ph type="dt" sz="half" idx="10"/>
          </p:nvPr>
        </p:nvSpPr>
        <p:spPr/>
        <p:txBody>
          <a:bodyPr/>
          <a:lstStyle/>
          <a:p>
            <a:pPr>
              <a:defRPr/>
            </a:pPr>
            <a:fld id="{87FA5202-B1F6-0146-98A2-FA2F877F9711}" type="datetime1">
              <a:rPr lang="en-US" smtClean="0"/>
              <a:t>4/19/15</a:t>
            </a:fld>
            <a:endParaRPr lang="en-US"/>
          </a:p>
        </p:txBody>
      </p:sp>
      <p:sp>
        <p:nvSpPr>
          <p:cNvPr id="5" name="Slide Number Placeholder 4"/>
          <p:cNvSpPr>
            <a:spLocks noGrp="1"/>
          </p:cNvSpPr>
          <p:nvPr>
            <p:ph type="sldNum" sz="quarter" idx="12"/>
          </p:nvPr>
        </p:nvSpPr>
        <p:spPr/>
        <p:txBody>
          <a:bodyPr/>
          <a:lstStyle/>
          <a:p>
            <a:pPr>
              <a:defRPr/>
            </a:pPr>
            <a:fld id="{A0FC5280-0102-4BAA-BD06-17A4DFA09C71}" type="slidenum">
              <a:rPr lang="en-US" smtClean="0"/>
              <a:pPr>
                <a:defRPr/>
              </a:pPr>
              <a:t>22</a:t>
            </a:fld>
            <a:endParaRPr lang="en-US"/>
          </a:p>
        </p:txBody>
      </p:sp>
    </p:spTree>
    <p:extLst>
      <p:ext uri="{BB962C8B-B14F-4D97-AF65-F5344CB8AC3E}">
        <p14:creationId xmlns:p14="http://schemas.microsoft.com/office/powerpoint/2010/main" val="2780767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set up			</a:t>
            </a:r>
            <a:r>
              <a:rPr lang="en-US" dirty="0" err="1" smtClean="0"/>
              <a:t>Graur</a:t>
            </a:r>
            <a:r>
              <a:rPr lang="en-US" dirty="0" smtClean="0"/>
              <a:t> et al.</a:t>
            </a:r>
            <a:endParaRPr lang="en-US" dirty="0"/>
          </a:p>
        </p:txBody>
      </p:sp>
      <p:pic>
        <p:nvPicPr>
          <p:cNvPr id="4" name="Picture 3" descr="Screen Shot 2014-04-02 at 9.56.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720" y="1686560"/>
            <a:ext cx="5880100" cy="1270000"/>
          </a:xfrm>
          <a:prstGeom prst="rect">
            <a:avLst/>
          </a:prstGeom>
        </p:spPr>
      </p:pic>
      <p:pic>
        <p:nvPicPr>
          <p:cNvPr id="5" name="Picture 4" descr="Screen Shot 2014-04-02 at 10.10.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580" y="3959860"/>
            <a:ext cx="6108700" cy="1384300"/>
          </a:xfrm>
          <a:prstGeom prst="rect">
            <a:avLst/>
          </a:prstGeom>
        </p:spPr>
      </p:pic>
      <p:sp>
        <p:nvSpPr>
          <p:cNvPr id="3" name="Date Placeholder 2"/>
          <p:cNvSpPr>
            <a:spLocks noGrp="1"/>
          </p:cNvSpPr>
          <p:nvPr>
            <p:ph type="dt" sz="half" idx="10"/>
          </p:nvPr>
        </p:nvSpPr>
        <p:spPr/>
        <p:txBody>
          <a:bodyPr/>
          <a:lstStyle/>
          <a:p>
            <a:pPr>
              <a:defRPr/>
            </a:pPr>
            <a:fld id="{FDA8CD97-2AA2-B440-AB7C-B42BC7096506}" type="datetime1">
              <a:rPr lang="en-US" smtClean="0"/>
              <a:t>4/19/15</a:t>
            </a:fld>
            <a:endParaRPr lang="en-US"/>
          </a:p>
        </p:txBody>
      </p:sp>
      <p:sp>
        <p:nvSpPr>
          <p:cNvPr id="6" name="Slide Number Placeholder 5"/>
          <p:cNvSpPr>
            <a:spLocks noGrp="1"/>
          </p:cNvSpPr>
          <p:nvPr>
            <p:ph type="sldNum" sz="quarter" idx="12"/>
          </p:nvPr>
        </p:nvSpPr>
        <p:spPr/>
        <p:txBody>
          <a:bodyPr/>
          <a:lstStyle/>
          <a:p>
            <a:pPr>
              <a:defRPr/>
            </a:pPr>
            <a:fld id="{C9FEB080-BA6F-47CA-8C0E-8E40C8458D1E}" type="slidenum">
              <a:rPr lang="en-US" smtClean="0"/>
              <a:pPr>
                <a:defRPr/>
              </a:pPr>
              <a:t>23</a:t>
            </a:fld>
            <a:endParaRPr lang="en-US"/>
          </a:p>
        </p:txBody>
      </p:sp>
    </p:spTree>
    <p:extLst>
      <p:ext uri="{BB962C8B-B14F-4D97-AF65-F5344CB8AC3E}">
        <p14:creationId xmlns:p14="http://schemas.microsoft.com/office/powerpoint/2010/main" val="312840019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2558"/>
            <a:ext cx="8900160" cy="1143000"/>
          </a:xfrm>
        </p:spPr>
        <p:txBody>
          <a:bodyPr/>
          <a:lstStyle/>
          <a:p>
            <a:pPr algn="ctr"/>
            <a:r>
              <a:rPr lang="en-US" sz="3200" dirty="0" smtClean="0"/>
              <a:t>Frank Zappa’s 1979 rock opera “Joe’s Garage”, “Packard Goose”</a:t>
            </a:r>
            <a:endParaRPr lang="en-US" sz="3200" dirty="0"/>
          </a:p>
        </p:txBody>
      </p:sp>
      <p:sp>
        <p:nvSpPr>
          <p:cNvPr id="4" name="TextBox 3"/>
          <p:cNvSpPr txBox="1"/>
          <p:nvPr/>
        </p:nvSpPr>
        <p:spPr>
          <a:xfrm>
            <a:off x="1882987" y="1193800"/>
            <a:ext cx="5328665" cy="5909311"/>
          </a:xfrm>
          <a:prstGeom prst="rect">
            <a:avLst/>
          </a:prstGeom>
          <a:noFill/>
        </p:spPr>
        <p:txBody>
          <a:bodyPr wrap="none" rtlCol="0">
            <a:spAutoFit/>
          </a:bodyPr>
          <a:lstStyle/>
          <a:p>
            <a:r>
              <a:rPr lang="en-US" dirty="0" smtClean="0"/>
              <a:t>…</a:t>
            </a:r>
          </a:p>
          <a:p>
            <a:r>
              <a:rPr lang="en-US" dirty="0" smtClean="0"/>
              <a:t>Wonder </a:t>
            </a:r>
            <a:r>
              <a:rPr lang="en-US" dirty="0"/>
              <a:t>what became of Mary?</a:t>
            </a:r>
          </a:p>
          <a:p>
            <a:endParaRPr lang="en-US" dirty="0"/>
          </a:p>
          <a:p>
            <a:r>
              <a:rPr lang="en-US" i="1" dirty="0"/>
              <a:t>Voice Of Mary's Vision</a:t>
            </a:r>
            <a:r>
              <a:rPr lang="en-US" dirty="0"/>
              <a:t>:</a:t>
            </a:r>
          </a:p>
          <a:p>
            <a:endParaRPr lang="en-US" dirty="0"/>
          </a:p>
          <a:p>
            <a:r>
              <a:rPr lang="en-US" dirty="0"/>
              <a:t>Hi! It's me . . . the girl from the bus . . .</a:t>
            </a:r>
          </a:p>
          <a:p>
            <a:r>
              <a:rPr lang="en-US" dirty="0"/>
              <a:t>Remember?</a:t>
            </a:r>
          </a:p>
          <a:p>
            <a:r>
              <a:rPr lang="en-US" dirty="0"/>
              <a:t>The last tour?</a:t>
            </a:r>
          </a:p>
          <a:p>
            <a:r>
              <a:rPr lang="en-US" dirty="0"/>
              <a:t>Well . . .</a:t>
            </a:r>
          </a:p>
          <a:p>
            <a:r>
              <a:rPr lang="en-US" dirty="0"/>
              <a:t>Information is not knowledge</a:t>
            </a:r>
          </a:p>
          <a:p>
            <a:r>
              <a:rPr lang="en-US" dirty="0"/>
              <a:t>Knowledge is not wisdom</a:t>
            </a:r>
          </a:p>
          <a:p>
            <a:r>
              <a:rPr lang="en-US" dirty="0"/>
              <a:t>Wisdom is not truth</a:t>
            </a:r>
          </a:p>
          <a:p>
            <a:r>
              <a:rPr lang="en-US" dirty="0"/>
              <a:t>Truth is not beauty</a:t>
            </a:r>
          </a:p>
          <a:p>
            <a:r>
              <a:rPr lang="en-US" dirty="0"/>
              <a:t>Beauty is not love</a:t>
            </a:r>
          </a:p>
          <a:p>
            <a:r>
              <a:rPr lang="en-US" dirty="0"/>
              <a:t>Love is not music</a:t>
            </a:r>
          </a:p>
          <a:p>
            <a:r>
              <a:rPr lang="en-US" dirty="0"/>
              <a:t>Music is THE BEST . . .</a:t>
            </a:r>
          </a:p>
          <a:p>
            <a:r>
              <a:rPr lang="en-US" dirty="0">
                <a:solidFill>
                  <a:schemeClr val="bg1">
                    <a:lumMod val="65000"/>
                  </a:schemeClr>
                </a:solidFill>
              </a:rPr>
              <a:t>Wisdom is the domain of the </a:t>
            </a:r>
            <a:r>
              <a:rPr lang="en-US" dirty="0" err="1">
                <a:solidFill>
                  <a:schemeClr val="bg1">
                    <a:lumMod val="65000"/>
                  </a:schemeClr>
                </a:solidFill>
              </a:rPr>
              <a:t>Wis</a:t>
            </a:r>
            <a:r>
              <a:rPr lang="en-US" dirty="0">
                <a:solidFill>
                  <a:schemeClr val="bg1">
                    <a:lumMod val="65000"/>
                  </a:schemeClr>
                </a:solidFill>
              </a:rPr>
              <a:t> (which is extinct)</a:t>
            </a:r>
          </a:p>
          <a:p>
            <a:r>
              <a:rPr lang="en-US" dirty="0">
                <a:solidFill>
                  <a:schemeClr val="bg1">
                    <a:lumMod val="65000"/>
                  </a:schemeClr>
                </a:solidFill>
              </a:rPr>
              <a:t>Beauty is a French phonetic corruption</a:t>
            </a:r>
          </a:p>
          <a:p>
            <a:r>
              <a:rPr lang="en-US" dirty="0">
                <a:solidFill>
                  <a:schemeClr val="bg1">
                    <a:lumMod val="65000"/>
                  </a:schemeClr>
                </a:solidFill>
              </a:rPr>
              <a:t>Of a short cloth neck ornament</a:t>
            </a:r>
          </a:p>
          <a:p>
            <a:r>
              <a:rPr lang="en-US" dirty="0">
                <a:solidFill>
                  <a:schemeClr val="bg1">
                    <a:lumMod val="65000"/>
                  </a:schemeClr>
                </a:solidFill>
              </a:rPr>
              <a:t>Currently in resurgence</a:t>
            </a:r>
            <a:r>
              <a:rPr lang="en-US" dirty="0"/>
              <a:t> . . .</a:t>
            </a:r>
          </a:p>
          <a:p>
            <a:endParaRPr lang="en-US" dirty="0"/>
          </a:p>
        </p:txBody>
      </p:sp>
      <p:sp>
        <p:nvSpPr>
          <p:cNvPr id="3" name="Date Placeholder 2"/>
          <p:cNvSpPr>
            <a:spLocks noGrp="1"/>
          </p:cNvSpPr>
          <p:nvPr>
            <p:ph type="dt" sz="half" idx="10"/>
          </p:nvPr>
        </p:nvSpPr>
        <p:spPr/>
        <p:txBody>
          <a:bodyPr/>
          <a:lstStyle/>
          <a:p>
            <a:pPr>
              <a:defRPr/>
            </a:pPr>
            <a:fld id="{83352D47-0AD3-E749-8543-8262882871D0}" type="datetime1">
              <a:rPr lang="en-US" smtClean="0"/>
              <a:t>4/19/15</a:t>
            </a:fld>
            <a:endParaRPr lang="en-US"/>
          </a:p>
        </p:txBody>
      </p:sp>
      <p:sp>
        <p:nvSpPr>
          <p:cNvPr id="5" name="Slide Number Placeholder 4"/>
          <p:cNvSpPr>
            <a:spLocks noGrp="1"/>
          </p:cNvSpPr>
          <p:nvPr>
            <p:ph type="sldNum" sz="quarter" idx="12"/>
          </p:nvPr>
        </p:nvSpPr>
        <p:spPr/>
        <p:txBody>
          <a:bodyPr/>
          <a:lstStyle/>
          <a:p>
            <a:pPr>
              <a:defRPr/>
            </a:pPr>
            <a:fld id="{C9FEB080-BA6F-47CA-8C0E-8E40C8458D1E}" type="slidenum">
              <a:rPr lang="en-US" smtClean="0"/>
              <a:pPr>
                <a:defRPr/>
              </a:pPr>
              <a:t>24</a:t>
            </a:fld>
            <a:endParaRPr lang="en-US"/>
          </a:p>
        </p:txBody>
      </p:sp>
    </p:spTree>
    <p:extLst>
      <p:ext uri="{BB962C8B-B14F-4D97-AF65-F5344CB8AC3E}">
        <p14:creationId xmlns:p14="http://schemas.microsoft.com/office/powerpoint/2010/main" val="41111037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NCODE_cover_nat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700" y="1619250"/>
            <a:ext cx="2743200" cy="3602736"/>
          </a:xfrm>
          <a:prstGeom prst="rect">
            <a:avLst/>
          </a:prstGeom>
        </p:spPr>
      </p:pic>
      <p:pic>
        <p:nvPicPr>
          <p:cNvPr id="6" name="Picture 5" descr="encodekilled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3978" y="1346200"/>
            <a:ext cx="2743200" cy="3975147"/>
          </a:xfrm>
          <a:prstGeom prst="rect">
            <a:avLst/>
          </a:prstGeom>
        </p:spPr>
      </p:pic>
      <p:sp>
        <p:nvSpPr>
          <p:cNvPr id="7" name="Date Placeholder 6"/>
          <p:cNvSpPr>
            <a:spLocks noGrp="1"/>
          </p:cNvSpPr>
          <p:nvPr>
            <p:ph type="dt" sz="half" idx="10"/>
          </p:nvPr>
        </p:nvSpPr>
        <p:spPr/>
        <p:txBody>
          <a:bodyPr/>
          <a:lstStyle/>
          <a:p>
            <a:pPr>
              <a:defRPr/>
            </a:pPr>
            <a:fld id="{166D5F5F-B425-5C4C-ADFA-6C99E8F4900E}" type="datetime1">
              <a:rPr lang="en-US" smtClean="0"/>
              <a:t>4/19/15</a:t>
            </a:fld>
            <a:endParaRPr lang="en-US"/>
          </a:p>
        </p:txBody>
      </p:sp>
      <p:sp>
        <p:nvSpPr>
          <p:cNvPr id="8" name="Slide Number Placeholder 7"/>
          <p:cNvSpPr>
            <a:spLocks noGrp="1"/>
          </p:cNvSpPr>
          <p:nvPr>
            <p:ph type="sldNum" sz="quarter" idx="12"/>
          </p:nvPr>
        </p:nvSpPr>
        <p:spPr/>
        <p:txBody>
          <a:bodyPr/>
          <a:lstStyle/>
          <a:p>
            <a:pPr>
              <a:defRPr/>
            </a:pPr>
            <a:fld id="{346359FC-4875-49C3-A196-6791B12DAD84}" type="slidenum">
              <a:rPr lang="en-US" smtClean="0"/>
              <a:pPr>
                <a:defRPr/>
              </a:pPr>
              <a:t>3</a:t>
            </a:fld>
            <a:endParaRPr lang="en-US"/>
          </a:p>
        </p:txBody>
      </p:sp>
    </p:spTree>
    <p:extLst>
      <p:ext uri="{BB962C8B-B14F-4D97-AF65-F5344CB8AC3E}">
        <p14:creationId xmlns:p14="http://schemas.microsoft.com/office/powerpoint/2010/main" val="4070358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3542" cy="5030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47650" y="3724275"/>
            <a:ext cx="8162925" cy="190500"/>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72225" y="3543300"/>
            <a:ext cx="2514600" cy="190500"/>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8670" y="5200650"/>
            <a:ext cx="8046660" cy="1371600"/>
          </a:xfrm>
          <a:prstGeom prst="rect">
            <a:avLst/>
          </a:prstGeom>
          <a:noFill/>
        </p:spPr>
        <p:txBody>
          <a:bodyPr wrap="square" lIns="0" tIns="0" rIns="0" bIns="0" rtlCol="0">
            <a:noAutofit/>
          </a:bodyPr>
          <a:lstStyle/>
          <a:p>
            <a:r>
              <a:rPr lang="en-US" sz="2400" dirty="0"/>
              <a:t>“These data enabled us to assign biochemical functions for 80% of the genome, in particular outside of the well-studied protein-coding regions</a:t>
            </a:r>
            <a:r>
              <a:rPr lang="en-US" sz="2400" dirty="0" smtClean="0"/>
              <a:t>.”</a:t>
            </a:r>
            <a:endParaRPr lang="en-US" sz="2400" dirty="0"/>
          </a:p>
        </p:txBody>
      </p:sp>
      <p:sp>
        <p:nvSpPr>
          <p:cNvPr id="2" name="Rectangle 1"/>
          <p:cNvSpPr/>
          <p:nvPr/>
        </p:nvSpPr>
        <p:spPr>
          <a:xfrm>
            <a:off x="5095875" y="5200650"/>
            <a:ext cx="3019425" cy="371475"/>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pPr>
              <a:defRPr/>
            </a:pPr>
            <a:fld id="{4A0CA865-931B-AA4D-B2FD-75EF6B923B22}" type="datetime1">
              <a:rPr lang="en-US" smtClean="0"/>
              <a:t>4/19/15</a:t>
            </a:fld>
            <a:endParaRPr lang="en-US"/>
          </a:p>
        </p:txBody>
      </p:sp>
      <p:sp>
        <p:nvSpPr>
          <p:cNvPr id="7" name="Slide Number Placeholder 6"/>
          <p:cNvSpPr>
            <a:spLocks noGrp="1"/>
          </p:cNvSpPr>
          <p:nvPr>
            <p:ph type="sldNum" sz="quarter" idx="12"/>
          </p:nvPr>
        </p:nvSpPr>
        <p:spPr/>
        <p:txBody>
          <a:bodyPr/>
          <a:lstStyle/>
          <a:p>
            <a:pPr>
              <a:defRPr/>
            </a:pPr>
            <a:fld id="{346359FC-4875-49C3-A196-6791B12DAD84}" type="slidenum">
              <a:rPr lang="en-US" smtClean="0"/>
              <a:pPr>
                <a:defRPr/>
              </a:pPr>
              <a:t>4</a:t>
            </a:fld>
            <a:endParaRPr lang="en-US"/>
          </a:p>
        </p:txBody>
      </p:sp>
    </p:spTree>
    <p:extLst>
      <p:ext uri="{BB962C8B-B14F-4D97-AF65-F5344CB8AC3E}">
        <p14:creationId xmlns:p14="http://schemas.microsoft.com/office/powerpoint/2010/main" val="28933349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“biochemical function?”</a:t>
            </a:r>
            <a:endParaRPr lang="en-US" dirty="0"/>
          </a:p>
        </p:txBody>
      </p:sp>
      <p:sp>
        <p:nvSpPr>
          <p:cNvPr id="3" name="Content Placeholder 2"/>
          <p:cNvSpPr>
            <a:spLocks noGrp="1"/>
          </p:cNvSpPr>
          <p:nvPr>
            <p:ph idx="1"/>
          </p:nvPr>
        </p:nvSpPr>
        <p:spPr/>
        <p:txBody>
          <a:bodyPr/>
          <a:lstStyle/>
          <a:p>
            <a:pPr marL="0" indent="0">
              <a:buNone/>
            </a:pPr>
            <a:r>
              <a:rPr lang="en-US" sz="2400" dirty="0"/>
              <a:t>“Operationally, we define a </a:t>
            </a:r>
            <a:r>
              <a:rPr lang="en-US" sz="2400" b="1" dirty="0"/>
              <a:t>functional element </a:t>
            </a:r>
            <a:r>
              <a:rPr lang="en-US" sz="2400" dirty="0"/>
              <a:t>as a </a:t>
            </a:r>
            <a:r>
              <a:rPr lang="en-US" sz="2400" b="1" dirty="0"/>
              <a:t>discrete genome segment that encodes a defined product </a:t>
            </a:r>
            <a:r>
              <a:rPr lang="en-US" sz="2400" dirty="0"/>
              <a:t>(for example, protein or non-coding RNA) </a:t>
            </a:r>
            <a:r>
              <a:rPr lang="en-US" sz="2400" b="1" dirty="0"/>
              <a:t>or displays a reproducible biochemical signature </a:t>
            </a:r>
            <a:r>
              <a:rPr lang="en-US" sz="2400" dirty="0"/>
              <a:t>(for example, protein binding, or a specific chromatin structure</a:t>
            </a:r>
            <a:r>
              <a:rPr lang="en-US" sz="2400" dirty="0" smtClean="0"/>
              <a:t>).”</a:t>
            </a:r>
          </a:p>
          <a:p>
            <a:pPr marL="0" indent="0">
              <a:buNone/>
            </a:pPr>
            <a:endParaRPr lang="en-US" sz="2400" dirty="0"/>
          </a:p>
          <a:p>
            <a:pPr marL="0" indent="0">
              <a:buNone/>
            </a:pPr>
            <a:r>
              <a:rPr lang="en-US" sz="2400" dirty="0" smtClean="0"/>
              <a:t>“</a:t>
            </a:r>
            <a:r>
              <a:rPr lang="en-US" sz="2400" dirty="0"/>
              <a:t>The vast majority (80.4%) of the human genome participates in at least one biochemical RNA- and/or chromatin-associated event in at least one cell </a:t>
            </a:r>
            <a:r>
              <a:rPr lang="en-US" sz="2400" dirty="0" smtClean="0"/>
              <a:t>type.”</a:t>
            </a:r>
          </a:p>
          <a:p>
            <a:pPr marL="0" indent="0">
              <a:buNone/>
            </a:pPr>
            <a:endParaRPr lang="en-US" sz="2400" dirty="0"/>
          </a:p>
          <a:p>
            <a:pPr marL="0" indent="0">
              <a:buNone/>
            </a:pPr>
            <a:r>
              <a:rPr lang="en-US" sz="1200" dirty="0" smtClean="0"/>
              <a:t>“An integrated encyclopedia of DNA elements in the human genome.” Paragraphs 2 and 4.</a:t>
            </a:r>
            <a:endParaRPr lang="en-US" sz="1200" dirty="0"/>
          </a:p>
        </p:txBody>
      </p:sp>
      <p:sp>
        <p:nvSpPr>
          <p:cNvPr id="4" name="Date Placeholder 3"/>
          <p:cNvSpPr>
            <a:spLocks noGrp="1"/>
          </p:cNvSpPr>
          <p:nvPr>
            <p:ph type="dt" sz="half" idx="10"/>
          </p:nvPr>
        </p:nvSpPr>
        <p:spPr/>
        <p:txBody>
          <a:bodyPr/>
          <a:lstStyle/>
          <a:p>
            <a:pPr>
              <a:defRPr/>
            </a:pPr>
            <a:fld id="{DF0E85F9-4508-0E4C-8E40-A4C0B59ED3BC}" type="datetime1">
              <a:rPr lang="en-US" smtClean="0"/>
              <a:t>4/19/15</a:t>
            </a:fld>
            <a:endParaRPr lang="en-US"/>
          </a:p>
        </p:txBody>
      </p:sp>
      <p:sp>
        <p:nvSpPr>
          <p:cNvPr id="5" name="Slide Number Placeholder 4"/>
          <p:cNvSpPr>
            <a:spLocks noGrp="1"/>
          </p:cNvSpPr>
          <p:nvPr>
            <p:ph type="sldNum" sz="quarter" idx="12"/>
          </p:nvPr>
        </p:nvSpPr>
        <p:spPr/>
        <p:txBody>
          <a:bodyPr/>
          <a:lstStyle/>
          <a:p>
            <a:pPr>
              <a:defRPr/>
            </a:pPr>
            <a:fld id="{A0FC5280-0102-4BAA-BD06-17A4DFA09C71}" type="slidenum">
              <a:rPr lang="en-US" smtClean="0"/>
              <a:pPr>
                <a:defRPr/>
              </a:pPr>
              <a:t>5</a:t>
            </a:fld>
            <a:endParaRPr lang="en-US"/>
          </a:p>
        </p:txBody>
      </p:sp>
    </p:spTree>
    <p:extLst>
      <p:ext uri="{BB962C8B-B14F-4D97-AF65-F5344CB8AC3E}">
        <p14:creationId xmlns:p14="http://schemas.microsoft.com/office/powerpoint/2010/main" val="24478017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 to evolution?</a:t>
            </a:r>
            <a:endParaRPr lang="en-US" dirty="0"/>
          </a:p>
        </p:txBody>
      </p:sp>
      <p:sp>
        <p:nvSpPr>
          <p:cNvPr id="3" name="Content Placeholder 2"/>
          <p:cNvSpPr>
            <a:spLocks noGrp="1"/>
          </p:cNvSpPr>
          <p:nvPr>
            <p:ph idx="1"/>
          </p:nvPr>
        </p:nvSpPr>
        <p:spPr/>
        <p:txBody>
          <a:bodyPr/>
          <a:lstStyle/>
          <a:p>
            <a:pPr marL="0" indent="0">
              <a:buNone/>
            </a:pPr>
            <a:r>
              <a:rPr lang="en-US" sz="2400" dirty="0" smtClean="0"/>
              <a:t>“Comparative </a:t>
            </a:r>
            <a:r>
              <a:rPr lang="en-US" sz="2400" dirty="0"/>
              <a:t>genomic studies suggest that </a:t>
            </a:r>
            <a:r>
              <a:rPr lang="en-US" sz="2400" b="1" dirty="0"/>
              <a:t>3–8% of bases are under purifying (negative) </a:t>
            </a:r>
            <a:r>
              <a:rPr lang="en-US" sz="2400" b="1" dirty="0" smtClean="0"/>
              <a:t>selection</a:t>
            </a:r>
            <a:r>
              <a:rPr lang="en-US" sz="2400" dirty="0" smtClean="0"/>
              <a:t> </a:t>
            </a:r>
            <a:r>
              <a:rPr lang="en-US" sz="2400" dirty="0"/>
              <a:t>and therefore may be functional, although other analyses have suggested much higher </a:t>
            </a:r>
            <a:r>
              <a:rPr lang="en-US" sz="2400" dirty="0" smtClean="0"/>
              <a:t>estimates.”</a:t>
            </a:r>
          </a:p>
          <a:p>
            <a:pPr marL="0" indent="0">
              <a:buNone/>
            </a:pPr>
            <a:endParaRPr lang="en-US" sz="2400" dirty="0"/>
          </a:p>
          <a:p>
            <a:pPr marL="0" indent="0">
              <a:buNone/>
            </a:pPr>
            <a:r>
              <a:rPr lang="en-US" sz="1400" dirty="0"/>
              <a:t>“An integrated encyclopedia of DNA elements in the human genome.” </a:t>
            </a:r>
            <a:r>
              <a:rPr lang="en-US" sz="1400" dirty="0" smtClean="0"/>
              <a:t>Paragraph 2.</a:t>
            </a:r>
            <a:endParaRPr lang="en-US" sz="1400" dirty="0"/>
          </a:p>
        </p:txBody>
      </p:sp>
      <p:sp>
        <p:nvSpPr>
          <p:cNvPr id="4" name="Date Placeholder 3"/>
          <p:cNvSpPr>
            <a:spLocks noGrp="1"/>
          </p:cNvSpPr>
          <p:nvPr>
            <p:ph type="dt" sz="half" idx="10"/>
          </p:nvPr>
        </p:nvSpPr>
        <p:spPr/>
        <p:txBody>
          <a:bodyPr/>
          <a:lstStyle/>
          <a:p>
            <a:pPr>
              <a:defRPr/>
            </a:pPr>
            <a:fld id="{43625CE1-C58E-6740-9FE4-11D0888638EF}" type="datetime1">
              <a:rPr lang="en-US" smtClean="0"/>
              <a:t>4/19/15</a:t>
            </a:fld>
            <a:endParaRPr lang="en-US"/>
          </a:p>
        </p:txBody>
      </p:sp>
      <p:sp>
        <p:nvSpPr>
          <p:cNvPr id="5" name="Slide Number Placeholder 4"/>
          <p:cNvSpPr>
            <a:spLocks noGrp="1"/>
          </p:cNvSpPr>
          <p:nvPr>
            <p:ph type="sldNum" sz="quarter" idx="12"/>
          </p:nvPr>
        </p:nvSpPr>
        <p:spPr/>
        <p:txBody>
          <a:bodyPr/>
          <a:lstStyle/>
          <a:p>
            <a:pPr>
              <a:defRPr/>
            </a:pPr>
            <a:fld id="{A0FC5280-0102-4BAA-BD06-17A4DFA09C71}" type="slidenum">
              <a:rPr lang="en-US" smtClean="0"/>
              <a:pPr>
                <a:defRPr/>
              </a:pPr>
              <a:t>6</a:t>
            </a:fld>
            <a:endParaRPr lang="en-US"/>
          </a:p>
        </p:txBody>
      </p:sp>
    </p:spTree>
    <p:extLst>
      <p:ext uri="{BB962C8B-B14F-4D97-AF65-F5344CB8AC3E}">
        <p14:creationId xmlns:p14="http://schemas.microsoft.com/office/powerpoint/2010/main" val="11752551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Estimates in ENCODE paper</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95754179"/>
              </p:ext>
            </p:extLst>
          </p:nvPr>
        </p:nvGraphicFramePr>
        <p:xfrm>
          <a:off x="457200" y="1090613"/>
          <a:ext cx="8229600" cy="9144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2400" dirty="0" smtClean="0"/>
                        <a:t>Purifying selection</a:t>
                      </a:r>
                      <a:endParaRPr lang="en-US" sz="2400" dirty="0"/>
                    </a:p>
                  </a:txBody>
                  <a:tcPr/>
                </a:tc>
                <a:tc>
                  <a:txBody>
                    <a:bodyPr/>
                    <a:lstStyle/>
                    <a:p>
                      <a:r>
                        <a:rPr lang="en-US" sz="2400" dirty="0" smtClean="0"/>
                        <a:t>Biochemical function</a:t>
                      </a:r>
                      <a:endParaRPr lang="en-US" sz="2400" dirty="0"/>
                    </a:p>
                  </a:txBody>
                  <a:tcPr/>
                </a:tc>
              </a:tr>
              <a:tr h="370840">
                <a:tc>
                  <a:txBody>
                    <a:bodyPr/>
                    <a:lstStyle/>
                    <a:p>
                      <a:r>
                        <a:rPr lang="en-US" sz="2400" dirty="0" smtClean="0"/>
                        <a:t>3%–8%</a:t>
                      </a:r>
                      <a:endParaRPr lang="en-US" sz="2400" dirty="0"/>
                    </a:p>
                  </a:txBody>
                  <a:tcPr/>
                </a:tc>
                <a:tc>
                  <a:txBody>
                    <a:bodyPr/>
                    <a:lstStyle/>
                    <a:p>
                      <a:r>
                        <a:rPr lang="en-US" sz="2400" dirty="0" smtClean="0"/>
                        <a:t>80.4%</a:t>
                      </a:r>
                      <a:endParaRPr lang="en-US" sz="2400" dirty="0"/>
                    </a:p>
                  </a:txBody>
                  <a:tcPr/>
                </a:tc>
              </a:tr>
            </a:tbl>
          </a:graphicData>
        </a:graphic>
      </p:graphicFrame>
      <p:pic>
        <p:nvPicPr>
          <p:cNvPr id="3" name="Picture 2" descr="Figure01_revised8f.pdf"/>
          <p:cNvPicPr>
            <a:picLocks noChangeAspect="1"/>
          </p:cNvPicPr>
          <p:nvPr/>
        </p:nvPicPr>
        <p:blipFill rotWithShape="1">
          <a:blip r:embed="rId2">
            <a:extLst>
              <a:ext uri="{28A0092B-C50C-407E-A947-70E740481C1C}">
                <a14:useLocalDpi xmlns:a14="http://schemas.microsoft.com/office/drawing/2010/main" val="0"/>
              </a:ext>
            </a:extLst>
          </a:blip>
          <a:srcRect l="21030" t="21065" r="12767" b="39121"/>
          <a:stretch/>
        </p:blipFill>
        <p:spPr>
          <a:xfrm>
            <a:off x="2428874" y="2571749"/>
            <a:ext cx="5282961" cy="4111626"/>
          </a:xfrm>
          <a:prstGeom prst="rect">
            <a:avLst/>
          </a:prstGeom>
        </p:spPr>
      </p:pic>
      <p:sp>
        <p:nvSpPr>
          <p:cNvPr id="4" name="TextBox 3"/>
          <p:cNvSpPr txBox="1"/>
          <p:nvPr/>
        </p:nvSpPr>
        <p:spPr>
          <a:xfrm>
            <a:off x="5435600" y="6248400"/>
            <a:ext cx="1804438" cy="307777"/>
          </a:xfrm>
          <a:prstGeom prst="rect">
            <a:avLst/>
          </a:prstGeom>
          <a:noFill/>
        </p:spPr>
        <p:txBody>
          <a:bodyPr wrap="none" rtlCol="0">
            <a:spAutoFit/>
          </a:bodyPr>
          <a:lstStyle/>
          <a:p>
            <a:r>
              <a:rPr lang="en-US" sz="1400" dirty="0" err="1" smtClean="0">
                <a:latin typeface="+mn-lt"/>
              </a:rPr>
              <a:t>Kellis</a:t>
            </a:r>
            <a:r>
              <a:rPr lang="en-US" sz="1400" dirty="0" smtClean="0">
                <a:latin typeface="+mn-lt"/>
              </a:rPr>
              <a:t> et al. 2015 PNAS</a:t>
            </a:r>
            <a:endParaRPr lang="en-US" sz="1400" dirty="0">
              <a:latin typeface="+mn-lt"/>
            </a:endParaRPr>
          </a:p>
        </p:txBody>
      </p:sp>
      <p:sp>
        <p:nvSpPr>
          <p:cNvPr id="7" name="TextBox 6"/>
          <p:cNvSpPr txBox="1"/>
          <p:nvPr/>
        </p:nvSpPr>
        <p:spPr>
          <a:xfrm>
            <a:off x="6172200" y="2108200"/>
            <a:ext cx="2672526" cy="307777"/>
          </a:xfrm>
          <a:prstGeom prst="rect">
            <a:avLst/>
          </a:prstGeom>
          <a:noFill/>
        </p:spPr>
        <p:txBody>
          <a:bodyPr wrap="none" rtlCol="0">
            <a:spAutoFit/>
          </a:bodyPr>
          <a:lstStyle/>
          <a:p>
            <a:r>
              <a:rPr lang="en-US" sz="1400" dirty="0" smtClean="0">
                <a:latin typeface="+mn-lt"/>
              </a:rPr>
              <a:t>ENCODE consortium. 2012 Nature</a:t>
            </a:r>
            <a:endParaRPr lang="en-US" sz="1400" dirty="0">
              <a:latin typeface="+mn-lt"/>
            </a:endParaRPr>
          </a:p>
        </p:txBody>
      </p:sp>
      <p:sp>
        <p:nvSpPr>
          <p:cNvPr id="5" name="Date Placeholder 4"/>
          <p:cNvSpPr>
            <a:spLocks noGrp="1"/>
          </p:cNvSpPr>
          <p:nvPr>
            <p:ph type="dt" sz="half" idx="10"/>
          </p:nvPr>
        </p:nvSpPr>
        <p:spPr/>
        <p:txBody>
          <a:bodyPr/>
          <a:lstStyle/>
          <a:p>
            <a:pPr>
              <a:defRPr/>
            </a:pPr>
            <a:fld id="{0EC59B13-AFC5-F74D-A4EE-4BEDFF22E03D}" type="datetime1">
              <a:rPr lang="en-US" smtClean="0"/>
              <a:t>4/19/15</a:t>
            </a:fld>
            <a:endParaRPr lang="en-US"/>
          </a:p>
        </p:txBody>
      </p:sp>
      <p:sp>
        <p:nvSpPr>
          <p:cNvPr id="8" name="Slide Number Placeholder 7"/>
          <p:cNvSpPr>
            <a:spLocks noGrp="1"/>
          </p:cNvSpPr>
          <p:nvPr>
            <p:ph type="sldNum" sz="quarter" idx="12"/>
          </p:nvPr>
        </p:nvSpPr>
        <p:spPr/>
        <p:txBody>
          <a:bodyPr/>
          <a:lstStyle/>
          <a:p>
            <a:pPr>
              <a:defRPr/>
            </a:pPr>
            <a:fld id="{A0FC5280-0102-4BAA-BD06-17A4DFA09C71}" type="slidenum">
              <a:rPr lang="en-US" smtClean="0"/>
              <a:pPr>
                <a:defRPr/>
              </a:pPr>
              <a:t>7</a:t>
            </a:fld>
            <a:endParaRPr lang="en-US"/>
          </a:p>
        </p:txBody>
      </p:sp>
    </p:spTree>
    <p:extLst>
      <p:ext uri="{BB962C8B-B14F-4D97-AF65-F5344CB8AC3E}">
        <p14:creationId xmlns:p14="http://schemas.microsoft.com/office/powerpoint/2010/main" val="18696973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90" y="154305"/>
            <a:ext cx="8161020" cy="6549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pPr>
              <a:defRPr/>
            </a:pPr>
            <a:fld id="{856FCD12-A47F-484E-8AB0-D8B352FF3D26}" type="datetime1">
              <a:rPr lang="en-US" smtClean="0"/>
              <a:t>4/19/15</a:t>
            </a:fld>
            <a:endParaRPr lang="en-US"/>
          </a:p>
        </p:txBody>
      </p:sp>
      <p:sp>
        <p:nvSpPr>
          <p:cNvPr id="5" name="Slide Number Placeholder 4"/>
          <p:cNvSpPr>
            <a:spLocks noGrp="1"/>
          </p:cNvSpPr>
          <p:nvPr>
            <p:ph type="sldNum" sz="quarter" idx="12"/>
          </p:nvPr>
        </p:nvSpPr>
        <p:spPr/>
        <p:txBody>
          <a:bodyPr/>
          <a:lstStyle/>
          <a:p>
            <a:pPr>
              <a:defRPr/>
            </a:pPr>
            <a:fld id="{A0FC5280-0102-4BAA-BD06-17A4DFA09C71}" type="slidenum">
              <a:rPr lang="en-US" smtClean="0"/>
              <a:pPr>
                <a:defRPr/>
              </a:pPr>
              <a:t>8</a:t>
            </a:fld>
            <a:endParaRPr lang="en-US"/>
          </a:p>
        </p:txBody>
      </p:sp>
    </p:spTree>
    <p:extLst>
      <p:ext uri="{BB962C8B-B14F-4D97-AF65-F5344CB8AC3E}">
        <p14:creationId xmlns:p14="http://schemas.microsoft.com/office/powerpoint/2010/main" val="14744754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complaints of </a:t>
            </a:r>
            <a:r>
              <a:rPr lang="en-US" dirty="0" err="1" smtClean="0"/>
              <a:t>Graur</a:t>
            </a:r>
            <a:r>
              <a:rPr lang="en-US" dirty="0" smtClean="0"/>
              <a:t> et al.</a:t>
            </a:r>
            <a:endParaRPr lang="en-US" dirty="0"/>
          </a:p>
        </p:txBody>
      </p:sp>
      <p:sp>
        <p:nvSpPr>
          <p:cNvPr id="3" name="Content Placeholder 2"/>
          <p:cNvSpPr>
            <a:spLocks noGrp="1"/>
          </p:cNvSpPr>
          <p:nvPr>
            <p:ph idx="1"/>
          </p:nvPr>
        </p:nvSpPr>
        <p:spPr>
          <a:xfrm>
            <a:off x="457200" y="1267883"/>
            <a:ext cx="8229600" cy="5185834"/>
          </a:xfrm>
        </p:spPr>
        <p:txBody>
          <a:bodyPr>
            <a:normAutofit/>
          </a:bodyPr>
          <a:lstStyle/>
          <a:p>
            <a:pPr marL="514350" indent="-514350">
              <a:buFont typeface="+mj-lt"/>
              <a:buAutoNum type="arabicPeriod"/>
            </a:pPr>
            <a:r>
              <a:rPr lang="en-US" dirty="0" smtClean="0"/>
              <a:t>ENCODE’s definition of function is wrong</a:t>
            </a:r>
          </a:p>
          <a:p>
            <a:pPr marL="514350" indent="-514350">
              <a:buFont typeface="+mj-lt"/>
              <a:buAutoNum type="arabicPeriod"/>
            </a:pPr>
            <a:r>
              <a:rPr lang="en-US" dirty="0" smtClean="0"/>
              <a:t>ENCODE’s definition leads to absurd consequences</a:t>
            </a:r>
          </a:p>
          <a:p>
            <a:pPr marL="514350" indent="-514350">
              <a:buFont typeface="+mj-lt"/>
              <a:buAutoNum type="arabicPeriod"/>
            </a:pPr>
            <a:r>
              <a:rPr lang="en-US" dirty="0" smtClean="0"/>
              <a:t>ENCODE favors sensitivity over specificity</a:t>
            </a:r>
          </a:p>
          <a:p>
            <a:pPr marL="514350" indent="-514350">
              <a:buFont typeface="+mj-lt"/>
              <a:buAutoNum type="arabicPeriod"/>
            </a:pPr>
            <a:r>
              <a:rPr lang="en-US" dirty="0" smtClean="0"/>
              <a:t>ENCODE does not demonstrate selection</a:t>
            </a:r>
          </a:p>
          <a:p>
            <a:pPr marL="514350" indent="-514350">
              <a:buFont typeface="+mj-lt"/>
              <a:buAutoNum type="arabicPeriod"/>
            </a:pPr>
            <a:r>
              <a:rPr lang="en-US" dirty="0" smtClean="0"/>
              <a:t>ENCODE is not useful</a:t>
            </a:r>
          </a:p>
        </p:txBody>
      </p:sp>
      <p:sp>
        <p:nvSpPr>
          <p:cNvPr id="4" name="Date Placeholder 3"/>
          <p:cNvSpPr>
            <a:spLocks noGrp="1"/>
          </p:cNvSpPr>
          <p:nvPr>
            <p:ph type="dt" sz="half" idx="10"/>
          </p:nvPr>
        </p:nvSpPr>
        <p:spPr/>
        <p:txBody>
          <a:bodyPr/>
          <a:lstStyle/>
          <a:p>
            <a:pPr>
              <a:defRPr/>
            </a:pPr>
            <a:fld id="{D143BB61-E872-604D-8946-5929B6FAF4FC}" type="datetime1">
              <a:rPr lang="en-US" smtClean="0"/>
              <a:t>4/19/15</a:t>
            </a:fld>
            <a:endParaRPr lang="en-US"/>
          </a:p>
        </p:txBody>
      </p:sp>
      <p:sp>
        <p:nvSpPr>
          <p:cNvPr id="5" name="Slide Number Placeholder 4"/>
          <p:cNvSpPr>
            <a:spLocks noGrp="1"/>
          </p:cNvSpPr>
          <p:nvPr>
            <p:ph type="sldNum" sz="quarter" idx="12"/>
          </p:nvPr>
        </p:nvSpPr>
        <p:spPr/>
        <p:txBody>
          <a:bodyPr/>
          <a:lstStyle/>
          <a:p>
            <a:pPr>
              <a:defRPr/>
            </a:pPr>
            <a:fld id="{A0FC5280-0102-4BAA-BD06-17A4DFA09C71}" type="slidenum">
              <a:rPr lang="en-US" smtClean="0"/>
              <a:pPr>
                <a:defRPr/>
              </a:pPr>
              <a:t>9</a:t>
            </a:fld>
            <a:endParaRPr lang="en-US"/>
          </a:p>
        </p:txBody>
      </p:sp>
    </p:spTree>
    <p:extLst>
      <p:ext uri="{BB962C8B-B14F-4D97-AF65-F5344CB8AC3E}">
        <p14:creationId xmlns:p14="http://schemas.microsoft.com/office/powerpoint/2010/main" val="27216978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ossTheme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RossThemeBlue">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RossThemeBlue.thmx</Template>
  <TotalTime>18123</TotalTime>
  <Words>1415</Words>
  <Application>Microsoft Macintosh PowerPoint</Application>
  <PresentationFormat>On-screen Show (4:3)</PresentationFormat>
  <Paragraphs>159</Paragraphs>
  <Slides>24</Slides>
  <Notes>0</Notes>
  <HiddenSlides>0</HiddenSlides>
  <MMClips>0</MMClip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RossThemeBlue</vt:lpstr>
      <vt:lpstr>1_RossThemeBlue</vt:lpstr>
      <vt:lpstr>1_Custom Design</vt:lpstr>
      <vt:lpstr>2_Custom Design</vt:lpstr>
      <vt:lpstr>Much ado about function</vt:lpstr>
      <vt:lpstr>Controversy over evidence for function in genome sequences</vt:lpstr>
      <vt:lpstr>PowerPoint Presentation</vt:lpstr>
      <vt:lpstr>PowerPoint Presentation</vt:lpstr>
      <vt:lpstr>What is “biochemical function?”</vt:lpstr>
      <vt:lpstr>Relation to evolution?</vt:lpstr>
      <vt:lpstr>Estimates in ENCODE paper</vt:lpstr>
      <vt:lpstr>m</vt:lpstr>
      <vt:lpstr>Main complaints of Graur et al.</vt:lpstr>
      <vt:lpstr>Two definitions of function</vt:lpstr>
      <vt:lpstr>Why use selected effect? </vt:lpstr>
      <vt:lpstr>Narrow utility of selected effect</vt:lpstr>
      <vt:lpstr>Absurd consequences</vt:lpstr>
      <vt:lpstr>Absurd arguments</vt:lpstr>
      <vt:lpstr>Sensitivity and specificity</vt:lpstr>
      <vt:lpstr>Is ENCODE useful?</vt:lpstr>
      <vt:lpstr>Response to Graur et al.</vt:lpstr>
      <vt:lpstr>Relationships among biochemical, evolutionary and genetic evidence</vt:lpstr>
      <vt:lpstr>Coverage varies immensely with signal strength</vt:lpstr>
      <vt:lpstr>Evolutionary conservation tracks with stronger epigenetic signals</vt:lpstr>
      <vt:lpstr>Diversity of evidence supporting regulatory regions</vt:lpstr>
      <vt:lpstr>Penultimate thoughts from Ross</vt:lpstr>
      <vt:lpstr>The set up   Graur et al.</vt:lpstr>
      <vt:lpstr>Frank Zappa’s 1979 rock opera “Joe’s Garage”, “Packard Goose”</vt:lpstr>
    </vt:vector>
  </TitlesOfParts>
  <Company>Michael Hoffman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Hoffman</dc:creator>
  <cp:lastModifiedBy>Ross Hardison</cp:lastModifiedBy>
  <cp:revision>1295</cp:revision>
  <dcterms:created xsi:type="dcterms:W3CDTF">2008-10-07T18:06:51Z</dcterms:created>
  <dcterms:modified xsi:type="dcterms:W3CDTF">2015-04-19T18:00:40Z</dcterms:modified>
</cp:coreProperties>
</file>