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9" r:id="rId6"/>
    <p:sldId id="280" r:id="rId7"/>
    <p:sldId id="287" r:id="rId8"/>
    <p:sldId id="288" r:id="rId9"/>
    <p:sldId id="302" r:id="rId10"/>
    <p:sldId id="296" r:id="rId11"/>
    <p:sldId id="282" r:id="rId12"/>
    <p:sldId id="259" r:id="rId13"/>
    <p:sldId id="297" r:id="rId14"/>
    <p:sldId id="260" r:id="rId15"/>
    <p:sldId id="298" r:id="rId16"/>
    <p:sldId id="300" r:id="rId17"/>
    <p:sldId id="301" r:id="rId18"/>
    <p:sldId id="299" r:id="rId19"/>
    <p:sldId id="281" r:id="rId20"/>
    <p:sldId id="283" r:id="rId21"/>
    <p:sldId id="292" r:id="rId22"/>
    <p:sldId id="284" r:id="rId23"/>
    <p:sldId id="285" r:id="rId24"/>
    <p:sldId id="289" r:id="rId25"/>
    <p:sldId id="290" r:id="rId26"/>
    <p:sldId id="291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4" autoAdjust="0"/>
    <p:restoredTop sz="98776" autoAdjust="0"/>
  </p:normalViewPr>
  <p:slideViewPr>
    <p:cSldViewPr snapToGrid="0" snapToObjects="1">
      <p:cViewPr>
        <p:scale>
          <a:sx n="150" d="100"/>
          <a:sy n="150" d="100"/>
        </p:scale>
        <p:origin x="2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4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15BAC-D1FD-9347-B4DD-DE5C5383D9B7}" type="datetimeFigureOut">
              <a:rPr lang="en-US" smtClean="0"/>
              <a:t>4/18/15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0239C-AF70-8340-9BDC-EDB72EA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F51FA-3A16-364B-9F07-84DAB61A515B}" type="datetimeFigureOut">
              <a:rPr lang="en-US" smtClean="0"/>
              <a:t>4/18/15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A9237-746A-5E42-A5A1-383FED72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633-36BA-E345-85A3-D3FCFF3EFC13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351-112E-7B42-8EC1-9796C2A44B4D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120-F499-C94B-BFE1-9EDDA43D567C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C15A-0008-A442-852B-B4351F05D44A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42A8-6B5D-B64A-8540-2390763DFBFF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46D0-EB92-E244-BD1B-70805928468A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26B5-95F6-634D-90CC-B0A35A410EB6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DAF5-E5FC-2142-972C-EDCCECA28353}" type="datetime1">
              <a:rPr lang="en-US" smtClean="0"/>
              <a:t>4/18/15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827E-2226-A741-81D9-F0CDA6E9BF35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E2F-8222-9440-978D-F7A78B538624}" type="datetime1">
              <a:rPr lang="en-US" smtClean="0"/>
              <a:t>4/18/15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3CA-B345-A44D-8246-84BB3B8F6F1B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2CD1-2A89-C04F-AEBF-1E5C3F8881AC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9FE-6B80-B141-8215-F8405C92C31E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3899-1849-6045-A68C-AFB822A99A9B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EE66-08E9-3841-A758-28EAEF972112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C42-E232-584A-93C0-4E8D9750ED14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74B-D84A-364D-B001-4E43969522DA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5DD5-EE6E-D244-89D4-766BF85B7B2A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D74B-1C26-F744-B294-5E5C2DF3DBB5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E673-3489-3C40-A7E8-FDAF93BB20AD}" type="datetime1">
              <a:rPr lang="en-US" smtClean="0"/>
              <a:t>4/18/15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396D-3539-4642-9EC0-57D72B7BC079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261-71D2-D446-9722-C6B2DED06432}" type="datetime1">
              <a:rPr lang="en-US" smtClean="0"/>
              <a:t>4/18/15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482E-ECD5-9F41-81DA-C780A800DA27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1BB5-D906-744C-A5B4-6430FBA0DFD8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E46E-59F6-E74A-A22E-52758E97C1E7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A1C1-310A-8E4B-ACBD-EE548C25F019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2B6A-12CD-A74D-A0C9-BCA9AAC1E36F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0071-9180-A240-886F-FE4BEEEFC910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D745-E844-A44E-AF1F-E97BBE995C1C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A61-71CA-C14A-B2C9-9FE06932C607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BC29-6D77-304B-B1D5-90EF2BCFB927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3CD-5A62-864E-9CE1-1F2CDAABFC18}" type="datetime1">
              <a:rPr lang="en-US" smtClean="0"/>
              <a:t>4/18/15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77A-1AB6-6E4B-A09C-2EA95D28485A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1110-225E-844D-BFED-954F43ADAF7C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332-1915-014A-8459-E4EBB13B4F8D}" type="datetime1">
              <a:rPr lang="en-US" smtClean="0"/>
              <a:t>4/18/15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930E-9FC1-1240-A1BB-46647D04495A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74A-A672-C644-9929-F1C3FE927221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F823-5C01-8B4A-B103-20E7EBF7B250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153F-02E3-3F4D-9021-89B83558CA44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A13-9768-524F-BA3B-180881378AB2}" type="datetime1">
              <a:rPr lang="en-US" smtClean="0"/>
              <a:t>4/18/15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F4C0-B06A-2C45-8276-CBB5CA4F2E96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39A-7C59-1A43-A5A5-3F763AD47C1C}" type="datetime1">
              <a:rPr lang="en-US" smtClean="0"/>
              <a:t>4/18/15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DD3D-2F13-3342-A785-3E6835BF9339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3A62-9E55-174D-983D-0FCAD3EE000A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3E25-633F-7B40-AC94-72AA7B6E6D3C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F3E7-409E-5941-9662-9875B27A7331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0F513-8F7A-B042-8533-B6FEC823C4EA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C869-5ABD-B844-B02A-F56DA74B27A2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 noncoding RNAs = lncRNAs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BMMB 541 Genomics</a:t>
            </a:r>
          </a:p>
          <a:p>
            <a:r>
              <a:rPr lang="en-US" dirty="0" smtClean="0"/>
              <a:t>Hardison</a:t>
            </a:r>
          </a:p>
        </p:txBody>
      </p:sp>
      <p:pic>
        <p:nvPicPr>
          <p:cNvPr id="4" name="Picture 7" descr="PSU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493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59CF-8D63-3043-9E38-B4FA67E0F15E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F4C0-B06A-2C45-8276-CBB5CA4F2E96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Screen Shot 2015-04-06 at 3.3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7" y="1081116"/>
            <a:ext cx="7772400" cy="3925382"/>
          </a:xfrm>
          <a:prstGeom prst="rect">
            <a:avLst/>
          </a:prstGeom>
        </p:spPr>
      </p:pic>
      <p:pic>
        <p:nvPicPr>
          <p:cNvPr id="8" name="Picture 7" descr="Screen Shot 2015-04-06 at 3.37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4"/>
          <a:stretch/>
        </p:blipFill>
        <p:spPr>
          <a:xfrm>
            <a:off x="4789720" y="5071904"/>
            <a:ext cx="3526959" cy="1474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06479"/>
          </a:xfrm>
        </p:spPr>
        <p:txBody>
          <a:bodyPr>
            <a:noAutofit/>
          </a:bodyPr>
          <a:lstStyle/>
          <a:p>
            <a:r>
              <a:rPr lang="en-US" sz="2800" dirty="0" smtClean="0"/>
              <a:t>Coding potential scores can distinguish noncoding genes from protein- or peptide-coding genes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9819" y="6425434"/>
            <a:ext cx="358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Guttman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Rinn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2012) </a:t>
            </a:r>
            <a:r>
              <a:rPr lang="en-US" sz="1400" dirty="0"/>
              <a:t>Nature </a:t>
            </a:r>
            <a:r>
              <a:rPr lang="en-US" sz="1400" dirty="0" smtClean="0"/>
              <a:t>482: 339-346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46645" y="5035096"/>
            <a:ext cx="3797553" cy="1393612"/>
            <a:chOff x="846645" y="5035096"/>
            <a:chExt cx="3797553" cy="1393612"/>
          </a:xfrm>
        </p:grpSpPr>
        <p:grpSp>
          <p:nvGrpSpPr>
            <p:cNvPr id="9" name="Group 8"/>
            <p:cNvGrpSpPr/>
            <p:nvPr/>
          </p:nvGrpSpPr>
          <p:grpSpPr>
            <a:xfrm>
              <a:off x="846645" y="5035096"/>
              <a:ext cx="3797553" cy="1393612"/>
              <a:chOff x="0" y="5464388"/>
              <a:chExt cx="3797553" cy="1393612"/>
            </a:xfrm>
          </p:grpSpPr>
          <p:pic>
            <p:nvPicPr>
              <p:cNvPr id="6" name="Picture 5" descr="Screen Shot 2015-04-06 at 3.36.58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64388"/>
                <a:ext cx="3699472" cy="1007116"/>
              </a:xfrm>
              <a:prstGeom prst="rect">
                <a:avLst/>
              </a:prstGeom>
            </p:spPr>
          </p:pic>
          <p:pic>
            <p:nvPicPr>
              <p:cNvPr id="7" name="Picture 6" descr="Screen Shot 2015-04-06 at 3.37.11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23994"/>
                <a:ext cx="3797553" cy="434006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846645" y="6282267"/>
              <a:ext cx="3699472" cy="14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252" y="3437468"/>
            <a:ext cx="94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Codon substitution frequency score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564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82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lncRNAs do not code for proteins but exons are conserved between species</a:t>
            </a:r>
            <a:endParaRPr lang="en-US" dirty="0"/>
          </a:p>
        </p:txBody>
      </p:sp>
      <p:pic>
        <p:nvPicPr>
          <p:cNvPr id="3" name="Picture 2" descr="Screen shot 2012-03-01 at 2.1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8" y="1473200"/>
            <a:ext cx="4962719" cy="4584700"/>
          </a:xfrm>
          <a:prstGeom prst="rect">
            <a:avLst/>
          </a:prstGeom>
        </p:spPr>
      </p:pic>
      <p:pic>
        <p:nvPicPr>
          <p:cNvPr id="4" name="Picture 3" descr="Screen shot 2012-03-01 at 2.1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2562372"/>
            <a:ext cx="4165600" cy="2587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6274" y="6367413"/>
            <a:ext cx="330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Guttman</a:t>
            </a:r>
            <a:r>
              <a:rPr lang="en-US" sz="1400" dirty="0"/>
              <a:t> et al. (2009) Nature 458: 223-</a:t>
            </a:r>
            <a:r>
              <a:rPr lang="en-US" sz="1400" dirty="0" smtClean="0"/>
              <a:t>227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65295" y="1765548"/>
            <a:ext cx="279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CSF = codon substitution frequency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EC45-9EB3-1540-8DCB-9D009C8CCEBC}" type="datetime1">
              <a:rPr lang="en-US" smtClean="0"/>
              <a:t>4/18/15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0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Classifying </a:t>
            </a:r>
            <a:r>
              <a:rPr lang="en-US" sz="3200" dirty="0" err="1" smtClean="0"/>
              <a:t>ncRNA</a:t>
            </a:r>
            <a:r>
              <a:rPr lang="en-US" sz="3200" dirty="0" smtClean="0"/>
              <a:t> functions by correlations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F4C0-B06A-2C45-8276-CBB5CA4F2E96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 Shot 2015-04-06 at 3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6" y="1083451"/>
            <a:ext cx="7772400" cy="3023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0809" y="6351962"/>
            <a:ext cx="358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Guttman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Rinn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2012) </a:t>
            </a:r>
            <a:r>
              <a:rPr lang="en-US" sz="1400" dirty="0"/>
              <a:t>Nature </a:t>
            </a:r>
            <a:r>
              <a:rPr lang="en-US" sz="1400" dirty="0" smtClean="0"/>
              <a:t>482: 339-346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124576" y="4325480"/>
            <a:ext cx="4640366" cy="1828800"/>
            <a:chOff x="2124576" y="4325480"/>
            <a:chExt cx="4640366" cy="1828800"/>
          </a:xfrm>
        </p:grpSpPr>
        <p:pic>
          <p:nvPicPr>
            <p:cNvPr id="6" name="Picture 5" descr="Screen Shot 2015-04-06 at 3.38.1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576" y="4325480"/>
              <a:ext cx="4640366" cy="1828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776113" y="5926667"/>
              <a:ext cx="2921021" cy="227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733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F4C0-B06A-2C45-8276-CBB5CA4F2E96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1057"/>
            <a:ext cx="2133600" cy="365125"/>
          </a:xfrm>
        </p:spPr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 Shot 2015-04-06 at 3.3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37" y="984250"/>
            <a:ext cx="6769100" cy="473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617"/>
            <a:ext cx="8229600" cy="829637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Principle types of interactions between nucleic acids and proteins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721" y="4903476"/>
            <a:ext cx="1948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Guttman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Rinn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2012) </a:t>
            </a:r>
            <a:r>
              <a:rPr lang="en-US" sz="1400" dirty="0"/>
              <a:t>Nature </a:t>
            </a:r>
            <a:r>
              <a:rPr lang="en-US" sz="1400" dirty="0" smtClean="0"/>
              <a:t>482: 339-346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47257" y="5779101"/>
            <a:ext cx="5486400" cy="882637"/>
            <a:chOff x="1847257" y="5779101"/>
            <a:chExt cx="5486400" cy="882637"/>
          </a:xfrm>
        </p:grpSpPr>
        <p:pic>
          <p:nvPicPr>
            <p:cNvPr id="6" name="Picture 5" descr="Screen Shot 2015-04-06 at 3.39.56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2"/>
            <a:stretch/>
          </p:blipFill>
          <p:spPr>
            <a:xfrm>
              <a:off x="1847257" y="5779101"/>
              <a:ext cx="5486400" cy="80052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500855" y="6415620"/>
              <a:ext cx="1729679" cy="246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79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F4C0-B06A-2C45-8276-CBB5CA4F2E96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Screen Shot 2015-04-06 at 3.3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0" y="920219"/>
            <a:ext cx="472557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principles for lncRNA 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4341" y="5921614"/>
            <a:ext cx="358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Guttman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Rinn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2012) </a:t>
            </a:r>
            <a:r>
              <a:rPr lang="en-US" sz="1400" dirty="0"/>
              <a:t>Nature </a:t>
            </a:r>
            <a:r>
              <a:rPr lang="en-US" sz="1400" dirty="0" smtClean="0"/>
              <a:t>482: 339-346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65373" y="2497670"/>
            <a:ext cx="4572000" cy="2136111"/>
            <a:chOff x="4465373" y="2497670"/>
            <a:chExt cx="4572000" cy="2136111"/>
          </a:xfrm>
        </p:grpSpPr>
        <p:pic>
          <p:nvPicPr>
            <p:cNvPr id="6" name="Picture 5" descr="Screen Shot 2015-04-06 at 3.40.0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373" y="2534478"/>
              <a:ext cx="4572000" cy="20993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65373" y="2497670"/>
              <a:ext cx="3016504" cy="230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09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60" y="231589"/>
            <a:ext cx="8686800" cy="70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Models for lncRNA action, </a:t>
            </a:r>
            <a:r>
              <a:rPr lang="en-US" i="1" dirty="0" smtClean="0"/>
              <a:t>cis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smtClean="0"/>
              <a:t>trans</a:t>
            </a:r>
            <a:r>
              <a:rPr lang="en-US" dirty="0" smtClean="0"/>
              <a:t>, regulation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F4C0-B06A-2C45-8276-CBB5CA4F2E96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Screen Shot 2015-04-06 at 3.3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9" y="984250"/>
            <a:ext cx="6245338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050292"/>
            <a:ext cx="358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Guttman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Rinn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2012) </a:t>
            </a:r>
            <a:r>
              <a:rPr lang="en-US" sz="1400" dirty="0"/>
              <a:t>Nature </a:t>
            </a:r>
            <a:r>
              <a:rPr lang="en-US" sz="1400" dirty="0" smtClean="0"/>
              <a:t>482: 339-346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19599" y="5029200"/>
            <a:ext cx="3758566" cy="1828800"/>
            <a:chOff x="4419599" y="5029200"/>
            <a:chExt cx="3758566" cy="1828800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4523563" y="5029200"/>
              <a:ext cx="3654602" cy="1828800"/>
              <a:chOff x="220864" y="2000829"/>
              <a:chExt cx="7010400" cy="3508075"/>
            </a:xfrm>
          </p:grpSpPr>
          <p:pic>
            <p:nvPicPr>
              <p:cNvPr id="6" name="Picture 5" descr="Screen Shot 2015-04-06 at 3.38.29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864" y="2000829"/>
                <a:ext cx="6667500" cy="673100"/>
              </a:xfrm>
              <a:prstGeom prst="rect">
                <a:avLst/>
              </a:prstGeom>
            </p:spPr>
          </p:pic>
          <p:pic>
            <p:nvPicPr>
              <p:cNvPr id="7" name="Picture 6" descr="Screen Shot 2015-04-06 at 3.38.37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864" y="2562504"/>
                <a:ext cx="7010400" cy="2946400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4419599" y="5037668"/>
              <a:ext cx="1362651" cy="159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931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74637"/>
            <a:ext cx="8559800" cy="70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noncoding RNAs regulating gene expression</a:t>
            </a:r>
            <a:endParaRPr lang="en-US" dirty="0"/>
          </a:p>
        </p:txBody>
      </p:sp>
      <p:pic>
        <p:nvPicPr>
          <p:cNvPr id="3" name="Picture 2" descr="Screen shot 2012-02-21 at 2.0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244600"/>
            <a:ext cx="7378700" cy="2954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800" y="6108700"/>
            <a:ext cx="370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Rinn</a:t>
            </a:r>
            <a:r>
              <a:rPr lang="en-US" dirty="0" smtClean="0"/>
              <a:t> et al. (2007) Cell 129: 1311-1323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C24-33A6-9545-91A7-DA8B5A573C83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60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Active </a:t>
            </a:r>
            <a:r>
              <a:rPr lang="en-US" sz="3200" dirty="0" err="1" smtClean="0"/>
              <a:t>vs</a:t>
            </a:r>
            <a:r>
              <a:rPr lang="en-US" sz="3200" dirty="0" smtClean="0"/>
              <a:t> repressed domains in </a:t>
            </a:r>
            <a:r>
              <a:rPr lang="en-US" sz="3200" i="1" dirty="0" smtClean="0"/>
              <a:t>HOX</a:t>
            </a:r>
            <a:r>
              <a:rPr lang="en-US" sz="3200" dirty="0" smtClean="0"/>
              <a:t> loci</a:t>
            </a:r>
            <a:endParaRPr lang="en-US" sz="3200" dirty="0"/>
          </a:p>
        </p:txBody>
      </p:sp>
      <p:pic>
        <p:nvPicPr>
          <p:cNvPr id="3" name="Picture 2" descr="Screen shot 2012-02-21 at 2.0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328"/>
            <a:ext cx="9144000" cy="3582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800" y="6308124"/>
            <a:ext cx="2921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Rinn</a:t>
            </a:r>
            <a:r>
              <a:rPr lang="en-US" sz="1400" dirty="0" smtClean="0"/>
              <a:t> et al. (2007) Cell 129: 1311-1323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1492" y="4775693"/>
            <a:ext cx="8415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ChIP for histone modifications or protein binding, and hybridize to tiling arrays across </a:t>
            </a:r>
            <a:r>
              <a:rPr lang="en-US" sz="1600" i="1" dirty="0" smtClean="0"/>
              <a:t>HOX</a:t>
            </a:r>
            <a:r>
              <a:rPr lang="en-US" sz="1600" dirty="0" smtClean="0"/>
              <a:t> loci at 5 bp resolution.  Lung represents a “proximal” tissue (to the trunk of the body), and foot is “distal.” The chromatin modifications mark active and inactive regions that preserve the “positional identity” of the cells in embryos.  </a:t>
            </a:r>
          </a:p>
          <a:p>
            <a:r>
              <a:rPr lang="en-US" sz="1600" dirty="0" smtClean="0"/>
              <a:t>The boundary of the diametric chromatin domains is the same as that seen by transcriptional analysis.</a:t>
            </a:r>
            <a:endParaRPr lang="en-US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356-A82D-5B49-AFB9-BAF96EDE474A}" type="datetime1">
              <a:rPr lang="en-US" smtClean="0"/>
              <a:t>4/18/15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2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HOTAIR</a:t>
            </a:r>
            <a:r>
              <a:rPr lang="en-US" sz="2400" dirty="0"/>
              <a:t> </a:t>
            </a:r>
            <a:r>
              <a:rPr lang="en-US" sz="2400" dirty="0" smtClean="0"/>
              <a:t>is a </a:t>
            </a:r>
            <a:r>
              <a:rPr lang="en-US" sz="2400" dirty="0" err="1" smtClean="0"/>
              <a:t>ncRNA</a:t>
            </a:r>
            <a:r>
              <a:rPr lang="en-US" sz="2400" dirty="0" smtClean="0"/>
              <a:t> transcribed at the boundary between diametric chromatin domains of </a:t>
            </a:r>
            <a:r>
              <a:rPr lang="en-US" sz="2400" i="1" dirty="0" smtClean="0"/>
              <a:t>HOXC</a:t>
            </a:r>
            <a:endParaRPr lang="en-US" sz="2400" i="1" dirty="0"/>
          </a:p>
        </p:txBody>
      </p:sp>
      <p:pic>
        <p:nvPicPr>
          <p:cNvPr id="3" name="Picture 2" descr="Screen shot 2013-04-02 at 9.2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8" y="1078716"/>
            <a:ext cx="5971806" cy="34255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6859" y="6413698"/>
            <a:ext cx="2921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Rinn</a:t>
            </a:r>
            <a:r>
              <a:rPr lang="en-US" sz="1400" dirty="0" smtClean="0"/>
              <a:t> et al. (2007) Cell 129: 1311-1323</a:t>
            </a:r>
            <a:endParaRPr lang="en-US" sz="1400" dirty="0"/>
          </a:p>
        </p:txBody>
      </p:sp>
      <p:pic>
        <p:nvPicPr>
          <p:cNvPr id="5" name="Picture 4" descr="Screen shot 2013-04-02 at 9.31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8" y="3141772"/>
            <a:ext cx="3033132" cy="3012978"/>
          </a:xfrm>
          <a:prstGeom prst="rect">
            <a:avLst/>
          </a:prstGeom>
        </p:spPr>
      </p:pic>
      <p:pic>
        <p:nvPicPr>
          <p:cNvPr id="6" name="Picture 5" descr="Screen shot 2013-04-02 at 9.32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44" y="1858814"/>
            <a:ext cx="2473275" cy="2359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990" y="4745693"/>
            <a:ext cx="567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Parts of Fig. 4. </a:t>
            </a:r>
            <a:r>
              <a:rPr lang="en-US" sz="1600" i="1" dirty="0" smtClean="0"/>
              <a:t>HOX A</a:t>
            </a:r>
            <a:r>
              <a:rPr lang="en-US" sz="1600" dirty="0" smtClean="0"/>
              <a:t>ntisense</a:t>
            </a:r>
            <a:r>
              <a:rPr lang="en-US" sz="1600" i="1" dirty="0" smtClean="0"/>
              <a:t> I</a:t>
            </a:r>
            <a:r>
              <a:rPr lang="en-US" sz="1600" dirty="0" smtClean="0"/>
              <a:t>ntergenic</a:t>
            </a:r>
            <a:r>
              <a:rPr lang="en-US" sz="1600" i="1" dirty="0" smtClean="0"/>
              <a:t> R</a:t>
            </a:r>
            <a:r>
              <a:rPr lang="en-US" sz="1600" dirty="0" smtClean="0"/>
              <a:t>NA = HOTAIR. 2158 </a:t>
            </a:r>
            <a:r>
              <a:rPr lang="en-US" sz="1600" dirty="0" err="1" smtClean="0"/>
              <a:t>nt</a:t>
            </a:r>
            <a:r>
              <a:rPr lang="en-US" sz="1600" dirty="0" smtClean="0"/>
              <a:t> antisense transcript relative to </a:t>
            </a:r>
            <a:r>
              <a:rPr lang="en-US" sz="1600" i="1" dirty="0"/>
              <a:t>HOXC </a:t>
            </a:r>
            <a:r>
              <a:rPr lang="en-US" sz="1600" dirty="0" smtClean="0"/>
              <a:t>coding genes. Spliced polyA+ RNA, transcribed from region at border between distal and proximal HOX genes. Preferential expression at posterior and distal sites, shown by RT-PCR in adult fibroblasts (left) and </a:t>
            </a:r>
            <a:r>
              <a:rPr lang="en-US" sz="1600" i="1" dirty="0" smtClean="0"/>
              <a:t>in situ</a:t>
            </a:r>
            <a:r>
              <a:rPr lang="en-US" sz="1600" dirty="0" smtClean="0"/>
              <a:t> hybridizations in developing mouse embryos (above). </a:t>
            </a:r>
            <a:endParaRPr lang="en-US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0BB2-EA30-0848-9E49-CC125B826B79}" type="datetime1">
              <a:rPr lang="en-US" smtClean="0"/>
              <a:t>4/18/15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6057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HOTAIR</a:t>
            </a:r>
            <a:r>
              <a:rPr lang="en-US" sz="3200" i="1" dirty="0"/>
              <a:t> </a:t>
            </a:r>
            <a:r>
              <a:rPr lang="en-US" sz="3200" dirty="0" smtClean="0"/>
              <a:t>regulates expression in </a:t>
            </a:r>
            <a:r>
              <a:rPr lang="en-US" sz="3200" i="1" dirty="0" smtClean="0"/>
              <a:t>trans</a:t>
            </a:r>
            <a:endParaRPr lang="en-US" sz="3200" i="1" dirty="0"/>
          </a:p>
        </p:txBody>
      </p:sp>
      <p:pic>
        <p:nvPicPr>
          <p:cNvPr id="3" name="Picture 2" descr="Screen shot 2012-02-21 at 2.0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928"/>
            <a:ext cx="9144000" cy="338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7950" y="6193723"/>
            <a:ext cx="2921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Rinn</a:t>
            </a:r>
            <a:r>
              <a:rPr lang="en-US" sz="1400" dirty="0" smtClean="0"/>
              <a:t> et al. (2007) Cell 129: 1311-1323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1440" y="4831041"/>
            <a:ext cx="829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Does </a:t>
            </a:r>
            <a:r>
              <a:rPr lang="en-US" sz="1600" i="1" dirty="0" smtClean="0"/>
              <a:t>HOTAIR </a:t>
            </a:r>
            <a:r>
              <a:rPr lang="en-US" sz="1600" dirty="0" smtClean="0"/>
              <a:t> work in </a:t>
            </a:r>
            <a:r>
              <a:rPr lang="en-US" sz="1600" i="1" dirty="0" smtClean="0"/>
              <a:t>cis</a:t>
            </a:r>
            <a:r>
              <a:rPr lang="en-US" sz="1600" dirty="0" smtClean="0"/>
              <a:t> or in </a:t>
            </a:r>
            <a:r>
              <a:rPr lang="en-US" sz="1600" i="1" dirty="0" smtClean="0"/>
              <a:t>trans</a:t>
            </a:r>
            <a:r>
              <a:rPr lang="en-US" sz="1600" dirty="0" smtClean="0"/>
              <a:t>? Is it the act of transcription or the production of a stable product that confers function? To address this, the authors depleted </a:t>
            </a:r>
            <a:r>
              <a:rPr lang="en-US" sz="1600" i="1" dirty="0" smtClean="0"/>
              <a:t>HOTAIR</a:t>
            </a:r>
            <a:r>
              <a:rPr lang="en-US" sz="1600" dirty="0" smtClean="0"/>
              <a:t> </a:t>
            </a:r>
            <a:r>
              <a:rPr lang="en-US" sz="1600" dirty="0" err="1" smtClean="0"/>
              <a:t>ncRNA</a:t>
            </a:r>
            <a:r>
              <a:rPr lang="en-US" sz="1600" dirty="0" smtClean="0"/>
              <a:t> by RNA interference (</a:t>
            </a:r>
            <a:r>
              <a:rPr lang="en-US" sz="1600" dirty="0" err="1" smtClean="0"/>
              <a:t>siHOTAIR</a:t>
            </a:r>
            <a:r>
              <a:rPr lang="en-US" sz="1600" dirty="0" smtClean="0"/>
              <a:t>), and looked for changes in transcription at </a:t>
            </a:r>
            <a:r>
              <a:rPr lang="en-US" sz="1600" i="1" dirty="0" smtClean="0"/>
              <a:t>HOX</a:t>
            </a:r>
            <a:r>
              <a:rPr lang="en-US" sz="1600" dirty="0" smtClean="0"/>
              <a:t> loci. RNA abundance changed at </a:t>
            </a:r>
            <a:r>
              <a:rPr lang="en-US" sz="1600" i="1" dirty="0" smtClean="0"/>
              <a:t>HOXD</a:t>
            </a:r>
            <a:r>
              <a:rPr lang="en-US" sz="1600" dirty="0" smtClean="0"/>
              <a:t> (in </a:t>
            </a:r>
            <a:r>
              <a:rPr lang="en-US" sz="1600" b="1" i="1" dirty="0" smtClean="0"/>
              <a:t>trans</a:t>
            </a:r>
            <a:r>
              <a:rPr lang="en-US" sz="1600" dirty="0" smtClean="0"/>
              <a:t>), </a:t>
            </a:r>
            <a:r>
              <a:rPr lang="en-US" sz="1600" b="1" dirty="0" smtClean="0"/>
              <a:t>not</a:t>
            </a:r>
            <a:r>
              <a:rPr lang="en-US" sz="1600" dirty="0" smtClean="0"/>
              <a:t> at </a:t>
            </a:r>
            <a:r>
              <a:rPr lang="en-US" sz="1600" i="1" dirty="0" smtClean="0"/>
              <a:t>HOXC</a:t>
            </a:r>
            <a:r>
              <a:rPr lang="en-US" sz="1600" dirty="0" smtClean="0"/>
              <a:t> (in cis).  The RNA interference would not affect the act of transcription of </a:t>
            </a:r>
            <a:r>
              <a:rPr lang="en-US" sz="1600" i="1" dirty="0" smtClean="0"/>
              <a:t>HOTAIR</a:t>
            </a:r>
            <a:r>
              <a:rPr lang="en-US" sz="1600" dirty="0" smtClean="0"/>
              <a:t>, so the phenotype argues against a transcriptional or co-transcriptional effect.</a:t>
            </a:r>
            <a:endParaRPr lang="en-US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E98-1168-FF4B-8F27-D902E7610E96}" type="datetime1">
              <a:rPr lang="en-US" smtClean="0"/>
              <a:t>4/18/15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7545" y="3567545"/>
            <a:ext cx="3036455" cy="95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2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 cmpd="sng"/>
        </p:spPr>
        <p:txBody>
          <a:bodyPr/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DNA that is transcribed in all the cells in an organism</a:t>
            </a:r>
          </a:p>
          <a:p>
            <a:r>
              <a:rPr lang="en-US" dirty="0" smtClean="0"/>
              <a:t>Protein-coding genes</a:t>
            </a:r>
          </a:p>
          <a:p>
            <a:pPr lvl="1"/>
            <a:r>
              <a:rPr lang="en-US" dirty="0" smtClean="0"/>
              <a:t>Both primary transcript and mature mRNA</a:t>
            </a:r>
          </a:p>
          <a:p>
            <a:r>
              <a:rPr lang="en-US" dirty="0" smtClean="0"/>
              <a:t>Noncoding genes</a:t>
            </a:r>
          </a:p>
          <a:p>
            <a:pPr lvl="1"/>
            <a:r>
              <a:rPr lang="en-US" dirty="0" err="1" smtClean="0"/>
              <a:t>tRNA</a:t>
            </a:r>
            <a:r>
              <a:rPr lang="en-US" dirty="0" smtClean="0"/>
              <a:t>, </a:t>
            </a:r>
            <a:r>
              <a:rPr lang="en-US" dirty="0" err="1" smtClean="0"/>
              <a:t>rRNA</a:t>
            </a:r>
            <a:r>
              <a:rPr lang="en-US" dirty="0"/>
              <a:t> </a:t>
            </a:r>
            <a:r>
              <a:rPr lang="en-US" dirty="0" smtClean="0"/>
              <a:t>for translation</a:t>
            </a:r>
          </a:p>
          <a:p>
            <a:pPr lvl="1"/>
            <a:r>
              <a:rPr lang="en-US" dirty="0" err="1" smtClean="0"/>
              <a:t>snRNAs</a:t>
            </a:r>
            <a:r>
              <a:rPr lang="en-US" dirty="0" smtClean="0"/>
              <a:t> for RNA splicing </a:t>
            </a:r>
          </a:p>
          <a:p>
            <a:pPr lvl="1"/>
            <a:r>
              <a:rPr lang="en-US" dirty="0" smtClean="0"/>
              <a:t>microRNAs: regulatory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 noncoding RNAs: regulatory and 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1184-7E80-D74C-AB70-CCE511B00A59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45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Model: </a:t>
            </a:r>
            <a:r>
              <a:rPr lang="en-US" sz="2800" i="1" dirty="0" smtClean="0"/>
              <a:t>HOTAIR</a:t>
            </a:r>
            <a:r>
              <a:rPr lang="en-US" sz="2800" dirty="0" smtClean="0"/>
              <a:t> recruits enzymes that place repressive marks on chromatin</a:t>
            </a:r>
            <a:endParaRPr lang="en-US" sz="2800" i="1" dirty="0"/>
          </a:p>
        </p:txBody>
      </p:sp>
      <p:pic>
        <p:nvPicPr>
          <p:cNvPr id="3" name="Picture 2" descr="Screen shot 2012-02-21 at 2.0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" y="3570958"/>
            <a:ext cx="8482798" cy="2911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0421" y="6416477"/>
            <a:ext cx="2921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Rinn</a:t>
            </a:r>
            <a:r>
              <a:rPr lang="en-US" sz="1400" dirty="0" smtClean="0"/>
              <a:t> et al. (2007) Cell 129: 1311-1323</a:t>
            </a:r>
            <a:endParaRPr lang="en-US" sz="1400" dirty="0"/>
          </a:p>
        </p:txBody>
      </p:sp>
      <p:pic>
        <p:nvPicPr>
          <p:cNvPr id="5" name="Picture 4" descr="Screen shot 2013-04-02 at 9.50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" y="1170112"/>
            <a:ext cx="4353937" cy="2451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1116" y="1587694"/>
            <a:ext cx="4420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Depletion of </a:t>
            </a:r>
            <a:r>
              <a:rPr lang="en-US" sz="1600" i="1" dirty="0" smtClean="0"/>
              <a:t>HOTAIR</a:t>
            </a:r>
            <a:r>
              <a:rPr lang="en-US" sz="1600" dirty="0" smtClean="0"/>
              <a:t> RNA leads to removal of H3K27me3 (</a:t>
            </a:r>
            <a:r>
              <a:rPr lang="en-US" sz="1600" dirty="0" err="1" smtClean="0"/>
              <a:t>Polycomb</a:t>
            </a:r>
            <a:r>
              <a:rPr lang="en-US" sz="1600" dirty="0" smtClean="0"/>
              <a:t>) marks and decrease of PRC2 (SUZ12)  from </a:t>
            </a:r>
            <a:r>
              <a:rPr lang="en-US" sz="1600" i="1" dirty="0" smtClean="0"/>
              <a:t>HOXD. </a:t>
            </a:r>
            <a:r>
              <a:rPr lang="en-US" sz="1600" dirty="0" smtClean="0"/>
              <a:t>However, the silent </a:t>
            </a:r>
            <a:r>
              <a:rPr lang="en-US" sz="1600" i="1" dirty="0" smtClean="0"/>
              <a:t>HOXB</a:t>
            </a:r>
            <a:r>
              <a:rPr lang="en-US" sz="1600" dirty="0" smtClean="0"/>
              <a:t> locus is not affected: it is a specific effect. Native immunoprecipitation of SUZ12 also retrieved </a:t>
            </a:r>
            <a:r>
              <a:rPr lang="en-US" sz="1600" i="1" dirty="0" smtClean="0"/>
              <a:t>HOTAIR</a:t>
            </a:r>
            <a:r>
              <a:rPr lang="en-US" sz="1600" dirty="0" smtClean="0"/>
              <a:t> RNA, but not splicing components.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1D1-D22D-B249-A270-4619F63B3C2D}" type="datetime1">
              <a:rPr lang="en-US" smtClean="0"/>
              <a:t>4/18/15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61365" y="3570957"/>
            <a:ext cx="2625435" cy="352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9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RNA-seq to </a:t>
            </a:r>
            <a:r>
              <a:rPr lang="en-US" dirty="0" err="1" smtClean="0"/>
              <a:t>lncRNAs</a:t>
            </a:r>
            <a:endParaRPr lang="en-US" dirty="0"/>
          </a:p>
        </p:txBody>
      </p:sp>
      <p:pic>
        <p:nvPicPr>
          <p:cNvPr id="3" name="Picture 2" descr="Screen shot 2013-03-25 at 9.1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2" y="1871768"/>
            <a:ext cx="7844385" cy="2094967"/>
          </a:xfrm>
          <a:prstGeom prst="rect">
            <a:avLst/>
          </a:prstGeom>
        </p:spPr>
      </p:pic>
      <p:pic>
        <p:nvPicPr>
          <p:cNvPr id="4" name="Picture 3" descr="Screen shot 2013-03-25 at 9.1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0" y="6165242"/>
            <a:ext cx="4000500" cy="330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3EC-6615-474B-870F-1858B87C7C45}" type="datetime1">
              <a:rPr lang="en-US" smtClean="0"/>
              <a:t>4/18/15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26" y="224830"/>
            <a:ext cx="8574737" cy="609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Filter to remove any possible coding regions</a:t>
            </a:r>
            <a:endParaRPr lang="en-US" sz="3200" dirty="0"/>
          </a:p>
        </p:txBody>
      </p:sp>
      <p:pic>
        <p:nvPicPr>
          <p:cNvPr id="3" name="Picture 2" descr="Screen shot 2013-03-25 at 9.1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9" y="996702"/>
            <a:ext cx="8105616" cy="3527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960" y="4541639"/>
            <a:ext cx="884866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1.	</a:t>
            </a:r>
            <a:r>
              <a:rPr lang="en-US" sz="1100" dirty="0" err="1"/>
              <a:t>lincRNA</a:t>
            </a:r>
            <a:r>
              <a:rPr lang="en-US" sz="1100" dirty="0"/>
              <a:t> catalog generation. (A) An integrative computational pipeline to map, reconstruct, and determine the coding potential of </a:t>
            </a:r>
            <a:r>
              <a:rPr lang="en-US" sz="1100" dirty="0" err="1"/>
              <a:t>lincRNAs</a:t>
            </a:r>
            <a:r>
              <a:rPr lang="en-US" sz="1100" dirty="0"/>
              <a:t> based on known annotations and computational methods, and its application to human </a:t>
            </a:r>
            <a:r>
              <a:rPr lang="en-US" sz="1100" dirty="0" err="1"/>
              <a:t>lincRNAs</a:t>
            </a:r>
            <a:r>
              <a:rPr lang="en-US" sz="1100" dirty="0"/>
              <a:t>. The pipeline takes as input RNA-seq data (top, red) and existing annotation sources (top) (</a:t>
            </a:r>
            <a:r>
              <a:rPr lang="en-US" sz="1100" dirty="0" err="1"/>
              <a:t>RefSeq</a:t>
            </a:r>
            <a:r>
              <a:rPr lang="en-US" sz="1100" dirty="0"/>
              <a:t> NR, </a:t>
            </a:r>
            <a:r>
              <a:rPr lang="en-US" sz="1100" dirty="0" err="1"/>
              <a:t>Gencode</a:t>
            </a:r>
            <a:r>
              <a:rPr lang="en-US" sz="1100" dirty="0"/>
              <a:t>, and UCSC annotation for humans). RNA-seq data are assembled by two assemblers: Cufflinks (gold) and Scripture (blue). Transcripts from all inputs are filtered by known annotations, presence of a </a:t>
            </a:r>
            <a:r>
              <a:rPr lang="en-US" sz="1100" dirty="0" err="1"/>
              <a:t>Pfam</a:t>
            </a:r>
            <a:r>
              <a:rPr lang="en-US" sz="1100" dirty="0"/>
              <a:t> domain, and positive coding potential. Transcripts annotated by </a:t>
            </a:r>
            <a:r>
              <a:rPr lang="en-US" sz="1100" dirty="0" err="1"/>
              <a:t>RefSeq</a:t>
            </a:r>
            <a:r>
              <a:rPr lang="en-US" sz="1100" dirty="0"/>
              <a:t> NR (*) were not filtered by the </a:t>
            </a:r>
            <a:r>
              <a:rPr lang="en-US" sz="1100" dirty="0" err="1"/>
              <a:t>Pfam</a:t>
            </a:r>
            <a:r>
              <a:rPr lang="en-US" sz="1100" dirty="0"/>
              <a:t> domain scan and the coding potential score. Finally, only </a:t>
            </a:r>
            <a:r>
              <a:rPr lang="en-US" sz="1100" dirty="0" err="1"/>
              <a:t>multiexonic</a:t>
            </a:r>
            <a:r>
              <a:rPr lang="en-US" sz="1100" dirty="0"/>
              <a:t> transcripts &gt;200 base pairs (bp) are retained. (B) The number of </a:t>
            </a:r>
            <a:r>
              <a:rPr lang="en-US" sz="1100" dirty="0" err="1"/>
              <a:t>lincRNA</a:t>
            </a:r>
            <a:r>
              <a:rPr lang="en-US" sz="1100" dirty="0"/>
              <a:t> loci identified and their overlap with other annotation sources. The Venn diagram shows the overlap between transcripts from RNA-seq assembly (red), GENCODE and UCSC (purple), and </a:t>
            </a:r>
            <a:r>
              <a:rPr lang="en-US" sz="1100" dirty="0" err="1"/>
              <a:t>RefSeq</a:t>
            </a:r>
            <a:r>
              <a:rPr lang="en-US" sz="1100" dirty="0"/>
              <a:t> (green). (C) A representative example of a noncoding </a:t>
            </a:r>
            <a:r>
              <a:rPr lang="en-US" sz="1100" dirty="0" err="1"/>
              <a:t>tran</a:t>
            </a:r>
            <a:r>
              <a:rPr lang="en-US" sz="1100" dirty="0"/>
              <a:t>- script that was reconstructed by Cufflinks and Scripture and was also curated in GENCODE and UCSC. (Top) The human genomic locus of the human </a:t>
            </a:r>
            <a:r>
              <a:rPr lang="en-US" sz="1100" dirty="0" err="1"/>
              <a:t>lincRNAs</a:t>
            </a:r>
            <a:r>
              <a:rPr lang="en-US" sz="1100" dirty="0"/>
              <a:t> (red) and its protein-coding neighbors. (Black, arrowhead) Direction of transcription. (Bottom) Magnified view of the </a:t>
            </a:r>
            <a:r>
              <a:rPr lang="en-US" sz="1100" dirty="0" err="1"/>
              <a:t>lincRNA</a:t>
            </a:r>
            <a:r>
              <a:rPr lang="en-US" sz="1100" dirty="0"/>
              <a:t> locus showing the coverage of RNA-seq reads from the testes (red) and the transcripts identified by each source (black). (</a:t>
            </a:r>
            <a:r>
              <a:rPr lang="en-US" sz="1100" dirty="0" err="1"/>
              <a:t>iso</a:t>
            </a:r>
            <a:r>
              <a:rPr lang="en-US" sz="1100" dirty="0"/>
              <a:t>) Isoform.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6650" y="6457863"/>
            <a:ext cx="3623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Cabili</a:t>
            </a:r>
            <a:r>
              <a:rPr lang="en-US" sz="1400" dirty="0" smtClean="0"/>
              <a:t> et al. (2011) Genes &amp; Dev. </a:t>
            </a:r>
            <a:r>
              <a:rPr lang="en-US" sz="1400" b="1" dirty="0" smtClean="0"/>
              <a:t>25:</a:t>
            </a:r>
            <a:r>
              <a:rPr lang="en-US" sz="1400" dirty="0" smtClean="0"/>
              <a:t> 1915-1927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8291-26F3-1349-A0D4-6D490204AD22}" type="datetime1">
              <a:rPr lang="en-US" smtClean="0"/>
              <a:t>4/18/15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12" y="188167"/>
            <a:ext cx="6001579" cy="55965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Tissue specificity of lncRNAs</a:t>
            </a:r>
            <a:endParaRPr lang="en-US" sz="3200" dirty="0"/>
          </a:p>
        </p:txBody>
      </p:sp>
      <p:pic>
        <p:nvPicPr>
          <p:cNvPr id="3" name="Picture 2" descr="Screen shot 2013-03-25 at 9.1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9" y="859197"/>
            <a:ext cx="5803247" cy="4986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5738" y="250427"/>
            <a:ext cx="2883553" cy="655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2. Tissue specificity of </a:t>
            </a:r>
            <a:r>
              <a:rPr lang="en-US" sz="1200" dirty="0" err="1"/>
              <a:t>lincRNAs</a:t>
            </a:r>
            <a:r>
              <a:rPr lang="en-US" sz="1200" dirty="0"/>
              <a:t> and coding genes. (A) Abundance of 4273 </a:t>
            </a:r>
            <a:r>
              <a:rPr lang="en-US" sz="1200" dirty="0" err="1"/>
              <a:t>lincRNA</a:t>
            </a:r>
            <a:r>
              <a:rPr lang="en-US" sz="1200" dirty="0"/>
              <a:t> (rows, left panel) and 28,803 pro- </a:t>
            </a:r>
            <a:r>
              <a:rPr lang="en-US" sz="1200" dirty="0" err="1"/>
              <a:t>tein</a:t>
            </a:r>
            <a:r>
              <a:rPr lang="en-US" sz="1200" dirty="0"/>
              <a:t>-coding genes (rows, right panel) across tissues (columns). Rows and columns are ordered based on a k-means clustering of </a:t>
            </a:r>
            <a:r>
              <a:rPr lang="en-US" sz="1200" dirty="0" err="1"/>
              <a:t>lincRNAs</a:t>
            </a:r>
            <a:r>
              <a:rPr lang="en-US" sz="1200" dirty="0"/>
              <a:t> and protein-coding genes. Color intensity represents the fractional density across the row of log-normalized FPKM counts as estimated by Cufflinks (saturating &lt;4% of the top normalized expression values) (Supplemental Methods). (B) </a:t>
            </a:r>
            <a:r>
              <a:rPr lang="en-US" sz="1200" dirty="0" err="1"/>
              <a:t>lincRNAs</a:t>
            </a:r>
            <a:r>
              <a:rPr lang="en-US" sz="1200" dirty="0"/>
              <a:t> are more lowly expressed than protein-coding genes. Maximal expression abundance (log2- normalized FPKM counts as estimated by Cufflinks) of each </a:t>
            </a:r>
            <a:r>
              <a:rPr lang="en-US" sz="1200" dirty="0" err="1"/>
              <a:t>lincRNA</a:t>
            </a:r>
            <a:r>
              <a:rPr lang="en-US" sz="1200" dirty="0"/>
              <a:t> (left panel, blue) and coding (left panel, black) transcript across tissues. The right panel shows the expression levels of 1508 </a:t>
            </a:r>
            <a:r>
              <a:rPr lang="en-US" sz="1200" dirty="0" err="1"/>
              <a:t>lincRNAs</a:t>
            </a:r>
            <a:r>
              <a:rPr lang="en-US" sz="1200" dirty="0"/>
              <a:t> (top right) and 8906 coding genes (bottom right) that have a maximal expression level within the range bounded by the dashed segments in the left panel ([1.6–4.3] log2 FPKM</a:t>
            </a:r>
            <a:r>
              <a:rPr lang="en-US" sz="1200" dirty="0" smtClean="0"/>
              <a:t>))</a:t>
            </a:r>
            <a:r>
              <a:rPr lang="en-US" sz="1200" dirty="0"/>
              <a:t>. Heat maps are clustered and visualized as in A. (C) Tissue-specific expression. Shown are </a:t>
            </a:r>
            <a:r>
              <a:rPr lang="en-US" sz="1200" dirty="0" smtClean="0"/>
              <a:t>distributions </a:t>
            </a:r>
            <a:r>
              <a:rPr lang="en-US" sz="1200" dirty="0"/>
              <a:t>of maximal tissue specificity scores calculated for each transcript across the tissues from the data in A for coding</a:t>
            </a:r>
          </a:p>
          <a:p>
            <a:r>
              <a:rPr lang="en-US" sz="1200" dirty="0"/>
              <a:t>genes (black), </a:t>
            </a:r>
            <a:r>
              <a:rPr lang="en-US" sz="1200" dirty="0" err="1"/>
              <a:t>lincRNAs</a:t>
            </a:r>
            <a:r>
              <a:rPr lang="en-US" sz="1200" dirty="0"/>
              <a:t> (blue), and the 1508 highly expressed </a:t>
            </a:r>
            <a:r>
              <a:rPr lang="en-US" sz="1200" dirty="0" err="1"/>
              <a:t>lincRNAs</a:t>
            </a:r>
            <a:r>
              <a:rPr lang="en-US" sz="1200" dirty="0"/>
              <a:t> (pink; as in B). Examples of the tissue specificity score of coding genes with known tissue-specific patterns are marked by gray dots.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0381" y="6356350"/>
            <a:ext cx="3623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Cabili</a:t>
            </a:r>
            <a:r>
              <a:rPr lang="en-US" sz="1400" dirty="0" smtClean="0"/>
              <a:t> et al. (2011) Genes &amp; Dev. </a:t>
            </a:r>
            <a:r>
              <a:rPr lang="en-US" sz="1400" b="1" dirty="0" smtClean="0"/>
              <a:t>25:</a:t>
            </a:r>
            <a:r>
              <a:rPr lang="en-US" sz="1400" dirty="0" smtClean="0"/>
              <a:t> 1915-1927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0E45-F3CD-B84E-A739-DF4C612A4310}" type="datetime1">
              <a:rPr lang="en-US" smtClean="0"/>
              <a:t>4/18/15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9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47"/>
            <a:ext cx="8229600" cy="5104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roles of lncRNAs in disease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F4C0-B06A-2C45-8276-CBB5CA4F2E96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creen Shot 2014-04-08 at 6.5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60" y="785090"/>
            <a:ext cx="4084434" cy="6072909"/>
          </a:xfrm>
          <a:prstGeom prst="rect">
            <a:avLst/>
          </a:prstGeom>
        </p:spPr>
      </p:pic>
      <p:pic>
        <p:nvPicPr>
          <p:cNvPr id="6" name="Picture 5" descr="Screen Shot 2014-04-08 at 7.00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365"/>
            <a:ext cx="4629730" cy="1789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015" y="6363580"/>
            <a:ext cx="3776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Paralkar</a:t>
            </a:r>
            <a:r>
              <a:rPr lang="en-US" sz="1400" dirty="0" smtClean="0"/>
              <a:t> and Weiss (2013) Blood 121: 4842-4846.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3288" y="3812035"/>
            <a:ext cx="2826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MDS = </a:t>
            </a:r>
            <a:r>
              <a:rPr lang="en-US" sz="1400" dirty="0" err="1" smtClean="0"/>
              <a:t>myelodysplastic</a:t>
            </a:r>
            <a:r>
              <a:rPr lang="en-US" sz="1400" dirty="0" smtClean="0"/>
              <a:t> syndrome</a:t>
            </a:r>
          </a:p>
          <a:p>
            <a:r>
              <a:rPr lang="en-US" sz="1400" dirty="0" err="1" smtClean="0"/>
              <a:t>AmL</a:t>
            </a:r>
            <a:r>
              <a:rPr lang="en-US" sz="1400" dirty="0" smtClean="0"/>
              <a:t> = Acute </a:t>
            </a:r>
            <a:r>
              <a:rPr lang="en-US" sz="1400" dirty="0" err="1" smtClean="0"/>
              <a:t>myelogenous</a:t>
            </a:r>
            <a:r>
              <a:rPr lang="en-US" sz="1400" dirty="0" smtClean="0"/>
              <a:t> leukemia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308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interference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RNA-based mechanisms that block gene expression</a:t>
            </a:r>
          </a:p>
          <a:p>
            <a:r>
              <a:rPr lang="en-US" dirty="0" smtClean="0"/>
              <a:t>Some RNAs prevent transcription</a:t>
            </a:r>
          </a:p>
          <a:p>
            <a:pPr lvl="1"/>
            <a:r>
              <a:rPr lang="en-US" dirty="0" smtClean="0"/>
              <a:t>E.g. </a:t>
            </a:r>
            <a:r>
              <a:rPr lang="en-US" i="1" dirty="0" err="1" smtClean="0"/>
              <a:t>Xist</a:t>
            </a:r>
            <a:r>
              <a:rPr lang="en-US" dirty="0" smtClean="0"/>
              <a:t>: turn off expression from one X chromosome in females</a:t>
            </a:r>
          </a:p>
          <a:p>
            <a:r>
              <a:rPr lang="en-US" dirty="0" smtClean="0"/>
              <a:t>Some RNAs prevent the expression of transcribed genes</a:t>
            </a:r>
          </a:p>
          <a:p>
            <a:pPr lvl="1"/>
            <a:r>
              <a:rPr lang="en-US" dirty="0" smtClean="0"/>
              <a:t>Post-transcriptional gene silencing (PTSG)</a:t>
            </a:r>
          </a:p>
          <a:p>
            <a:pPr lvl="1"/>
            <a:r>
              <a:rPr lang="en-US" dirty="0" smtClean="0"/>
              <a:t>E.g. microRNAs, short interfering RNAs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04C3-4CCB-9C49-886A-1C1C5A908B0A}" type="datetime1">
              <a:rPr lang="en-US" smtClean="0"/>
              <a:t>4/18/15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95" y="274637"/>
            <a:ext cx="3788876" cy="70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Inactivation of </a:t>
            </a:r>
            <a:r>
              <a:rPr lang="en-US" dirty="0" err="1" smtClean="0"/>
              <a:t>chr</a:t>
            </a:r>
            <a:r>
              <a:rPr lang="en-US" dirty="0" smtClean="0"/>
              <a:t> X</a:t>
            </a:r>
            <a:endParaRPr lang="en-US" dirty="0"/>
          </a:p>
        </p:txBody>
      </p:sp>
      <p:pic>
        <p:nvPicPr>
          <p:cNvPr id="5" name="Picture 4" descr="Screen shot 2013-03-25 at 2.0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98" y="0"/>
            <a:ext cx="39312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459" y="2337136"/>
            <a:ext cx="40770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Fig. 1. </a:t>
            </a:r>
            <a:r>
              <a:rPr lang="en-US" sz="1400" dirty="0" err="1"/>
              <a:t>LncRNAs</a:t>
            </a:r>
            <a:r>
              <a:rPr lang="en-US" sz="1400" dirty="0"/>
              <a:t> in X-chromosome inactivation. (A) The </a:t>
            </a:r>
            <a:r>
              <a:rPr lang="en-US" sz="1400" dirty="0" err="1"/>
              <a:t>lncRNA</a:t>
            </a:r>
            <a:r>
              <a:rPr lang="en-US" sz="1400" dirty="0"/>
              <a:t> </a:t>
            </a:r>
            <a:r>
              <a:rPr lang="en-US" sz="1400" dirty="0" err="1"/>
              <a:t>Xist</a:t>
            </a:r>
            <a:r>
              <a:rPr lang="en-US" sz="1400" dirty="0"/>
              <a:t> is transcribed from the </a:t>
            </a:r>
            <a:r>
              <a:rPr lang="en-US" sz="1400" dirty="0" err="1"/>
              <a:t>Xic</a:t>
            </a:r>
            <a:r>
              <a:rPr lang="en-US" sz="1400" dirty="0"/>
              <a:t> of the inactive X chromosome (Xi). </a:t>
            </a:r>
            <a:r>
              <a:rPr lang="en-US" sz="1400" dirty="0" err="1"/>
              <a:t>Xist</a:t>
            </a:r>
            <a:r>
              <a:rPr lang="en-US" sz="1400" dirty="0"/>
              <a:t> RNA covers the entire chromosome and silences gene expression through epigenetic modification of histones and DNA. (B) The core region of the </a:t>
            </a:r>
            <a:r>
              <a:rPr lang="en-US" sz="1400" dirty="0" err="1"/>
              <a:t>Xic</a:t>
            </a:r>
            <a:r>
              <a:rPr lang="en-US" sz="1400" dirty="0"/>
              <a:t> and its </a:t>
            </a:r>
            <a:r>
              <a:rPr lang="en-US" sz="1400" dirty="0" err="1"/>
              <a:t>lncRNAs</a:t>
            </a:r>
            <a:r>
              <a:rPr lang="en-US" sz="1400" dirty="0"/>
              <a:t>. (C) </a:t>
            </a:r>
            <a:r>
              <a:rPr lang="en-US" sz="1400" dirty="0" err="1"/>
              <a:t>LncRNA</a:t>
            </a:r>
            <a:r>
              <a:rPr lang="en-US" sz="1400" dirty="0"/>
              <a:t>- protein interactions at the initiation of XCI.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459" y="5826832"/>
            <a:ext cx="407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Jeannie T. Lee (2012) Epigenetic regulation by long noncoding RNAs, Science </a:t>
            </a:r>
            <a:r>
              <a:rPr lang="en-US" sz="1400" b="1" dirty="0" smtClean="0"/>
              <a:t>338</a:t>
            </a:r>
            <a:r>
              <a:rPr lang="en-US" sz="1400" dirty="0" smtClean="0"/>
              <a:t>: 1435-1439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181-8DD5-954B-83DB-EB1DB7797A15}" type="datetime1">
              <a:rPr lang="en-US" smtClean="0"/>
              <a:t>4/18/15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833302" cy="131546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lncRNAs</a:t>
            </a:r>
            <a:r>
              <a:rPr lang="en-US" sz="2400" dirty="0" smtClean="0"/>
              <a:t> connect to regulation by chromatin modulators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2" y="2081012"/>
            <a:ext cx="3993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Fig. 2. </a:t>
            </a:r>
            <a:r>
              <a:rPr lang="en-US" sz="1400" dirty="0" err="1"/>
              <a:t>LncRNAs</a:t>
            </a:r>
            <a:r>
              <a:rPr lang="en-US" sz="1400" dirty="0"/>
              <a:t> tether epigenetic complexes to chromatin, enabling allele- and locus-specific regulation. </a:t>
            </a:r>
            <a:r>
              <a:rPr lang="en-US" sz="1400" dirty="0" err="1"/>
              <a:t>LncRNA</a:t>
            </a:r>
            <a:r>
              <a:rPr lang="en-US" sz="1400" dirty="0"/>
              <a:t> that is synthesized binds to an epigenetic complex (such as PRC2) and, together, are loaded onto chromatin </a:t>
            </a:r>
            <a:r>
              <a:rPr lang="en-US" sz="1400" dirty="0" err="1"/>
              <a:t>cotranscriptionally</a:t>
            </a:r>
            <a:r>
              <a:rPr lang="en-US" sz="1400" dirty="0"/>
              <a:t> through DNA-bound factors (such as YY1 for </a:t>
            </a:r>
            <a:r>
              <a:rPr lang="en-US" sz="1400" dirty="0" err="1"/>
              <a:t>Xist</a:t>
            </a:r>
            <a:r>
              <a:rPr lang="en-US" sz="1400" dirty="0"/>
              <a:t> RNA). Epigenetic </a:t>
            </a:r>
            <a:r>
              <a:rPr lang="en-US" sz="1400" dirty="0" smtClean="0"/>
              <a:t>modifications </a:t>
            </a:r>
            <a:r>
              <a:rPr lang="en-US" sz="1400" dirty="0"/>
              <a:t>then silence the gene, and rapid </a:t>
            </a:r>
            <a:r>
              <a:rPr lang="en-US" sz="1400" dirty="0" err="1"/>
              <a:t>lncRNA</a:t>
            </a:r>
            <a:r>
              <a:rPr lang="en-US" sz="1400" dirty="0"/>
              <a:t> turnover prevents its diffusion to other loci.</a:t>
            </a:r>
          </a:p>
        </p:txBody>
      </p:sp>
      <p:pic>
        <p:nvPicPr>
          <p:cNvPr id="4" name="Picture 3" descr="Screen shot 2013-03-25 at 2.0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33" y="0"/>
            <a:ext cx="30169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459" y="5826832"/>
            <a:ext cx="407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Jeannie T. Lee (2012) Epigenetic regulation by long noncoding RNAs, Science </a:t>
            </a:r>
            <a:r>
              <a:rPr lang="en-US" sz="1400" b="1" dirty="0" smtClean="0"/>
              <a:t>338</a:t>
            </a:r>
            <a:r>
              <a:rPr lang="en-US" sz="1400" dirty="0" smtClean="0"/>
              <a:t>: 1435-1439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FF61-BCB0-DC40-BB1C-AC38BDC61D9A}" type="datetime1">
              <a:rPr lang="en-US" smtClean="0"/>
              <a:t>4/18/15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144142" cy="129169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lncRNAs studied by genetic disruption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F4C0-B06A-2C45-8276-CBB5CA4F2E96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001" y="6017383"/>
            <a:ext cx="334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Bassett </a:t>
            </a:r>
            <a:r>
              <a:rPr lang="nb-NO" i="1" dirty="0"/>
              <a:t>et al. </a:t>
            </a:r>
            <a:r>
              <a:rPr lang="nb-NO" dirty="0" err="1"/>
              <a:t>eLife</a:t>
            </a:r>
            <a:r>
              <a:rPr lang="nb-NO" dirty="0"/>
              <a:t> 2014;3:e03058 </a:t>
            </a:r>
          </a:p>
        </p:txBody>
      </p:sp>
      <p:pic>
        <p:nvPicPr>
          <p:cNvPr id="6" name="Picture 5" descr="Screen Shot 2015-04-06 at 10.2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4" y="0"/>
            <a:ext cx="4432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7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55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Classifying transcripts by layers of information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F4C0-B06A-2C45-8276-CBB5CA4F2E96}" type="datetime1">
              <a:rPr lang="en-US" smtClean="0"/>
              <a:t>4/18/15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5-04-06 at 3.3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8" y="1074507"/>
            <a:ext cx="7772400" cy="3586122"/>
          </a:xfrm>
          <a:prstGeom prst="rect">
            <a:avLst/>
          </a:prstGeom>
        </p:spPr>
      </p:pic>
      <p:pic>
        <p:nvPicPr>
          <p:cNvPr id="6" name="Picture 5" descr="Screen Shot 2015-04-06 at 3.36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00" y="4785539"/>
            <a:ext cx="4572000" cy="1250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7739" y="6383450"/>
            <a:ext cx="358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Guttman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Rinn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2012) </a:t>
            </a:r>
            <a:r>
              <a:rPr lang="en-US" sz="1400" dirty="0"/>
              <a:t>Nature </a:t>
            </a:r>
            <a:r>
              <a:rPr lang="en-US" sz="1400" dirty="0" smtClean="0"/>
              <a:t>482: 339-346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044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Expression profile of </a:t>
            </a:r>
            <a:r>
              <a:rPr lang="en-US" sz="3200" i="1" dirty="0" smtClean="0"/>
              <a:t>HOX</a:t>
            </a:r>
            <a:r>
              <a:rPr lang="en-US" sz="3200" dirty="0" smtClean="0"/>
              <a:t> genes</a:t>
            </a:r>
            <a:endParaRPr lang="en-US" sz="3200" dirty="0"/>
          </a:p>
        </p:txBody>
      </p:sp>
      <p:pic>
        <p:nvPicPr>
          <p:cNvPr id="3" name="Picture 2" descr="Screen shot 2012-02-21 at 1.5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432"/>
            <a:ext cx="9144000" cy="4004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6640" y="6329116"/>
            <a:ext cx="2921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Rinn</a:t>
            </a:r>
            <a:r>
              <a:rPr lang="en-US" sz="1400" dirty="0" smtClean="0"/>
              <a:t> et al. (2007) Cell 129: 1311-1323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1492" y="5562893"/>
            <a:ext cx="8415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Hybridize polyA+ RNA to tiling arrays across </a:t>
            </a:r>
            <a:r>
              <a:rPr lang="en-US" sz="1600" i="1" dirty="0" smtClean="0"/>
              <a:t>HOX</a:t>
            </a:r>
            <a:r>
              <a:rPr lang="en-US" sz="1600" dirty="0" smtClean="0"/>
              <a:t> loci at 5 bp resolution. Assayed </a:t>
            </a:r>
            <a:r>
              <a:rPr lang="en-US" sz="1600" dirty="0"/>
              <a:t>f</a:t>
            </a:r>
            <a:r>
              <a:rPr lang="en-US" sz="1600" dirty="0" smtClean="0"/>
              <a:t>ibroblast  RNA from 11 tissues covering different positions in the body; these retain the embryonic patterns of </a:t>
            </a:r>
            <a:r>
              <a:rPr lang="en-US" sz="1600" i="1" dirty="0" smtClean="0"/>
              <a:t>HOX</a:t>
            </a:r>
            <a:r>
              <a:rPr lang="en-US" sz="1600" dirty="0" smtClean="0"/>
              <a:t> gene expression.</a:t>
            </a:r>
            <a:endParaRPr lang="en-US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12A2-38D5-5740-9DA9-9220F9894EEB}" type="datetime1">
              <a:rPr lang="en-US" smtClean="0"/>
              <a:t>4/18/15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3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Chromatin domains as indicators of lncRNAs</a:t>
            </a:r>
            <a:endParaRPr lang="en-US" dirty="0"/>
          </a:p>
        </p:txBody>
      </p:sp>
      <p:pic>
        <p:nvPicPr>
          <p:cNvPr id="3" name="Picture 2" descr="Screen shot 2012-03-01 at 2.1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023340"/>
            <a:ext cx="5240594" cy="4686300"/>
          </a:xfrm>
          <a:prstGeom prst="rect">
            <a:avLst/>
          </a:prstGeom>
        </p:spPr>
      </p:pic>
      <p:pic>
        <p:nvPicPr>
          <p:cNvPr id="4" name="Picture 3" descr="Screen shot 2012-03-01 at 2.13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94" y="2889276"/>
            <a:ext cx="3954206" cy="2139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5896" y="6375936"/>
            <a:ext cx="330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Guttman</a:t>
            </a:r>
            <a:r>
              <a:rPr lang="en-US" sz="1400" dirty="0"/>
              <a:t> et al. (2009) Nature 458: 223-</a:t>
            </a:r>
            <a:r>
              <a:rPr lang="en-US" sz="1400" dirty="0" smtClean="0"/>
              <a:t>227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7388" y="5814080"/>
            <a:ext cx="565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Mouse embryonic stem cells (ESC), neural precursor cells (NPC), mouse lung fibroblasts (MLF), mouse embryonic fibroblasts (MEF)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204C-3617-724C-8993-2E099C9DA858}" type="datetime1">
              <a:rPr lang="en-US" smtClean="0"/>
              <a:t>4/18/15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3033</TotalTime>
  <Words>1402</Words>
  <Application>Microsoft Macintosh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RossThemeBlue</vt:lpstr>
      <vt:lpstr>RossThemeBlue</vt:lpstr>
      <vt:lpstr>1_Custom Design</vt:lpstr>
      <vt:lpstr>2_Custom Design</vt:lpstr>
      <vt:lpstr>Long noncoding RNAs = lncRNAs</vt:lpstr>
      <vt:lpstr>Transcriptome </vt:lpstr>
      <vt:lpstr>RNA interference</vt:lpstr>
      <vt:lpstr>Inactivation of chr X</vt:lpstr>
      <vt:lpstr>lncRNAs connect to regulation by chromatin modulators</vt:lpstr>
      <vt:lpstr>lncRNAs studied by genetic disruption</vt:lpstr>
      <vt:lpstr>Classifying transcripts by layers of information</vt:lpstr>
      <vt:lpstr>Expression profile of HOX genes</vt:lpstr>
      <vt:lpstr>Chromatin domains as indicators of lncRNAs</vt:lpstr>
      <vt:lpstr>Coding potential scores can distinguish noncoding genes from protein- or peptide-coding genes</vt:lpstr>
      <vt:lpstr>lncRNAs do not code for proteins but exons are conserved between species</vt:lpstr>
      <vt:lpstr>Classifying ncRNA functions by correlations</vt:lpstr>
      <vt:lpstr>Principle types of interactions between nucleic acids and proteins</vt:lpstr>
      <vt:lpstr>Modular principles for lncRNA action</vt:lpstr>
      <vt:lpstr>Models for lncRNA action, cis vs trans, regulation</vt:lpstr>
      <vt:lpstr>Long noncoding RNAs regulating gene expression</vt:lpstr>
      <vt:lpstr>Active vs repressed domains in HOX loci</vt:lpstr>
      <vt:lpstr>HOTAIR is a ncRNA transcribed at the boundary between diametric chromatin domains of HOXC</vt:lpstr>
      <vt:lpstr>HOTAIR regulates expression in trans</vt:lpstr>
      <vt:lpstr>Model: HOTAIR recruits enzymes that place repressive marks on chromatin</vt:lpstr>
      <vt:lpstr>From RNA-seq to lncRNAs</vt:lpstr>
      <vt:lpstr>Filter to remove any possible coding regions</vt:lpstr>
      <vt:lpstr>Tissue specificity of lncRNAs</vt:lpstr>
      <vt:lpstr>Potential roles of lncRNAs in disease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intergenic noncoding RNAs</dc:title>
  <dc:creator>Ross Hardison</dc:creator>
  <cp:lastModifiedBy>Ross Hardison</cp:lastModifiedBy>
  <cp:revision>86</cp:revision>
  <dcterms:created xsi:type="dcterms:W3CDTF">2012-03-13T13:16:41Z</dcterms:created>
  <dcterms:modified xsi:type="dcterms:W3CDTF">2015-04-18T17:16:28Z</dcterms:modified>
</cp:coreProperties>
</file>