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73" r:id="rId2"/>
    <p:sldMasterId id="2147483685" r:id="rId3"/>
    <p:sldMasterId id="2147483697" r:id="rId4"/>
  </p:sldMasterIdLst>
  <p:notesMasterIdLst>
    <p:notesMasterId r:id="rId48"/>
  </p:notesMasterIdLst>
  <p:handoutMasterIdLst>
    <p:handoutMasterId r:id="rId49"/>
  </p:handoutMasterIdLst>
  <p:sldIdLst>
    <p:sldId id="256" r:id="rId5"/>
    <p:sldId id="373" r:id="rId6"/>
    <p:sldId id="391" r:id="rId7"/>
    <p:sldId id="464" r:id="rId8"/>
    <p:sldId id="437" r:id="rId9"/>
    <p:sldId id="350" r:id="rId10"/>
    <p:sldId id="351" r:id="rId11"/>
    <p:sldId id="420" r:id="rId12"/>
    <p:sldId id="383" r:id="rId13"/>
    <p:sldId id="465" r:id="rId14"/>
    <p:sldId id="412" r:id="rId15"/>
    <p:sldId id="411" r:id="rId16"/>
    <p:sldId id="415" r:id="rId17"/>
    <p:sldId id="404" r:id="rId18"/>
    <p:sldId id="405" r:id="rId19"/>
    <p:sldId id="410" r:id="rId20"/>
    <p:sldId id="395" r:id="rId21"/>
    <p:sldId id="406" r:id="rId22"/>
    <p:sldId id="416" r:id="rId23"/>
    <p:sldId id="438" r:id="rId24"/>
    <p:sldId id="451" r:id="rId25"/>
    <p:sldId id="407" r:id="rId26"/>
    <p:sldId id="473" r:id="rId27"/>
    <p:sldId id="474" r:id="rId28"/>
    <p:sldId id="475" r:id="rId29"/>
    <p:sldId id="477" r:id="rId30"/>
    <p:sldId id="478" r:id="rId31"/>
    <p:sldId id="479" r:id="rId32"/>
    <p:sldId id="480" r:id="rId33"/>
    <p:sldId id="481" r:id="rId34"/>
    <p:sldId id="482" r:id="rId35"/>
    <p:sldId id="483" r:id="rId36"/>
    <p:sldId id="484" r:id="rId37"/>
    <p:sldId id="485" r:id="rId38"/>
    <p:sldId id="486" r:id="rId39"/>
    <p:sldId id="466" r:id="rId40"/>
    <p:sldId id="467" r:id="rId41"/>
    <p:sldId id="468" r:id="rId42"/>
    <p:sldId id="469" r:id="rId43"/>
    <p:sldId id="470" r:id="rId44"/>
    <p:sldId id="471" r:id="rId45"/>
    <p:sldId id="472" r:id="rId46"/>
    <p:sldId id="487" r:id="rId4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a:srgbClr val="FFFF00"/>
    <a:srgbClr val="6666FB"/>
    <a:srgbClr val="E3A07A"/>
    <a:srgbClr val="8CF78C"/>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6260" autoAdjust="0"/>
    <p:restoredTop sz="99850" autoAdjust="0"/>
  </p:normalViewPr>
  <p:slideViewPr>
    <p:cSldViewPr>
      <p:cViewPr>
        <p:scale>
          <a:sx n="150" d="100"/>
          <a:sy n="150" d="100"/>
        </p:scale>
        <p:origin x="-80" y="-148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6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Nergiz\Desktop\EnhancerPaper3\PaperFigures&amp;Rcommmands\Figure3\Fig3D.xls"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43205667252758"/>
          <c:y val="0.050313576661842"/>
          <c:w val="0.419971289996519"/>
          <c:h val="0.742694320072739"/>
        </c:manualLayout>
      </c:layout>
      <c:barChart>
        <c:barDir val="bar"/>
        <c:grouping val="clustered"/>
        <c:varyColors val="0"/>
        <c:ser>
          <c:idx val="0"/>
          <c:order val="0"/>
          <c:tx>
            <c:strRef>
              <c:f>Sheet1!$A$2:$A$10</c:f>
              <c:strCache>
                <c:ptCount val="1"/>
                <c:pt idx="0">
                  <c:v>MACS1578 MACS1496 MACS2105 MACS2302 MACS1123 MACS2750 MACS3467 MACS1020 MACS250</c:v>
                </c:pt>
              </c:strCache>
            </c:strRef>
          </c:tx>
          <c:invertIfNegative val="0"/>
          <c:dPt>
            <c:idx val="0"/>
            <c:invertIfNegative val="0"/>
            <c:bubble3D val="0"/>
            <c:spPr>
              <a:solidFill>
                <a:srgbClr val="FF0000"/>
              </a:solidFill>
            </c:spPr>
          </c:dPt>
          <c:dPt>
            <c:idx val="1"/>
            <c:invertIfNegative val="0"/>
            <c:bubble3D val="0"/>
            <c:spPr>
              <a:solidFill>
                <a:srgbClr val="FF0000"/>
              </a:solidFill>
            </c:spPr>
          </c:dPt>
          <c:dPt>
            <c:idx val="2"/>
            <c:invertIfNegative val="0"/>
            <c:bubble3D val="0"/>
            <c:spPr>
              <a:solidFill>
                <a:srgbClr val="FF0000"/>
              </a:solidFill>
            </c:spPr>
          </c:dPt>
          <c:dPt>
            <c:idx val="3"/>
            <c:invertIfNegative val="0"/>
            <c:bubble3D val="0"/>
            <c:spPr>
              <a:solidFill>
                <a:srgbClr val="FF0000"/>
              </a:solidFill>
            </c:spPr>
          </c:dPt>
          <c:dPt>
            <c:idx val="4"/>
            <c:invertIfNegative val="0"/>
            <c:bubble3D val="0"/>
            <c:spPr>
              <a:solidFill>
                <a:srgbClr val="FF0000"/>
              </a:solidFill>
            </c:spPr>
          </c:dPt>
          <c:dPt>
            <c:idx val="5"/>
            <c:invertIfNegative val="0"/>
            <c:bubble3D val="0"/>
            <c:spPr>
              <a:solidFill>
                <a:srgbClr val="FF0000"/>
              </a:solidFill>
            </c:spPr>
          </c:dPt>
          <c:dPt>
            <c:idx val="6"/>
            <c:invertIfNegative val="0"/>
            <c:bubble3D val="0"/>
            <c:spPr>
              <a:solidFill>
                <a:srgbClr val="FF0000"/>
              </a:solidFill>
            </c:spPr>
          </c:dPt>
          <c:dPt>
            <c:idx val="7"/>
            <c:invertIfNegative val="0"/>
            <c:bubble3D val="0"/>
            <c:spPr>
              <a:solidFill>
                <a:schemeClr val="tx2">
                  <a:lumMod val="60000"/>
                  <a:lumOff val="40000"/>
                </a:schemeClr>
              </a:solidFill>
            </c:spPr>
          </c:dPt>
          <c:dPt>
            <c:idx val="8"/>
            <c:invertIfNegative val="0"/>
            <c:bubble3D val="0"/>
            <c:spPr>
              <a:solidFill>
                <a:schemeClr val="tx2">
                  <a:lumMod val="60000"/>
                  <a:lumOff val="40000"/>
                </a:schemeClr>
              </a:solidFill>
            </c:spPr>
          </c:dPt>
          <c:errBars>
            <c:errBarType val="both"/>
            <c:errValType val="cust"/>
            <c:noEndCap val="0"/>
            <c:plus>
              <c:numRef>
                <c:f>Sheet1!$AA$2:$AA$10</c:f>
                <c:numCache>
                  <c:formatCode>General</c:formatCode>
                  <c:ptCount val="9"/>
                  <c:pt idx="0">
                    <c:v>1.321505415236748</c:v>
                  </c:pt>
                  <c:pt idx="1">
                    <c:v>0.911129409030366</c:v>
                  </c:pt>
                  <c:pt idx="2">
                    <c:v>1.343025167299556</c:v>
                  </c:pt>
                  <c:pt idx="3">
                    <c:v>1.499389596635909</c:v>
                  </c:pt>
                  <c:pt idx="4">
                    <c:v>0.589050931584024</c:v>
                  </c:pt>
                  <c:pt idx="5">
                    <c:v>0.375272256723933</c:v>
                  </c:pt>
                  <c:pt idx="6">
                    <c:v>0.443249849595766</c:v>
                  </c:pt>
                  <c:pt idx="7">
                    <c:v>0.390778176633923</c:v>
                  </c:pt>
                  <c:pt idx="8">
                    <c:v>0.187997841492389</c:v>
                  </c:pt>
                </c:numCache>
              </c:numRef>
            </c:plus>
            <c:minus>
              <c:numRef>
                <c:f>Sheet1!$AA$2:$AA$10</c:f>
                <c:numCache>
                  <c:formatCode>General</c:formatCode>
                  <c:ptCount val="9"/>
                  <c:pt idx="0">
                    <c:v>1.321505415236748</c:v>
                  </c:pt>
                  <c:pt idx="1">
                    <c:v>0.911129409030366</c:v>
                  </c:pt>
                  <c:pt idx="2">
                    <c:v>1.343025167299556</c:v>
                  </c:pt>
                  <c:pt idx="3">
                    <c:v>1.499389596635909</c:v>
                  </c:pt>
                  <c:pt idx="4">
                    <c:v>0.589050931584024</c:v>
                  </c:pt>
                  <c:pt idx="5">
                    <c:v>0.375272256723933</c:v>
                  </c:pt>
                  <c:pt idx="6">
                    <c:v>0.443249849595766</c:v>
                  </c:pt>
                  <c:pt idx="7">
                    <c:v>0.390778176633923</c:v>
                  </c:pt>
                  <c:pt idx="8">
                    <c:v>0.187997841492389</c:v>
                  </c:pt>
                </c:numCache>
              </c:numRef>
            </c:minus>
          </c:errBars>
          <c:cat>
            <c:strRef>
              <c:f>Sheet1!$A$12:$A$20</c:f>
              <c:strCache>
                <c:ptCount val="9"/>
                <c:pt idx="0">
                  <c:v>Heart, Melanocytes, Liver, [(3 to 7)/7]</c:v>
                </c:pt>
                <c:pt idx="1">
                  <c:v>Forebrain [4/5]</c:v>
                </c:pt>
                <c:pt idx="2">
                  <c:v>Heart [6/7]</c:v>
                </c:pt>
                <c:pt idx="3">
                  <c:v>Blood vessels [5/5]</c:v>
                </c:pt>
                <c:pt idx="4">
                  <c:v>Multiple [(6 to 8)/8]</c:v>
                </c:pt>
                <c:pt idx="5">
                  <c:v>Midbrain [5/5]</c:v>
                </c:pt>
                <c:pt idx="6">
                  <c:v>Forebrain [10/10]</c:v>
                </c:pt>
                <c:pt idx="7">
                  <c:v>Hindbrain, Midbrain [(3 to 4)/5]</c:v>
                </c:pt>
                <c:pt idx="8">
                  <c:v>Heart [6/6]</c:v>
                </c:pt>
              </c:strCache>
            </c:strRef>
          </c:cat>
          <c:val>
            <c:numRef>
              <c:f>Sheet1!$Z$2:$Z$10</c:f>
              <c:numCache>
                <c:formatCode>General</c:formatCode>
                <c:ptCount val="9"/>
                <c:pt idx="0">
                  <c:v>10.0935</c:v>
                </c:pt>
                <c:pt idx="1">
                  <c:v>6.3405</c:v>
                </c:pt>
                <c:pt idx="2">
                  <c:v>6.270000000000001</c:v>
                </c:pt>
                <c:pt idx="3">
                  <c:v>5.8035</c:v>
                </c:pt>
                <c:pt idx="4">
                  <c:v>4.542</c:v>
                </c:pt>
                <c:pt idx="5">
                  <c:v>3.941</c:v>
                </c:pt>
                <c:pt idx="6">
                  <c:v>3.1895</c:v>
                </c:pt>
                <c:pt idx="7">
                  <c:v>1.403999999999977</c:v>
                </c:pt>
                <c:pt idx="8">
                  <c:v>0.377500000000001</c:v>
                </c:pt>
              </c:numCache>
            </c:numRef>
          </c:val>
        </c:ser>
        <c:dLbls>
          <c:showLegendKey val="0"/>
          <c:showVal val="0"/>
          <c:showCatName val="0"/>
          <c:showSerName val="0"/>
          <c:showPercent val="0"/>
          <c:showBubbleSize val="0"/>
        </c:dLbls>
        <c:gapWidth val="150"/>
        <c:axId val="-2068791144"/>
        <c:axId val="-2068792568"/>
      </c:barChart>
      <c:catAx>
        <c:axId val="-2068791144"/>
        <c:scaling>
          <c:orientation val="minMax"/>
        </c:scaling>
        <c:delete val="0"/>
        <c:axPos val="l"/>
        <c:numFmt formatCode="General" sourceLinked="1"/>
        <c:majorTickMark val="out"/>
        <c:minorTickMark val="none"/>
        <c:tickLblPos val="nextTo"/>
        <c:txPr>
          <a:bodyPr/>
          <a:lstStyle/>
          <a:p>
            <a:pPr>
              <a:defRPr sz="1050"/>
            </a:pPr>
            <a:endParaRPr lang="en-US"/>
          </a:p>
        </c:txPr>
        <c:crossAx val="-2068792568"/>
        <c:crosses val="autoZero"/>
        <c:auto val="1"/>
        <c:lblAlgn val="ctr"/>
        <c:lblOffset val="100"/>
        <c:noMultiLvlLbl val="0"/>
      </c:catAx>
      <c:valAx>
        <c:axId val="-2068792568"/>
        <c:scaling>
          <c:orientation val="minMax"/>
          <c:max val="12.0"/>
        </c:scaling>
        <c:delete val="0"/>
        <c:axPos val="b"/>
        <c:title>
          <c:tx>
            <c:rich>
              <a:bodyPr/>
              <a:lstStyle/>
              <a:p>
                <a:pPr>
                  <a:defRPr b="0"/>
                </a:pPr>
                <a:r>
                  <a:rPr lang="en-US" sz="1200" b="0"/>
                  <a:t>Fold</a:t>
                </a:r>
                <a:r>
                  <a:rPr lang="en-US" sz="1200" b="0" baseline="0"/>
                  <a:t> change in activity</a:t>
                </a:r>
                <a:endParaRPr lang="en-US" sz="1200" b="0"/>
              </a:p>
            </c:rich>
          </c:tx>
          <c:layout/>
          <c:overlay val="0"/>
        </c:title>
        <c:numFmt formatCode="General" sourceLinked="1"/>
        <c:majorTickMark val="out"/>
        <c:minorTickMark val="none"/>
        <c:tickLblPos val="nextTo"/>
        <c:crossAx val="-2068791144"/>
        <c:crosses val="autoZero"/>
        <c:crossBetween val="between"/>
        <c:majorUnit val="4.0"/>
      </c:valAx>
    </c:plotArea>
    <c:plotVisOnly val="1"/>
    <c:dispBlanksAs val="gap"/>
    <c:showDLblsOverMax val="0"/>
  </c:chart>
  <c:externalData r:id="rId1">
    <c:autoUpdate val="0"/>
  </c:externalData>
  <c:userShapes r:id="rId2"/>
</c:chartSpace>
</file>

<file path=ppt/drawings/_rels/drawing1.xml.rels><?xml version="1.0" encoding="UTF-8" standalone="yes"?>
<Relationships xmlns="http://schemas.openxmlformats.org/package/2006/relationships"><Relationship Id="rId1" Type="http://schemas.openxmlformats.org/officeDocument/2006/relationships/image" Target="../media/image45.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drawing1.xml><?xml version="1.0" encoding="utf-8"?>
<c:userShapes xmlns:c="http://schemas.openxmlformats.org/drawingml/2006/chart">
  <cdr:relSizeAnchor xmlns:cdr="http://schemas.openxmlformats.org/drawingml/2006/chartDrawing">
    <cdr:from>
      <cdr:x>0.127</cdr:x>
      <cdr:y>0.71962</cdr:y>
    </cdr:from>
    <cdr:to>
      <cdr:x>0.18375</cdr:x>
      <cdr:y>0.79994</cdr:y>
    </cdr:to>
    <cdr:pic>
      <cdr:nvPicPr>
        <cdr:cNvPr id="2" name="Picture 1" descr="http://enhancer.lbl.gov/pics/f16271.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srcRect xmlns:a="http://schemas.openxmlformats.org/drawingml/2006/main"/>
        <a:stretch xmlns:a="http://schemas.openxmlformats.org/drawingml/2006/main">
          <a:fillRect/>
        </a:stretch>
      </cdr:blipFill>
      <cdr:spPr bwMode="auto">
        <a:xfrm xmlns:a="http://schemas.openxmlformats.org/drawingml/2006/main">
          <a:off x="768482" y="3453908"/>
          <a:ext cx="343395" cy="385490"/>
        </a:xfrm>
        <a:prstGeom xmlns:a="http://schemas.openxmlformats.org/drawingml/2006/main" prst="rect">
          <a:avLst/>
        </a:prstGeom>
        <a:noFill xmlns:a="http://schemas.openxmlformats.org/drawingml/2006/main"/>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14A39A-99FC-F740-BAD7-F4736A2DFDF7}" type="datetimeFigureOut">
              <a:rPr lang="en-US" smtClean="0"/>
              <a:t>4/6/15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92F41D6-09F5-E143-877E-1FBE4E8A52FE}" type="slidenum">
              <a:rPr lang="en-US" smtClean="0"/>
              <a:t>‹#›</a:t>
            </a:fld>
            <a:endParaRPr lang="en-US"/>
          </a:p>
        </p:txBody>
      </p:sp>
    </p:spTree>
    <p:extLst>
      <p:ext uri="{BB962C8B-B14F-4D97-AF65-F5344CB8AC3E}">
        <p14:creationId xmlns:p14="http://schemas.microsoft.com/office/powerpoint/2010/main" val="261714297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060049AF-0D78-344F-811D-FB9B89DFD1D6}" type="slidenum">
              <a:rPr lang="en-US"/>
              <a:pPr/>
              <a:t>‹#›</a:t>
            </a:fld>
            <a:endParaRPr lang="en-US"/>
          </a:p>
        </p:txBody>
      </p:sp>
    </p:spTree>
    <p:extLst>
      <p:ext uri="{BB962C8B-B14F-4D97-AF65-F5344CB8AC3E}">
        <p14:creationId xmlns:p14="http://schemas.microsoft.com/office/powerpoint/2010/main" val="2061862419"/>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CC75D33-EC65-CB40-9389-E87160088964}" type="slidenum">
              <a:rPr lang="en-US"/>
              <a:pPr/>
              <a:t>1</a:t>
            </a:fld>
            <a:endParaRPr lang="en-US"/>
          </a:p>
        </p:txBody>
      </p:sp>
      <p:sp>
        <p:nvSpPr>
          <p:cNvPr id="51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Reproducible expression measurements show differences in expression by segmentation class. (</a:t>
            </a:r>
            <a:r>
              <a:rPr lang="en-GB" i="1">
                <a:latin typeface="Arial" charset="0"/>
                <a:cs typeface="msgothic" charset="0"/>
              </a:rPr>
              <a:t>A</a:t>
            </a:r>
            <a:r>
              <a:rPr lang="en-GB">
                <a:latin typeface="Arial" charset="0"/>
                <a:cs typeface="msgothic" charset="0"/>
              </a:rPr>
              <a:t>) Representative scatterplot showing expression of each CRE in two biological replicates (</a:t>
            </a:r>
            <a:r>
              <a:rPr lang="en-GB" i="1">
                <a:latin typeface="Arial" charset="0"/>
                <a:cs typeface="msgothic" charset="0"/>
              </a:rPr>
              <a:t>R</a:t>
            </a:r>
            <a:r>
              <a:rPr lang="en-GB" i="1" baseline="33000">
                <a:latin typeface="Arial" charset="0"/>
                <a:cs typeface="msgothic" charset="0"/>
              </a:rPr>
              <a:t>2</a:t>
            </a:r>
            <a:r>
              <a:rPr lang="en-GB">
                <a:latin typeface="Arial" charset="0"/>
                <a:cs typeface="msgothic" charset="0"/>
              </a:rPr>
              <a:t> = 0.95, range of </a:t>
            </a:r>
            <a:r>
              <a:rPr lang="en-GB" i="1">
                <a:latin typeface="Arial" charset="0"/>
                <a:cs typeface="msgothic" charset="0"/>
              </a:rPr>
              <a:t>R</a:t>
            </a:r>
            <a:r>
              <a:rPr lang="en-GB" i="1" baseline="33000">
                <a:latin typeface="Arial" charset="0"/>
                <a:cs typeface="msgothic" charset="0"/>
              </a:rPr>
              <a:t>2</a:t>
            </a:r>
            <a:r>
              <a:rPr lang="en-GB">
                <a:latin typeface="Arial" charset="0"/>
                <a:cs typeface="msgothic" charset="0"/>
              </a:rPr>
              <a:t> between all replicates: 0.95–0.97). Dashed black line is line of equality and blue line is best fit. (</a:t>
            </a:r>
            <a:r>
              <a:rPr lang="en-GB" i="1">
                <a:latin typeface="Arial" charset="0"/>
                <a:cs typeface="msgothic" charset="0"/>
              </a:rPr>
              <a:t>B</a:t>
            </a:r>
            <a:r>
              <a:rPr lang="en-GB">
                <a:latin typeface="Arial" charset="0"/>
                <a:cs typeface="msgothic" charset="0"/>
              </a:rPr>
              <a:t>) Correlation between CRE-seq and luciferase assays. Expression driven by 12 CREs was measured in individual luciferase assay (upstream of </a:t>
            </a:r>
            <a:r>
              <a:rPr lang="en-GB" i="1">
                <a:latin typeface="Arial" charset="0"/>
                <a:cs typeface="msgothic" charset="0"/>
              </a:rPr>
              <a:t>minP</a:t>
            </a:r>
            <a:r>
              <a:rPr lang="en-GB">
                <a:latin typeface="Arial" charset="0"/>
                <a:cs typeface="msgothic" charset="0"/>
              </a:rPr>
              <a:t> promoter, </a:t>
            </a:r>
            <a:r>
              <a:rPr lang="en-GB" i="1">
                <a:latin typeface="Arial" charset="0"/>
                <a:cs typeface="msgothic" charset="0"/>
              </a:rPr>
              <a:t>x</a:t>
            </a:r>
            <a:r>
              <a:rPr lang="en-GB">
                <a:latin typeface="Arial" charset="0"/>
                <a:cs typeface="msgothic" charset="0"/>
              </a:rPr>
              <a:t>-axis) and batch CRE-seq assay (upstream of </a:t>
            </a:r>
            <a:r>
              <a:rPr lang="en-GB" i="1">
                <a:latin typeface="Arial" charset="0"/>
                <a:cs typeface="msgothic" charset="0"/>
              </a:rPr>
              <a:t>Hsp68</a:t>
            </a:r>
            <a:r>
              <a:rPr lang="en-GB">
                <a:latin typeface="Arial" charset="0"/>
                <a:cs typeface="msgothic" charset="0"/>
              </a:rPr>
              <a:t> promoter, </a:t>
            </a:r>
            <a:r>
              <a:rPr lang="en-GB" i="1">
                <a:latin typeface="Arial" charset="0"/>
                <a:cs typeface="msgothic" charset="0"/>
              </a:rPr>
              <a:t>y</a:t>
            </a:r>
            <a:r>
              <a:rPr lang="en-GB">
                <a:latin typeface="Arial" charset="0"/>
                <a:cs typeface="msgothic" charset="0"/>
              </a:rPr>
              <a:t>-axis). Luciferase expression is normalized to the </a:t>
            </a:r>
            <a:r>
              <a:rPr lang="en-GB" i="1">
                <a:latin typeface="Arial" charset="0"/>
                <a:cs typeface="msgothic" charset="0"/>
              </a:rPr>
              <a:t>Renilla</a:t>
            </a:r>
            <a:r>
              <a:rPr lang="en-GB">
                <a:latin typeface="Arial" charset="0"/>
                <a:cs typeface="msgothic" charset="0"/>
              </a:rPr>
              <a:t> transfection control, and CRE-seq expression is normalized to the basal promoter alone. Error bars represent the standard error of the mean. Blue line is best fit. </a:t>
            </a:r>
            <a:r>
              <a:rPr lang="en-GB" i="1">
                <a:latin typeface="Arial" charset="0"/>
                <a:cs typeface="msgothic" charset="0"/>
              </a:rPr>
              <a:t>R</a:t>
            </a:r>
            <a:r>
              <a:rPr lang="en-GB" i="1" baseline="33000">
                <a:latin typeface="Arial" charset="0"/>
                <a:cs typeface="msgothic" charset="0"/>
              </a:rPr>
              <a:t>2</a:t>
            </a:r>
            <a:r>
              <a:rPr lang="en-GB">
                <a:latin typeface="Arial" charset="0"/>
                <a:cs typeface="msgothic" charset="0"/>
              </a:rPr>
              <a:t> = 0.70. (</a:t>
            </a:r>
            <a:r>
              <a:rPr lang="en-GB" i="1">
                <a:latin typeface="Arial" charset="0"/>
                <a:cs typeface="msgothic" charset="0"/>
              </a:rPr>
              <a:t>C–F</a:t>
            </a:r>
            <a:r>
              <a:rPr lang="en-GB">
                <a:latin typeface="Arial" charset="0"/>
                <a:cs typeface="msgothic" charset="0"/>
              </a:rPr>
              <a:t>) Histograms of genomic CRE expression measurements in K562 cells. Each class is compared to scrambled controls with equivalent GC and dinucleotide content (gray). Dashed lines are the fifth and 95th percentiles of the scrambled distributions. (</a:t>
            </a:r>
            <a:r>
              <a:rPr lang="en-GB" i="1">
                <a:latin typeface="Arial" charset="0"/>
                <a:cs typeface="msgothic" charset="0"/>
              </a:rPr>
              <a:t>C</a:t>
            </a:r>
            <a:r>
              <a:rPr lang="en-GB">
                <a:latin typeface="Arial" charset="0"/>
                <a:cs typeface="msgothic" charset="0"/>
              </a:rPr>
              <a:t>) K562 Enhancer class (blue), (</a:t>
            </a:r>
            <a:r>
              <a:rPr lang="en-GB" i="1">
                <a:latin typeface="Arial" charset="0"/>
                <a:cs typeface="msgothic" charset="0"/>
              </a:rPr>
              <a:t>D</a:t>
            </a:r>
            <a:r>
              <a:rPr lang="en-GB">
                <a:latin typeface="Arial" charset="0"/>
                <a:cs typeface="msgothic" charset="0"/>
              </a:rPr>
              <a:t>) K562 Weak Enhancer class (green), (</a:t>
            </a:r>
            <a:r>
              <a:rPr lang="en-GB" i="1">
                <a:latin typeface="Arial" charset="0"/>
                <a:cs typeface="msgothic" charset="0"/>
              </a:rPr>
              <a:t>E</a:t>
            </a:r>
            <a:r>
              <a:rPr lang="en-GB">
                <a:latin typeface="Arial" charset="0"/>
                <a:cs typeface="msgothic" charset="0"/>
              </a:rPr>
              <a:t>) K562 Repressed class (red), (</a:t>
            </a:r>
            <a:r>
              <a:rPr lang="en-GB" i="1">
                <a:latin typeface="Arial" charset="0"/>
                <a:cs typeface="msgothic" charset="0"/>
              </a:rPr>
              <a:t>F</a:t>
            </a:r>
            <a:r>
              <a:rPr lang="en-GB">
                <a:latin typeface="Arial" charset="0"/>
                <a:cs typeface="msgothic" charset="0"/>
              </a:rPr>
              <a:t>) H1-hESC Enhancer class (orange).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Chromatin features and sequence-specific binding identify active sequences. (</a:t>
            </a:r>
            <a:r>
              <a:rPr lang="en-GB" i="1">
                <a:latin typeface="Arial" charset="0"/>
                <a:cs typeface="msgothic" charset="0"/>
              </a:rPr>
              <a:t>A</a:t>
            </a:r>
            <a:r>
              <a:rPr lang="en-GB">
                <a:latin typeface="Arial" charset="0"/>
                <a:cs typeface="msgothic" charset="0"/>
              </a:rPr>
              <a:t>) Receiver operating characteristic (ROC) curve shows that a logistic regression model (</a:t>
            </a:r>
            <a:r>
              <a:rPr lang="en-GB" altLang="en-GB">
                <a:latin typeface="Arial" charset="0"/>
                <a:cs typeface="msgothic" charset="0"/>
              </a:rPr>
              <a:t>“</a:t>
            </a:r>
            <a:r>
              <a:rPr lang="en-GB">
                <a:latin typeface="Arial" charset="0"/>
                <a:cs typeface="msgothic" charset="0"/>
              </a:rPr>
              <a:t>Model comprehensive</a:t>
            </a:r>
            <a:r>
              <a:rPr lang="en-GB" altLang="en-GB">
                <a:latin typeface="Arial" charset="0"/>
                <a:cs typeface="msgothic" charset="0"/>
              </a:rPr>
              <a:t>”</a:t>
            </a:r>
            <a:r>
              <a:rPr lang="en-GB">
                <a:latin typeface="Arial" charset="0"/>
                <a:cs typeface="msgothic" charset="0"/>
              </a:rPr>
              <a:t>) incorporating sequence-specific binding motifs, chromatin features, primary sequence features (PSFs), and TF-ChIP data is best able to identify active sequences. Of logistic regression models with fewer features, one with sequence-specific binding motifs (</a:t>
            </a:r>
            <a:r>
              <a:rPr lang="en-GB" altLang="en-GB">
                <a:latin typeface="Arial" charset="0"/>
                <a:cs typeface="msgothic" charset="0"/>
              </a:rPr>
              <a:t>“</a:t>
            </a:r>
            <a:r>
              <a:rPr lang="en-GB">
                <a:latin typeface="Arial" charset="0"/>
                <a:cs typeface="msgothic" charset="0"/>
              </a:rPr>
              <a:t>Model motifs</a:t>
            </a:r>
            <a:r>
              <a:rPr lang="en-GB" altLang="en-GB">
                <a:latin typeface="Arial" charset="0"/>
                <a:cs typeface="msgothic" charset="0"/>
              </a:rPr>
              <a:t>”</a:t>
            </a:r>
            <a:r>
              <a:rPr lang="en-GB">
                <a:latin typeface="Arial" charset="0"/>
                <a:cs typeface="msgothic" charset="0"/>
              </a:rPr>
              <a:t>) does best, followed by a model incorporating chromatin and primary sequence features (</a:t>
            </a:r>
            <a:r>
              <a:rPr lang="en-GB" altLang="en-GB">
                <a:latin typeface="Arial" charset="0"/>
                <a:cs typeface="msgothic" charset="0"/>
              </a:rPr>
              <a:t>“</a:t>
            </a:r>
            <a:r>
              <a:rPr lang="en-GB">
                <a:latin typeface="Arial" charset="0"/>
                <a:cs typeface="msgothic" charset="0"/>
              </a:rPr>
              <a:t>Model chromatin and PSF</a:t>
            </a:r>
            <a:r>
              <a:rPr lang="en-GB" altLang="en-GB">
                <a:latin typeface="Arial" charset="0"/>
                <a:cs typeface="msgothic" charset="0"/>
              </a:rPr>
              <a:t>”</a:t>
            </a:r>
            <a:r>
              <a:rPr lang="en-GB">
                <a:latin typeface="Arial" charset="0"/>
                <a:cs typeface="msgothic" charset="0"/>
              </a:rPr>
              <a:t>), and a model with only significant TF-ChIP features (</a:t>
            </a:r>
            <a:r>
              <a:rPr lang="en-GB" altLang="en-GB">
                <a:latin typeface="Arial" charset="0"/>
                <a:cs typeface="msgothic" charset="0"/>
              </a:rPr>
              <a:t>“</a:t>
            </a:r>
            <a:r>
              <a:rPr lang="en-GB">
                <a:latin typeface="Arial" charset="0"/>
                <a:cs typeface="msgothic" charset="0"/>
              </a:rPr>
              <a:t>Model TF-ChIP</a:t>
            </a:r>
            <a:r>
              <a:rPr lang="en-GB" altLang="en-GB">
                <a:latin typeface="Arial" charset="0"/>
                <a:cs typeface="msgothic" charset="0"/>
              </a:rPr>
              <a:t>”</a:t>
            </a:r>
            <a:r>
              <a:rPr lang="en-GB">
                <a:latin typeface="Arial" charset="0"/>
                <a:cs typeface="msgothic" charset="0"/>
              </a:rPr>
              <a:t>). Minor groove width as predicted by ORChID2 score, GC content, and DNase I HS are also shown. Area under the curve (AUC) is indicated in legend. (</a:t>
            </a:r>
            <a:r>
              <a:rPr lang="en-GB" i="1">
                <a:latin typeface="Arial" charset="0"/>
                <a:cs typeface="msgothic" charset="0"/>
              </a:rPr>
              <a:t>B</a:t>
            </a:r>
            <a:r>
              <a:rPr lang="en-GB">
                <a:latin typeface="Arial" charset="0"/>
                <a:cs typeface="msgothic" charset="0"/>
              </a:rPr>
              <a:t>) Boxplot showing that active CREs are enriched in high DNase I HS signal over inactive CREs. (</a:t>
            </a:r>
            <a:r>
              <a:rPr lang="en-GB" i="1">
                <a:latin typeface="Arial" charset="0"/>
                <a:cs typeface="msgothic" charset="0"/>
              </a:rPr>
              <a:t>C</a:t>
            </a:r>
            <a:r>
              <a:rPr lang="en-GB">
                <a:latin typeface="Arial" charset="0"/>
                <a:cs typeface="msgothic" charset="0"/>
              </a:rPr>
              <a:t>) Boxplot showing that CREs with at least one predicted AP-1 motif drive expression higher than CREs with no AP-1 predicted motifs. (</a:t>
            </a:r>
            <a:r>
              <a:rPr lang="en-GB" i="1">
                <a:latin typeface="Arial" charset="0"/>
                <a:cs typeface="msgothic" charset="0"/>
              </a:rPr>
              <a:t>D</a:t>
            </a:r>
            <a:r>
              <a:rPr lang="en-GB">
                <a:latin typeface="Arial" charset="0"/>
                <a:cs typeface="msgothic" charset="0"/>
              </a:rPr>
              <a:t>) CREs overlapping with ChIP-seq peaks for a FOS (FOS or FOSL1) family member and a JUN (JUNB or JUND) family member, the constituent proteins of AP-1, drive expression higher than unbound CREs.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F07205EA-749B-DA43-8FC1-C5827FDF7E80}" type="slidenum">
              <a:rPr lang="en-US" smtClean="0"/>
              <a:pPr/>
              <a:t>37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7205EA-749B-DA43-8FC1-C5827FDF7E80}" type="slidenum">
              <a:rPr lang="en-US" smtClean="0"/>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marR="0" indent="-285750" algn="l" defTabSz="457200" rtl="0" eaLnBrk="1" fontAlgn="auto" latinLnBrk="0" hangingPunct="1">
              <a:lnSpc>
                <a:spcPct val="14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4765B38-701E-694E-8289-BB5955C7FAFD}" type="slidenum">
              <a:rPr lang="en-US" smtClean="0"/>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7205EA-749B-DA43-8FC1-C5827FDF7E80}" type="slidenum">
              <a:rPr lang="en-US" smtClean="0"/>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7205EA-749B-DA43-8FC1-C5827FDF7E80}" type="slidenum">
              <a:rPr lang="en-US" smtClean="0"/>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F592A7-9AA2-5842-9747-5E705DBD00A5}" type="slidenum">
              <a:rPr lang="en-US"/>
              <a:pPr/>
              <a:t>43</a:t>
            </a:fld>
            <a:endParaRPr lang="en-US"/>
          </a:p>
        </p:txBody>
      </p:sp>
      <p:sp>
        <p:nvSpPr>
          <p:cNvPr id="860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2210F7-A2D7-E640-9E8A-F56DFAAFAC77}" type="slidenum">
              <a:rPr lang="en-US"/>
              <a:pPr/>
              <a:t>2</a:t>
            </a:fld>
            <a:endParaRPr lang="en-US"/>
          </a:p>
        </p:txBody>
      </p:sp>
      <p:sp>
        <p:nvSpPr>
          <p:cNvPr id="249858" name="Rectangle 1026"/>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9859" name="Rectangle 1027"/>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A1785EB3-972D-204A-8BFE-699BE82FDB8B}" type="slidenum">
              <a:rPr lang="en-US"/>
              <a:pPr/>
              <a:t>3</a:t>
            </a:fld>
            <a:endParaRPr lang="en-US"/>
          </a:p>
        </p:txBody>
      </p:sp>
      <p:sp>
        <p:nvSpPr>
          <p:cNvPr id="24578" name="Slide Image Placeholder 1"/>
          <p:cNvSpPr>
            <a:spLocks noGrp="1" noRot="1" noChangeAspect="1" noTextEdit="1"/>
          </p:cNvSpPr>
          <p:nvPr>
            <p:ph type="sldImg"/>
          </p:nvPr>
        </p:nvSpPr>
        <p:spPr bwMode="auto">
          <a:xfrm>
            <a:off x="1144588"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579" name="Notes Placeholder 2"/>
          <p:cNvSpPr>
            <a:spLocks noGrp="1"/>
          </p:cNvSpPr>
          <p:nvPr>
            <p:ph type="body" idx="1"/>
          </p:nvPr>
        </p:nvSpPr>
        <p:spPr bwMode="auto">
          <a:xfrm>
            <a:off x="914400" y="4341813"/>
            <a:ext cx="5029200" cy="4116387"/>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lIns="91718" tIns="45859" rIns="91718" bIns="45859"/>
          <a:lstStyle/>
          <a:p>
            <a:pPr>
              <a:spcBef>
                <a:spcPct val="0"/>
              </a:spcBef>
            </a:pPr>
            <a:endParaRPr lang="en-US"/>
          </a:p>
        </p:txBody>
      </p:sp>
      <p:sp>
        <p:nvSpPr>
          <p:cNvPr id="24580"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718" tIns="45859" rIns="91718" bIns="45859" anchor="b"/>
          <a:lstStyle>
            <a:lvl1pPr defTabSz="917575">
              <a:defRPr sz="2400">
                <a:solidFill>
                  <a:schemeClr val="tx1"/>
                </a:solidFill>
                <a:latin typeface="Arial" charset="0"/>
                <a:ea typeface="ＭＳ Ｐゴシック" charset="0"/>
                <a:cs typeface="ＭＳ Ｐゴシック" charset="0"/>
              </a:defRPr>
            </a:lvl1pPr>
            <a:lvl2pPr marL="735013" indent="-282575" defTabSz="917575">
              <a:defRPr sz="2400">
                <a:solidFill>
                  <a:schemeClr val="tx1"/>
                </a:solidFill>
                <a:latin typeface="Arial" charset="0"/>
                <a:ea typeface="ＭＳ Ｐゴシック" charset="0"/>
              </a:defRPr>
            </a:lvl2pPr>
            <a:lvl3pPr marL="1130300" indent="-225425" defTabSz="917575">
              <a:defRPr sz="2400">
                <a:solidFill>
                  <a:schemeClr val="tx1"/>
                </a:solidFill>
                <a:latin typeface="Arial" charset="0"/>
                <a:ea typeface="ＭＳ Ｐゴシック" charset="0"/>
              </a:defRPr>
            </a:lvl3pPr>
            <a:lvl4pPr marL="1582738" indent="-227013" defTabSz="917575">
              <a:defRPr sz="2400">
                <a:solidFill>
                  <a:schemeClr val="tx1"/>
                </a:solidFill>
                <a:latin typeface="Arial" charset="0"/>
                <a:ea typeface="ＭＳ Ｐゴシック" charset="0"/>
              </a:defRPr>
            </a:lvl4pPr>
            <a:lvl5pPr marL="2035175" indent="-227013" defTabSz="917575">
              <a:defRPr sz="2400">
                <a:solidFill>
                  <a:schemeClr val="tx1"/>
                </a:solidFill>
                <a:latin typeface="Arial" charset="0"/>
                <a:ea typeface="ＭＳ Ｐゴシック" charset="0"/>
              </a:defRPr>
            </a:lvl5pPr>
            <a:lvl6pPr marL="2492375" indent="-227013" defTabSz="917575" eaLnBrk="0" fontAlgn="base" hangingPunct="0">
              <a:spcBef>
                <a:spcPct val="0"/>
              </a:spcBef>
              <a:spcAft>
                <a:spcPct val="0"/>
              </a:spcAft>
              <a:defRPr sz="2400">
                <a:solidFill>
                  <a:schemeClr val="tx1"/>
                </a:solidFill>
                <a:latin typeface="Arial" charset="0"/>
                <a:ea typeface="ＭＳ Ｐゴシック" charset="0"/>
              </a:defRPr>
            </a:lvl6pPr>
            <a:lvl7pPr marL="2949575" indent="-227013" defTabSz="917575" eaLnBrk="0" fontAlgn="base" hangingPunct="0">
              <a:spcBef>
                <a:spcPct val="0"/>
              </a:spcBef>
              <a:spcAft>
                <a:spcPct val="0"/>
              </a:spcAft>
              <a:defRPr sz="2400">
                <a:solidFill>
                  <a:schemeClr val="tx1"/>
                </a:solidFill>
                <a:latin typeface="Arial" charset="0"/>
                <a:ea typeface="ＭＳ Ｐゴシック" charset="0"/>
              </a:defRPr>
            </a:lvl7pPr>
            <a:lvl8pPr marL="3406775" indent="-227013" defTabSz="917575" eaLnBrk="0" fontAlgn="base" hangingPunct="0">
              <a:spcBef>
                <a:spcPct val="0"/>
              </a:spcBef>
              <a:spcAft>
                <a:spcPct val="0"/>
              </a:spcAft>
              <a:defRPr sz="2400">
                <a:solidFill>
                  <a:schemeClr val="tx1"/>
                </a:solidFill>
                <a:latin typeface="Arial" charset="0"/>
                <a:ea typeface="ＭＳ Ｐゴシック" charset="0"/>
              </a:defRPr>
            </a:lvl8pPr>
            <a:lvl9pPr marL="3863975" indent="-227013" defTabSz="917575" eaLnBrk="0" fontAlgn="base" hangingPunct="0">
              <a:spcBef>
                <a:spcPct val="0"/>
              </a:spcBef>
              <a:spcAft>
                <a:spcPct val="0"/>
              </a:spcAft>
              <a:defRPr sz="2400">
                <a:solidFill>
                  <a:schemeClr val="tx1"/>
                </a:solidFill>
                <a:latin typeface="Arial" charset="0"/>
                <a:ea typeface="ＭＳ Ｐゴシック" charset="0"/>
              </a:defRPr>
            </a:lvl9pPr>
          </a:lstStyle>
          <a:p>
            <a:pPr algn="r"/>
            <a:fld id="{DDEC1C16-C9B4-CD41-A4D2-4374CAE3B8CB}" type="slidenum">
              <a:rPr lang="en-US" sz="1200">
                <a:latin typeface="Times New Roman" charset="0"/>
              </a:rPr>
              <a:pPr algn="r"/>
              <a:t>3</a:t>
            </a:fld>
            <a:endParaRPr lang="en-US" sz="1200">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751AC3F-7844-DD41-A539-B26950633F33}" type="slidenum">
              <a:rPr lang="en-US"/>
              <a:pPr/>
              <a:t>5</a:t>
            </a:fld>
            <a:endParaRPr lang="en-US"/>
          </a:p>
        </p:txBody>
      </p:sp>
      <p:sp>
        <p:nvSpPr>
          <p:cNvPr id="203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3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6C12B8-9019-264B-95B9-3D651A1E2AEC}" type="slidenum">
              <a:rPr lang="en-US"/>
              <a:pPr/>
              <a:t>6</a:t>
            </a:fld>
            <a:endParaRPr lang="en-US"/>
          </a:p>
        </p:txBody>
      </p:sp>
      <p:sp>
        <p:nvSpPr>
          <p:cNvPr id="205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05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0C680A-85A5-F146-A603-36A0A65A9E2E}" type="slidenum">
              <a:rPr lang="en-US"/>
              <a:pPr/>
              <a:t>7</a:t>
            </a:fld>
            <a:endParaRPr lang="en-US"/>
          </a:p>
        </p:txBody>
      </p:sp>
      <p:sp>
        <p:nvSpPr>
          <p:cNvPr id="240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40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97B5712-C66C-7D45-AC27-7AB11F10CF3A}" type="slidenum">
              <a:rPr lang="en-US"/>
              <a:pPr/>
              <a:t>9</a:t>
            </a:fld>
            <a:endParaRPr lang="en-US"/>
          </a:p>
        </p:txBody>
      </p:sp>
      <p:sp>
        <p:nvSpPr>
          <p:cNvPr id="286722"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672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8386CD-7DB4-2A42-9170-531726EF827B}" type="slidenum">
              <a:rPr lang="en-US"/>
              <a:pPr/>
              <a:t>15</a:t>
            </a:fld>
            <a:endParaRPr lang="en-US"/>
          </a:p>
        </p:txBody>
      </p:sp>
      <p:sp>
        <p:nvSpPr>
          <p:cNvPr id="536578" name="Rectangle 1026"/>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3657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2A88F9-03FE-6D42-B041-D91C2660334F}" type="slidenum">
              <a:rPr lang="en-US"/>
              <a:pPr/>
              <a:t>16</a:t>
            </a:fld>
            <a:endParaRPr lang="en-US"/>
          </a:p>
        </p:txBody>
      </p:sp>
      <p:sp>
        <p:nvSpPr>
          <p:cNvPr id="279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9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FCF3403-F2D3-2C4C-9AF0-6D0E67640DF1}"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302812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F7081-113D-734C-9DA8-CEF4EACC54D7}"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52044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122222-A068-094C-9181-A9EA18D8DE63}"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597897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FDF043-5C69-194C-A11D-112B59B87073}"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2250085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C22AE8-B5C3-AD4F-9627-5FE8513AC127}"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292223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AA1FED-EA9F-F94E-A2CF-68F5970D0313}"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10008170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D9DD50-8591-DE44-9459-C4E1F701ECAF}"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1737785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2D6B5B-0183-1548-B3B2-0302E35562C3}" type="datetime1">
              <a:rPr lang="en-US" smtClean="0"/>
              <a:t>4/6/15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3092881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400F4BD-9E83-EE48-B74D-16B4B4CAA976}" type="datetime1">
              <a:rPr lang="en-US" smtClean="0"/>
              <a:t>4/6/15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66770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67FB45-1DD5-0442-8715-4A79D63B361B}" type="datetime1">
              <a:rPr lang="en-US" smtClean="0"/>
              <a:t>4/6/15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40770142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985D9D3-BDD2-2640-8794-185EDEB16E8A}"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758314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3B4DE45-2A80-5740-B5A9-0B2A876AD9DC}"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620914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B218BB-FAB5-FD4D-A9DA-85B50BF7CCC1}"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31066904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9EE9A-6D7E-2149-A4C1-928D83217573}"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2663738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7BC310-60C8-F747-A33E-D263FD72A12B}"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D86D509-14B5-3442-B04E-AB2C23F2BD36}" type="slidenum">
              <a:rPr lang="en-US" smtClean="0"/>
              <a:t>‹#›</a:t>
            </a:fld>
            <a:endParaRPr lang="en-US"/>
          </a:p>
        </p:txBody>
      </p:sp>
    </p:spTree>
    <p:extLst>
      <p:ext uri="{BB962C8B-B14F-4D97-AF65-F5344CB8AC3E}">
        <p14:creationId xmlns:p14="http://schemas.microsoft.com/office/powerpoint/2010/main" val="25307276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747AB3-AB9A-D145-87CF-C8BA2C6C5162}"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302812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4822D9-CFC3-4A43-B4F1-B7BC6E82765E}"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6209144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685894-464F-8143-A1D1-5AD71CCB06A7}"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6122507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03F35D-9325-004B-9E0B-D710399A55F4}"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559792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63168F-6553-8B4F-9D29-05B69B9BF56C}" type="datetime1">
              <a:rPr lang="en-US" smtClean="0"/>
              <a:t>4/6/15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328821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C6BD5BC-CD2D-5C45-9F25-61996C516A64}" type="datetime1">
              <a:rPr lang="en-US" smtClean="0"/>
              <a:t>4/6/15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711084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46803E-5835-5243-8495-3267E53911E6}" type="datetime1">
              <a:rPr lang="en-US" smtClean="0"/>
              <a:t>4/6/15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4206672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EDE191-68F2-0F4A-8057-A56B90696110}"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6122507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CE61C7-3278-604E-A66B-40A61579998F}"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097601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76D99C-3748-7E4C-BDCB-A1048E593836}"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9550925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1C1B27-FFF3-6D4C-B477-8CC509465A5E}"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52044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E2103B-6847-814B-AAE5-8FE5E63B29E3}"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597897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B52F25E-A391-494F-8A18-62F0BB193198}"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3028120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85AA35B-0928-6A4A-B637-003585BE87AF}"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620914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CAC408-3BF7-4844-B1B3-829A797F720B}"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6122507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D36BB5-E065-8847-B4C1-9548AA66F0DE}"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55979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F3C51C-9D82-AE49-81DC-1EFA5CC1D39B}" type="datetime1">
              <a:rPr lang="en-US" smtClean="0"/>
              <a:t>4/6/15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32882168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514EF70-5A04-4D4D-B922-7E75FA0F3FF6}" type="datetime1">
              <a:rPr lang="en-US" smtClean="0"/>
              <a:t>4/6/15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711084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349E75-DA83-ED4E-ABCD-768F586F2502}"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55979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BE5637-8288-2445-9C7A-D46BD067BFFA}" type="datetime1">
              <a:rPr lang="en-US" smtClean="0"/>
              <a:t>4/6/15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42066723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5ED3EC8-52E6-7749-88AA-9D95DCC56E94}"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0976017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CBA8F7-357A-894A-9356-55D2464E7D60}"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955092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7AE8A9-04BA-F74C-8823-B3DD4ACC904B}"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520446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8BCA90-813C-E147-A81D-2D19411E622C}" type="datetime1">
              <a:rPr lang="en-US" smtClean="0"/>
              <a:t>4/6/15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59789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24E4E2-5C62-CE4C-8B83-9E7546AF5291}" type="datetime1">
              <a:rPr lang="en-US" smtClean="0"/>
              <a:t>4/6/15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328821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15135E-BBD2-EE4E-BF8C-44E26DB18FB8}" type="datetime1">
              <a:rPr lang="en-US" smtClean="0"/>
              <a:t>4/6/15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711084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AD76B-9270-4046-A888-89962CEB3FE7}" type="datetime1">
              <a:rPr lang="en-US" smtClean="0"/>
              <a:t>4/6/15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4206672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60C282-3DC0-D64F-9F0A-30F401276FF2}"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109760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5A636A-622F-4E44-83BE-ED46FBBF9C84}" type="datetime1">
              <a:rPr lang="en-US" smtClean="0"/>
              <a:t>4/6/15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a:t>
            </a:fld>
            <a:endParaRPr lang="en-US"/>
          </a:p>
        </p:txBody>
      </p:sp>
    </p:spTree>
    <p:extLst>
      <p:ext uri="{BB962C8B-B14F-4D97-AF65-F5344CB8AC3E}">
        <p14:creationId xmlns:p14="http://schemas.microsoft.com/office/powerpoint/2010/main" val="9550925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709613"/>
          </a:xfrm>
          <a:prstGeom prst="rect">
            <a:avLst/>
          </a:prstGeom>
          <a:solidFill>
            <a:schemeClr val="accent5">
              <a:lumMod val="20000"/>
              <a:lumOff val="80000"/>
            </a:schemeClr>
          </a:solidFill>
          <a:ln w="12700" cmpd="sng">
            <a:solidFill>
              <a:schemeClr val="tx2"/>
            </a:solidFill>
          </a:ln>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90083"/>
            <a:ext cx="8229600" cy="5185834"/>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76F8A-52EE-8E43-85C6-90459C0ED86D}" type="datetime1">
              <a:rPr lang="en-US" smtClean="0"/>
              <a:t>4/6/15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525D1-94EC-AA45-A259-B3226F473042}" type="slidenum">
              <a:rPr lang="en-US" smtClean="0"/>
              <a:t>‹#›</a:t>
            </a:fld>
            <a:endParaRPr lang="en-US"/>
          </a:p>
        </p:txBody>
      </p:sp>
    </p:spTree>
    <p:extLst>
      <p:ext uri="{BB962C8B-B14F-4D97-AF65-F5344CB8AC3E}">
        <p14:creationId xmlns:p14="http://schemas.microsoft.com/office/powerpoint/2010/main" val="31767958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hdr="0" ftr="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40A9C-A37F-3148-A720-F0161E7CA35B}" type="datetime1">
              <a:rPr lang="en-US" smtClean="0"/>
              <a:t>4/6/15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86D509-14B5-3442-B04E-AB2C23F2BD36}" type="slidenum">
              <a:rPr lang="en-US" smtClean="0"/>
              <a:t>‹#›</a:t>
            </a:fld>
            <a:endParaRPr lang="en-US"/>
          </a:p>
        </p:txBody>
      </p:sp>
    </p:spTree>
    <p:extLst>
      <p:ext uri="{BB962C8B-B14F-4D97-AF65-F5344CB8AC3E}">
        <p14:creationId xmlns:p14="http://schemas.microsoft.com/office/powerpoint/2010/main" val="413779838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709613"/>
          </a:xfrm>
          <a:prstGeom prst="rect">
            <a:avLst/>
          </a:prstGeom>
          <a:solidFill>
            <a:schemeClr val="accent5">
              <a:lumMod val="20000"/>
              <a:lumOff val="80000"/>
            </a:schemeClr>
          </a:solidFill>
          <a:ln w="12700" cmpd="sng">
            <a:solidFill>
              <a:schemeClr val="tx2"/>
            </a:solidFill>
          </a:ln>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90083"/>
            <a:ext cx="8229600" cy="5185834"/>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5FEC7-A792-EC4A-A059-6BADD5E0E3D2}" type="datetime1">
              <a:rPr lang="en-US" smtClean="0"/>
              <a:t>4/6/15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525D1-94EC-AA45-A259-B3226F473042}" type="slidenum">
              <a:rPr lang="en-US" smtClean="0"/>
              <a:t>‹#›</a:t>
            </a:fld>
            <a:endParaRPr lang="en-US"/>
          </a:p>
        </p:txBody>
      </p:sp>
    </p:spTree>
    <p:extLst>
      <p:ext uri="{BB962C8B-B14F-4D97-AF65-F5344CB8AC3E}">
        <p14:creationId xmlns:p14="http://schemas.microsoft.com/office/powerpoint/2010/main" val="317679584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ftr="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709613"/>
          </a:xfrm>
          <a:prstGeom prst="rect">
            <a:avLst/>
          </a:prstGeom>
          <a:solidFill>
            <a:schemeClr val="accent5">
              <a:lumMod val="20000"/>
              <a:lumOff val="80000"/>
            </a:schemeClr>
          </a:solidFill>
          <a:ln w="12700" cmpd="sng">
            <a:solidFill>
              <a:schemeClr val="tx2"/>
            </a:solidFill>
          </a:ln>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090083"/>
            <a:ext cx="8229600" cy="5185834"/>
          </a:xfrm>
          <a:prstGeom prst="rect">
            <a:avLst/>
          </a:prstGeom>
          <a:noFill/>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96920-BC5D-EC40-887C-2BEE04B014C9}" type="datetime1">
              <a:rPr lang="en-US" smtClean="0"/>
              <a:t>4/6/15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5525D1-94EC-AA45-A259-B3226F473042}" type="slidenum">
              <a:rPr lang="en-US" smtClean="0"/>
              <a:t>‹#›</a:t>
            </a:fld>
            <a:endParaRPr lang="en-US"/>
          </a:p>
        </p:txBody>
      </p:sp>
    </p:spTree>
    <p:extLst>
      <p:ext uri="{BB962C8B-B14F-4D97-AF65-F5344CB8AC3E}">
        <p14:creationId xmlns:p14="http://schemas.microsoft.com/office/powerpoint/2010/main" val="317679584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ftr="0"/>
  <p:txStyles>
    <p:titleStyle>
      <a:lvl1pPr algn="ctr"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5.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7.emf"/><Relationship Id="rId5"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4"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43.emf"/><Relationship Id="rId5" Type="http://schemas.openxmlformats.org/officeDocument/2006/relationships/image" Target="../media/image44.emf"/><Relationship Id="rId6" Type="http://schemas.openxmlformats.org/officeDocument/2006/relationships/package" Target="../embeddings/Microsoft_Word_Document1.docx"/><Relationship Id="rId7" Type="http://schemas.openxmlformats.org/officeDocument/2006/relationships/image" Target="../media/image42.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8" Type="http://schemas.openxmlformats.org/officeDocument/2006/relationships/image" Target="../media/image50.jpeg"/><Relationship Id="rId9" Type="http://schemas.openxmlformats.org/officeDocument/2006/relationships/image" Target="../media/image51.jpeg"/><Relationship Id="rId10" Type="http://schemas.openxmlformats.org/officeDocument/2006/relationships/image" Target="../media/image52.jpeg"/><Relationship Id="rId11"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Grp="1" noChangeArrowheads="1"/>
          </p:cNvSpPr>
          <p:nvPr>
            <p:ph type="ctrTitle"/>
          </p:nvPr>
        </p:nvSpPr>
        <p:spPr>
          <a:xfrm>
            <a:off x="685800" y="1981200"/>
            <a:ext cx="7772400" cy="1447800"/>
          </a:xfrm>
          <a:ln/>
        </p:spPr>
        <p:txBody>
          <a:bodyPr>
            <a:normAutofit/>
          </a:bodyPr>
          <a:lstStyle/>
          <a:p>
            <a:r>
              <a:rPr lang="en-US" i="1" dirty="0"/>
              <a:t>Cis</a:t>
            </a:r>
            <a:r>
              <a:rPr lang="en-US" dirty="0"/>
              <a:t>-regulatory modules (CRMs): </a:t>
            </a:r>
            <a:r>
              <a:rPr lang="en-US" dirty="0" smtClean="0"/>
              <a:t>Prediction and experimental tests</a:t>
            </a:r>
            <a:endParaRPr lang="en-US" sz="3600" dirty="0"/>
          </a:p>
        </p:txBody>
      </p:sp>
      <p:sp>
        <p:nvSpPr>
          <p:cNvPr id="1027" name="Rectangle 3"/>
          <p:cNvSpPr>
            <a:spLocks noGrp="1" noChangeArrowheads="1"/>
          </p:cNvSpPr>
          <p:nvPr>
            <p:ph type="subTitle" idx="1"/>
          </p:nvPr>
        </p:nvSpPr>
        <p:spPr>
          <a:xfrm>
            <a:off x="685800" y="4267200"/>
            <a:ext cx="7924800" cy="1828800"/>
          </a:xfrm>
        </p:spPr>
        <p:txBody>
          <a:bodyPr>
            <a:normAutofit/>
          </a:bodyPr>
          <a:lstStyle/>
          <a:p>
            <a:r>
              <a:rPr lang="en-US" sz="2400" dirty="0">
                <a:solidFill>
                  <a:schemeClr val="tx1"/>
                </a:solidFill>
              </a:rPr>
              <a:t>BMMB 551 </a:t>
            </a:r>
            <a:r>
              <a:rPr lang="en-US" sz="2400" dirty="0">
                <a:solidFill>
                  <a:schemeClr val="tx1"/>
                </a:solidFill>
              </a:rPr>
              <a:t>Genomics</a:t>
            </a:r>
          </a:p>
          <a:p>
            <a:r>
              <a:rPr lang="en-US" sz="2400" dirty="0">
                <a:solidFill>
                  <a:schemeClr val="tx1"/>
                </a:solidFill>
              </a:rPr>
              <a:t>Ross </a:t>
            </a:r>
            <a:r>
              <a:rPr lang="en-US" sz="2400" dirty="0" smtClean="0">
                <a:solidFill>
                  <a:schemeClr val="tx1"/>
                </a:solidFill>
              </a:rPr>
              <a:t>Hardison</a:t>
            </a:r>
            <a:endParaRPr lang="en-US" sz="2400" dirty="0">
              <a:solidFill>
                <a:schemeClr val="tx1"/>
              </a:solidFill>
            </a:endParaRPr>
          </a:p>
        </p:txBody>
      </p:sp>
      <p:sp>
        <p:nvSpPr>
          <p:cNvPr id="2" name="Date Placeholder 1"/>
          <p:cNvSpPr>
            <a:spLocks noGrp="1"/>
          </p:cNvSpPr>
          <p:nvPr>
            <p:ph type="dt" sz="half" idx="10"/>
          </p:nvPr>
        </p:nvSpPr>
        <p:spPr/>
        <p:txBody>
          <a:bodyPr/>
          <a:lstStyle/>
          <a:p>
            <a:fld id="{4DBE4988-38BE-3B4C-933C-AECB62A2135F}"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1</a:t>
            </a:fld>
            <a:endParaRPr lang="en-US"/>
          </a:p>
        </p:txBody>
      </p:sp>
      <p:pic>
        <p:nvPicPr>
          <p:cNvPr id="1028" name="Picture 4" descr="PSU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5288"/>
            <a:ext cx="973138" cy="595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3652" y="167808"/>
            <a:ext cx="8819056" cy="586328"/>
          </a:xfrm>
        </p:spPr>
        <p:txBody>
          <a:bodyPr>
            <a:normAutofit/>
          </a:bodyPr>
          <a:lstStyle/>
          <a:p>
            <a:r>
              <a:rPr lang="en-US" sz="2800" dirty="0" smtClean="0"/>
              <a:t>The current state of mapping function-associated features</a:t>
            </a:r>
            <a:endParaRPr lang="en-US" sz="2800" dirty="0"/>
          </a:p>
        </p:txBody>
      </p:sp>
      <p:sp>
        <p:nvSpPr>
          <p:cNvPr id="2" name="Date Placeholder 1"/>
          <p:cNvSpPr>
            <a:spLocks noGrp="1"/>
          </p:cNvSpPr>
          <p:nvPr>
            <p:ph type="dt" sz="half" idx="10"/>
          </p:nvPr>
        </p:nvSpPr>
        <p:spPr/>
        <p:txBody>
          <a:bodyPr/>
          <a:lstStyle/>
          <a:p>
            <a:fld id="{22423758-9DA3-754A-9A6E-21EFEE4346E2}" type="datetime1">
              <a:rPr lang="en-US" smtClean="0"/>
              <a:t>4/6/15</a:t>
            </a:fld>
            <a:endParaRPr lang="en-US"/>
          </a:p>
        </p:txBody>
      </p:sp>
      <p:sp>
        <p:nvSpPr>
          <p:cNvPr id="3" name="Slide Number Placeholder 2"/>
          <p:cNvSpPr>
            <a:spLocks noGrp="1"/>
          </p:cNvSpPr>
          <p:nvPr>
            <p:ph type="sldNum" sz="quarter" idx="12"/>
          </p:nvPr>
        </p:nvSpPr>
        <p:spPr/>
        <p:txBody>
          <a:bodyPr/>
          <a:lstStyle/>
          <a:p>
            <a:fld id="{98AB42CA-60BD-E844-8B9B-5ACD220D535D}" type="slidenum">
              <a:rPr lang="en-US" smtClean="0"/>
              <a:t>10</a:t>
            </a:fld>
            <a:endParaRPr lang="en-US"/>
          </a:p>
        </p:txBody>
      </p:sp>
      <p:pic>
        <p:nvPicPr>
          <p:cNvPr id="6" name="Picture 5" descr="MatrixFxnAsscCellFeatu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971" y="777875"/>
            <a:ext cx="5778012" cy="5943600"/>
          </a:xfrm>
          <a:prstGeom prst="rect">
            <a:avLst/>
          </a:prstGeom>
        </p:spPr>
      </p:pic>
    </p:spTree>
    <p:extLst>
      <p:ext uri="{BB962C8B-B14F-4D97-AF65-F5344CB8AC3E}">
        <p14:creationId xmlns:p14="http://schemas.microsoft.com/office/powerpoint/2010/main" val="17841971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8153400" cy="563563"/>
          </a:xfrm>
        </p:spPr>
        <p:txBody>
          <a:bodyPr>
            <a:noAutofit/>
          </a:bodyPr>
          <a:lstStyle/>
          <a:p>
            <a:r>
              <a:rPr lang="en-US" sz="2400" dirty="0" err="1" smtClean="0"/>
              <a:t>DNase</a:t>
            </a:r>
            <a:r>
              <a:rPr lang="en-US" sz="2400" dirty="0" smtClean="0"/>
              <a:t> sensitivity and TF occupancy during fly development</a:t>
            </a:r>
            <a:endParaRPr lang="en-US" sz="2400" dirty="0"/>
          </a:p>
        </p:txBody>
      </p:sp>
      <p:sp>
        <p:nvSpPr>
          <p:cNvPr id="8" name="Date Placeholder 7"/>
          <p:cNvSpPr>
            <a:spLocks noGrp="1"/>
          </p:cNvSpPr>
          <p:nvPr>
            <p:ph type="dt" sz="half" idx="10"/>
          </p:nvPr>
        </p:nvSpPr>
        <p:spPr/>
        <p:txBody>
          <a:bodyPr/>
          <a:lstStyle/>
          <a:p>
            <a:fld id="{A2B53AE8-39D2-B94B-9F48-48D76021EACD}" type="datetime1">
              <a:rPr lang="en-US" smtClean="0"/>
              <a:t>4/6/15</a:t>
            </a:fld>
            <a:endParaRPr lang="en-US"/>
          </a:p>
        </p:txBody>
      </p:sp>
      <p:sp>
        <p:nvSpPr>
          <p:cNvPr id="9" name="Slide Number Placeholder 8"/>
          <p:cNvSpPr>
            <a:spLocks noGrp="1"/>
          </p:cNvSpPr>
          <p:nvPr>
            <p:ph type="sldNum" sz="quarter" idx="12"/>
          </p:nvPr>
        </p:nvSpPr>
        <p:spPr/>
        <p:txBody>
          <a:bodyPr/>
          <a:lstStyle/>
          <a:p>
            <a:fld id="{D85525D1-94EC-AA45-A259-B3226F473042}" type="slidenum">
              <a:rPr lang="en-US" smtClean="0"/>
              <a:t>11</a:t>
            </a:fld>
            <a:endParaRPr lang="en-US"/>
          </a:p>
        </p:txBody>
      </p:sp>
      <p:pic>
        <p:nvPicPr>
          <p:cNvPr id="3" name="Picture 2" descr="Screen shot 2011-12-05 at 8.38.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762000"/>
            <a:ext cx="6858000" cy="5996510"/>
          </a:xfrm>
          <a:prstGeom prst="rect">
            <a:avLst/>
          </a:prstGeom>
        </p:spPr>
      </p:pic>
      <p:sp>
        <p:nvSpPr>
          <p:cNvPr id="4" name="TextBox 3"/>
          <p:cNvSpPr txBox="1"/>
          <p:nvPr/>
        </p:nvSpPr>
        <p:spPr>
          <a:xfrm>
            <a:off x="228600" y="2819400"/>
            <a:ext cx="1828801" cy="338554"/>
          </a:xfrm>
          <a:prstGeom prst="rect">
            <a:avLst/>
          </a:prstGeom>
          <a:noFill/>
        </p:spPr>
        <p:txBody>
          <a:bodyPr wrap="square" rtlCol="0">
            <a:spAutoFit/>
          </a:bodyPr>
          <a:lstStyle/>
          <a:p>
            <a:r>
              <a:rPr lang="en-US" sz="1600" dirty="0" err="1" smtClean="0"/>
              <a:t>DNase</a:t>
            </a:r>
            <a:r>
              <a:rPr lang="en-US" sz="1600" dirty="0" smtClean="0"/>
              <a:t> sensitivity</a:t>
            </a:r>
            <a:endParaRPr lang="en-US" sz="1600" dirty="0"/>
          </a:p>
        </p:txBody>
      </p:sp>
      <p:sp>
        <p:nvSpPr>
          <p:cNvPr id="5" name="Rectangle 4"/>
          <p:cNvSpPr/>
          <p:nvPr/>
        </p:nvSpPr>
        <p:spPr>
          <a:xfrm>
            <a:off x="20320" y="5638800"/>
            <a:ext cx="2057400" cy="738664"/>
          </a:xfrm>
          <a:prstGeom prst="rect">
            <a:avLst/>
          </a:prstGeom>
        </p:spPr>
        <p:txBody>
          <a:bodyPr wrap="square">
            <a:spAutoFit/>
          </a:bodyPr>
          <a:lstStyle/>
          <a:p>
            <a:r>
              <a:rPr lang="en-US" sz="1400" dirty="0"/>
              <a:t>Berkeley Drosophila Transcription Network Project</a:t>
            </a:r>
          </a:p>
        </p:txBody>
      </p:sp>
      <p:sp>
        <p:nvSpPr>
          <p:cNvPr id="6" name="TextBox 5"/>
          <p:cNvSpPr txBox="1"/>
          <p:nvPr/>
        </p:nvSpPr>
        <p:spPr>
          <a:xfrm>
            <a:off x="228600" y="4648200"/>
            <a:ext cx="1828801" cy="338554"/>
          </a:xfrm>
          <a:prstGeom prst="rect">
            <a:avLst/>
          </a:prstGeom>
          <a:noFill/>
        </p:spPr>
        <p:txBody>
          <a:bodyPr wrap="square" rtlCol="0">
            <a:spAutoFit/>
          </a:bodyPr>
          <a:lstStyle/>
          <a:p>
            <a:r>
              <a:rPr lang="en-US" sz="1600" dirty="0" smtClean="0"/>
              <a:t>TF occupancy</a:t>
            </a:r>
            <a:endParaRPr lang="en-US" sz="1600" dirty="0"/>
          </a:p>
        </p:txBody>
      </p:sp>
      <p:sp>
        <p:nvSpPr>
          <p:cNvPr id="7" name="TextBox 6"/>
          <p:cNvSpPr txBox="1"/>
          <p:nvPr/>
        </p:nvSpPr>
        <p:spPr>
          <a:xfrm>
            <a:off x="152400" y="1143000"/>
            <a:ext cx="1828801" cy="338554"/>
          </a:xfrm>
          <a:prstGeom prst="rect">
            <a:avLst/>
          </a:prstGeom>
          <a:noFill/>
        </p:spPr>
        <p:txBody>
          <a:bodyPr wrap="square" rtlCol="0">
            <a:spAutoFit/>
          </a:bodyPr>
          <a:lstStyle/>
          <a:p>
            <a:r>
              <a:rPr lang="en-US" sz="1600" dirty="0" smtClean="0"/>
              <a:t>Genes</a:t>
            </a:r>
            <a:endParaRPr lang="en-US" sz="1600" dirty="0"/>
          </a:p>
        </p:txBody>
      </p:sp>
    </p:spTree>
    <p:extLst>
      <p:ext uri="{BB962C8B-B14F-4D97-AF65-F5344CB8AC3E}">
        <p14:creationId xmlns:p14="http://schemas.microsoft.com/office/powerpoint/2010/main" val="54557053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7"/>
            <a:ext cx="1981200" cy="1630363"/>
          </a:xfrm>
        </p:spPr>
        <p:txBody>
          <a:bodyPr>
            <a:noAutofit/>
          </a:bodyPr>
          <a:lstStyle/>
          <a:p>
            <a:r>
              <a:rPr lang="en-US" sz="2400" dirty="0" err="1" smtClean="0"/>
              <a:t>Epigenomic</a:t>
            </a:r>
            <a:r>
              <a:rPr lang="en-US" sz="2400" dirty="0" smtClean="0"/>
              <a:t> features in </a:t>
            </a:r>
            <a:r>
              <a:rPr lang="en-US" sz="2400" dirty="0" err="1" smtClean="0"/>
              <a:t>modENCODE</a:t>
            </a:r>
            <a:endParaRPr lang="en-US" sz="2400" dirty="0"/>
          </a:p>
        </p:txBody>
      </p:sp>
      <p:sp>
        <p:nvSpPr>
          <p:cNvPr id="5" name="Date Placeholder 4"/>
          <p:cNvSpPr>
            <a:spLocks noGrp="1"/>
          </p:cNvSpPr>
          <p:nvPr>
            <p:ph type="dt" sz="half" idx="10"/>
          </p:nvPr>
        </p:nvSpPr>
        <p:spPr/>
        <p:txBody>
          <a:bodyPr/>
          <a:lstStyle/>
          <a:p>
            <a:fld id="{2FFA6644-5F27-5C46-981F-CB77125AFFC5}" type="datetime1">
              <a:rPr lang="en-US" smtClean="0"/>
              <a:t>4/6/15</a:t>
            </a:fld>
            <a:endParaRPr lang="en-US"/>
          </a:p>
        </p:txBody>
      </p:sp>
      <p:sp>
        <p:nvSpPr>
          <p:cNvPr id="6" name="Slide Number Placeholder 5"/>
          <p:cNvSpPr>
            <a:spLocks noGrp="1"/>
          </p:cNvSpPr>
          <p:nvPr>
            <p:ph type="sldNum" sz="quarter" idx="12"/>
          </p:nvPr>
        </p:nvSpPr>
        <p:spPr/>
        <p:txBody>
          <a:bodyPr/>
          <a:lstStyle/>
          <a:p>
            <a:fld id="{D85525D1-94EC-AA45-A259-B3226F473042}" type="slidenum">
              <a:rPr lang="en-US" smtClean="0"/>
              <a:t>12</a:t>
            </a:fld>
            <a:endParaRPr lang="en-US"/>
          </a:p>
        </p:txBody>
      </p:sp>
      <p:pic>
        <p:nvPicPr>
          <p:cNvPr id="3" name="Picture 2" descr="Screen shot 2011-12-05 at 9.21.1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0"/>
            <a:ext cx="6921721" cy="6858000"/>
          </a:xfrm>
          <a:prstGeom prst="rect">
            <a:avLst/>
          </a:prstGeom>
        </p:spPr>
      </p:pic>
      <p:sp>
        <p:nvSpPr>
          <p:cNvPr id="4" name="TextBox 3"/>
          <p:cNvSpPr txBox="1"/>
          <p:nvPr/>
        </p:nvSpPr>
        <p:spPr>
          <a:xfrm>
            <a:off x="93258" y="2514600"/>
            <a:ext cx="2040342" cy="307777"/>
          </a:xfrm>
          <a:prstGeom prst="rect">
            <a:avLst/>
          </a:prstGeom>
          <a:noFill/>
        </p:spPr>
        <p:txBody>
          <a:bodyPr wrap="none" rtlCol="0">
            <a:spAutoFit/>
          </a:bodyPr>
          <a:lstStyle/>
          <a:p>
            <a:r>
              <a:rPr lang="en-US" sz="1400" dirty="0" err="1" smtClean="0"/>
              <a:t>www.modENCODE.org</a:t>
            </a:r>
            <a:endParaRPr lang="en-US" sz="1400" dirty="0"/>
          </a:p>
        </p:txBody>
      </p:sp>
    </p:spTree>
    <p:extLst>
      <p:ext uri="{BB962C8B-B14F-4D97-AF65-F5344CB8AC3E}">
        <p14:creationId xmlns:p14="http://schemas.microsoft.com/office/powerpoint/2010/main" val="36105379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Integrative Analyses</a:t>
            </a:r>
            <a:endParaRPr lang="en-US" dirty="0"/>
          </a:p>
        </p:txBody>
      </p:sp>
      <p:sp>
        <p:nvSpPr>
          <p:cNvPr id="4" name="Subtitle 3"/>
          <p:cNvSpPr>
            <a:spLocks noGrp="1"/>
          </p:cNvSpPr>
          <p:nvPr>
            <p:ph type="body" idx="1"/>
          </p:nvPr>
        </p:nvSpPr>
        <p:spPr/>
        <p:txBody>
          <a:bodyPr/>
          <a:lstStyle/>
          <a:p>
            <a:r>
              <a:rPr lang="en-US" dirty="0" smtClean="0"/>
              <a:t>ENCODE consortium</a:t>
            </a:r>
            <a:endParaRPr lang="en-US" dirty="0"/>
          </a:p>
        </p:txBody>
      </p:sp>
      <p:sp>
        <p:nvSpPr>
          <p:cNvPr id="2" name="Date Placeholder 1"/>
          <p:cNvSpPr>
            <a:spLocks noGrp="1"/>
          </p:cNvSpPr>
          <p:nvPr>
            <p:ph type="dt" sz="half" idx="10"/>
          </p:nvPr>
        </p:nvSpPr>
        <p:spPr/>
        <p:txBody>
          <a:bodyPr/>
          <a:lstStyle/>
          <a:p>
            <a:fld id="{D13E28BF-237B-604E-B9BA-6874B6C57516}" type="datetime1">
              <a:rPr lang="en-US" smtClean="0"/>
              <a:t>4/6/15</a:t>
            </a:fld>
            <a:endParaRPr lang="en-US"/>
          </a:p>
        </p:txBody>
      </p:sp>
      <p:sp>
        <p:nvSpPr>
          <p:cNvPr id="5" name="Slide Number Placeholder 4"/>
          <p:cNvSpPr>
            <a:spLocks noGrp="1"/>
          </p:cNvSpPr>
          <p:nvPr>
            <p:ph type="sldNum" sz="quarter" idx="12"/>
          </p:nvPr>
        </p:nvSpPr>
        <p:spPr/>
        <p:txBody>
          <a:bodyPr/>
          <a:lstStyle/>
          <a:p>
            <a:fld id="{D85525D1-94EC-AA45-A259-B3226F473042}" type="slidenum">
              <a:rPr lang="en-US" smtClean="0"/>
              <a:t>13</a:t>
            </a:fld>
            <a:endParaRPr lang="en-US"/>
          </a:p>
        </p:txBody>
      </p:sp>
    </p:spTree>
    <p:extLst>
      <p:ext uri="{BB962C8B-B14F-4D97-AF65-F5344CB8AC3E}">
        <p14:creationId xmlns:p14="http://schemas.microsoft.com/office/powerpoint/2010/main" val="49993960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761999"/>
          </a:xfrm>
        </p:spPr>
        <p:txBody>
          <a:bodyPr>
            <a:normAutofit/>
          </a:bodyPr>
          <a:lstStyle/>
          <a:p>
            <a:r>
              <a:rPr lang="en-US" sz="3200" dirty="0" smtClean="0"/>
              <a:t>Large-scale interaction maps of TFs</a:t>
            </a:r>
            <a:endParaRPr lang="en-US" sz="3200" dirty="0"/>
          </a:p>
        </p:txBody>
      </p:sp>
      <p:sp>
        <p:nvSpPr>
          <p:cNvPr id="6" name="Date Placeholder 5"/>
          <p:cNvSpPr>
            <a:spLocks noGrp="1"/>
          </p:cNvSpPr>
          <p:nvPr>
            <p:ph type="dt" sz="half" idx="10"/>
          </p:nvPr>
        </p:nvSpPr>
        <p:spPr/>
        <p:txBody>
          <a:bodyPr/>
          <a:lstStyle/>
          <a:p>
            <a:fld id="{3A2AA4B9-B1D1-FB4C-963C-33AF68E2E48B}" type="datetime1">
              <a:rPr lang="en-US" smtClean="0"/>
              <a:t>4/6/15</a:t>
            </a:fld>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14</a:t>
            </a:fld>
            <a:endParaRPr lang="en-US"/>
          </a:p>
        </p:txBody>
      </p:sp>
      <p:pic>
        <p:nvPicPr>
          <p:cNvPr id="4" name="Picture 3" descr="Screen shot 2011-12-04 at 11.35.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3551"/>
            <a:ext cx="9144000" cy="5679649"/>
          </a:xfrm>
          <a:prstGeom prst="rect">
            <a:avLst/>
          </a:prstGeom>
        </p:spPr>
      </p:pic>
      <p:sp>
        <p:nvSpPr>
          <p:cNvPr id="5" name="TextBox 4"/>
          <p:cNvSpPr txBox="1"/>
          <p:nvPr/>
        </p:nvSpPr>
        <p:spPr>
          <a:xfrm>
            <a:off x="2286000" y="838200"/>
            <a:ext cx="1608133" cy="307777"/>
          </a:xfrm>
          <a:prstGeom prst="rect">
            <a:avLst/>
          </a:prstGeom>
          <a:solidFill>
            <a:schemeClr val="bg1"/>
          </a:solidFill>
        </p:spPr>
        <p:txBody>
          <a:bodyPr wrap="none" rtlCol="0">
            <a:spAutoFit/>
          </a:bodyPr>
          <a:lstStyle/>
          <a:p>
            <a:r>
              <a:rPr lang="en-US" sz="1400" dirty="0" smtClean="0"/>
              <a:t>Distal to promoter</a:t>
            </a:r>
            <a:endParaRPr lang="en-US" sz="1400" dirty="0"/>
          </a:p>
        </p:txBody>
      </p:sp>
      <p:sp>
        <p:nvSpPr>
          <p:cNvPr id="8" name="TextBox 7"/>
          <p:cNvSpPr txBox="1"/>
          <p:nvPr/>
        </p:nvSpPr>
        <p:spPr>
          <a:xfrm>
            <a:off x="2971800" y="6477000"/>
            <a:ext cx="2865914" cy="276999"/>
          </a:xfrm>
          <a:prstGeom prst="rect">
            <a:avLst/>
          </a:prstGeom>
          <a:noFill/>
        </p:spPr>
        <p:txBody>
          <a:bodyPr wrap="none" rtlCol="0">
            <a:spAutoFit/>
          </a:bodyPr>
          <a:lstStyle/>
          <a:p>
            <a:r>
              <a:rPr lang="en-US" sz="1200" dirty="0">
                <a:latin typeface="+mn-lt"/>
              </a:rPr>
              <a:t>ENCODE Project Consortium (2012) </a:t>
            </a:r>
            <a:r>
              <a:rPr lang="en-US" sz="1200" dirty="0" smtClean="0">
                <a:latin typeface="+mn-lt"/>
              </a:rPr>
              <a:t>Nature</a:t>
            </a:r>
            <a:endParaRPr lang="en-US" sz="1200" dirty="0">
              <a:latin typeface="+mn-lt"/>
            </a:endParaRPr>
          </a:p>
        </p:txBody>
      </p:sp>
    </p:spTree>
    <p:extLst>
      <p:ext uri="{BB962C8B-B14F-4D97-AF65-F5344CB8AC3E}">
        <p14:creationId xmlns:p14="http://schemas.microsoft.com/office/powerpoint/2010/main" val="376742999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2"/>
          <p:cNvSpPr>
            <a:spLocks noGrp="1" noChangeArrowheads="1"/>
          </p:cNvSpPr>
          <p:nvPr>
            <p:ph type="title"/>
          </p:nvPr>
        </p:nvSpPr>
        <p:spPr>
          <a:xfrm>
            <a:off x="685800" y="152400"/>
            <a:ext cx="7772400" cy="762000"/>
          </a:xfrm>
          <a:ln/>
        </p:spPr>
        <p:txBody>
          <a:bodyPr>
            <a:normAutofit fontScale="90000"/>
          </a:bodyPr>
          <a:lstStyle/>
          <a:p>
            <a:r>
              <a:rPr lang="ja-JP" altLang="en-US" sz="2400">
                <a:latin typeface="Arial"/>
              </a:rPr>
              <a:t>“</a:t>
            </a:r>
            <a:r>
              <a:rPr lang="en-US" sz="2400"/>
              <a:t>Paint</a:t>
            </a:r>
            <a:r>
              <a:rPr lang="ja-JP" altLang="en-US" sz="2400">
                <a:latin typeface="Arial"/>
              </a:rPr>
              <a:t>”</a:t>
            </a:r>
            <a:r>
              <a:rPr lang="en-US" sz="2400"/>
              <a:t> genomic regions by dominant histone modifications: multivariate HMM</a:t>
            </a:r>
          </a:p>
        </p:txBody>
      </p:sp>
      <p:sp>
        <p:nvSpPr>
          <p:cNvPr id="2" name="Date Placeholder 1"/>
          <p:cNvSpPr>
            <a:spLocks noGrp="1"/>
          </p:cNvSpPr>
          <p:nvPr>
            <p:ph type="dt" sz="half" idx="10"/>
          </p:nvPr>
        </p:nvSpPr>
        <p:spPr/>
        <p:txBody>
          <a:bodyPr/>
          <a:lstStyle/>
          <a:p>
            <a:fld id="{22E3CD54-CD34-F048-A627-96CE0085DF7C}"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15</a:t>
            </a:fld>
            <a:endParaRPr lang="en-US"/>
          </a:p>
        </p:txBody>
      </p:sp>
      <p:pic>
        <p:nvPicPr>
          <p:cNvPr id="522243" name="Picture 3" descr="ChromStates_Ank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0513" y="992188"/>
            <a:ext cx="5830887" cy="5211762"/>
          </a:xfrm>
          <a:prstGeom prst="rect">
            <a:avLst/>
          </a:prstGeom>
          <a:noFill/>
          <a:extLst>
            <a:ext uri="{909E8E84-426E-40dd-AFC4-6F175D3DCCD1}">
              <a14:hiddenFill xmlns:a14="http://schemas.microsoft.com/office/drawing/2010/main">
                <a:solidFill>
                  <a:srgbClr val="FFFFFF"/>
                </a:solidFill>
              </a14:hiddenFill>
            </a:ext>
          </a:extLst>
        </p:spPr>
      </p:pic>
      <p:sp>
        <p:nvSpPr>
          <p:cNvPr id="522244" name="Text Box 4"/>
          <p:cNvSpPr txBox="1">
            <a:spLocks noChangeArrowheads="1"/>
          </p:cNvSpPr>
          <p:nvPr/>
        </p:nvSpPr>
        <p:spPr bwMode="auto">
          <a:xfrm>
            <a:off x="1219200" y="6400800"/>
            <a:ext cx="3305175"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dirty="0"/>
              <a:t>Ernst and </a:t>
            </a:r>
            <a:r>
              <a:rPr lang="en-US" sz="1000" dirty="0" err="1"/>
              <a:t>Kellis</a:t>
            </a:r>
            <a:r>
              <a:rPr lang="en-US" sz="1000" dirty="0"/>
              <a:t> (2010) Nature Biotechnology 28: 817…</a:t>
            </a:r>
          </a:p>
        </p:txBody>
      </p:sp>
      <p:sp>
        <p:nvSpPr>
          <p:cNvPr id="522246" name="Text Box 6"/>
          <p:cNvSpPr txBox="1">
            <a:spLocks noChangeArrowheads="1"/>
          </p:cNvSpPr>
          <p:nvPr/>
        </p:nvSpPr>
        <p:spPr bwMode="auto">
          <a:xfrm>
            <a:off x="4876800" y="6400800"/>
            <a:ext cx="2724862" cy="246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000" dirty="0"/>
              <a:t>Wu et al. 2011 </a:t>
            </a:r>
            <a:r>
              <a:rPr lang="en-US" sz="1000" b="1" dirty="0"/>
              <a:t>Genome </a:t>
            </a:r>
            <a:r>
              <a:rPr lang="en-US" sz="1000" b="1" dirty="0" smtClean="0"/>
              <a:t>Res </a:t>
            </a:r>
            <a:r>
              <a:rPr lang="en-US" sz="1000" dirty="0" smtClean="0"/>
              <a:t> </a:t>
            </a:r>
            <a:r>
              <a:rPr lang="en-US" sz="1000" i="1" dirty="0" smtClean="0"/>
              <a:t>21</a:t>
            </a:r>
            <a:r>
              <a:rPr lang="en-US" sz="1000" dirty="0" smtClean="0"/>
              <a:t>: 1659-1671</a:t>
            </a:r>
            <a:endParaRPr lang="en-US" sz="1000" dirty="0"/>
          </a:p>
        </p:txBody>
      </p:sp>
    </p:spTree>
    <p:extLst>
      <p:ext uri="{BB962C8B-B14F-4D97-AF65-F5344CB8AC3E}">
        <p14:creationId xmlns:p14="http://schemas.microsoft.com/office/powerpoint/2010/main" val="17911871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ln/>
        </p:spPr>
        <p:txBody>
          <a:bodyPr/>
          <a:lstStyle/>
          <a:p>
            <a:r>
              <a:rPr lang="en-US" sz="2800"/>
              <a:t>A general hidden Markov model = HMM</a:t>
            </a:r>
          </a:p>
        </p:txBody>
      </p:sp>
      <p:sp>
        <p:nvSpPr>
          <p:cNvPr id="278533" name="Rectangle 5"/>
          <p:cNvSpPr>
            <a:spLocks noGrp="1" noChangeArrowheads="1"/>
          </p:cNvSpPr>
          <p:nvPr>
            <p:ph idx="1"/>
          </p:nvPr>
        </p:nvSpPr>
        <p:spPr>
          <a:xfrm>
            <a:off x="381000" y="1295400"/>
            <a:ext cx="3810000" cy="2667000"/>
          </a:xfrm>
        </p:spPr>
        <p:txBody>
          <a:bodyPr/>
          <a:lstStyle/>
          <a:p>
            <a:pPr eaLnBrk="0" hangingPunct="0">
              <a:lnSpc>
                <a:spcPct val="90000"/>
              </a:lnSpc>
              <a:spcBef>
                <a:spcPct val="0"/>
              </a:spcBef>
            </a:pPr>
            <a:r>
              <a:rPr lang="en-US" sz="1600">
                <a:solidFill>
                  <a:srgbClr val="000000"/>
                </a:solidFill>
                <a:latin typeface="Times" charset="0"/>
                <a:cs typeface="Times" charset="0"/>
              </a:rPr>
              <a:t>Still have a group of </a:t>
            </a:r>
            <a:r>
              <a:rPr lang="en-US" sz="1600" i="1">
                <a:solidFill>
                  <a:srgbClr val="000000"/>
                </a:solidFill>
                <a:latin typeface="Times" charset="0"/>
                <a:cs typeface="Times" charset="0"/>
              </a:rPr>
              <a:t>N</a:t>
            </a:r>
            <a:r>
              <a:rPr lang="en-US" sz="1600">
                <a:solidFill>
                  <a:srgbClr val="000000"/>
                </a:solidFill>
                <a:latin typeface="Times" charset="0"/>
                <a:cs typeface="Times" charset="0"/>
              </a:rPr>
              <a:t> discrete states </a:t>
            </a:r>
          </a:p>
          <a:p>
            <a:pPr lvl="1" eaLnBrk="0" hangingPunct="0">
              <a:lnSpc>
                <a:spcPct val="90000"/>
              </a:lnSpc>
              <a:spcBef>
                <a:spcPct val="0"/>
              </a:spcBef>
            </a:pPr>
            <a:r>
              <a:rPr lang="en-US" sz="1400" i="1">
                <a:solidFill>
                  <a:srgbClr val="000000"/>
                </a:solidFill>
                <a:latin typeface="Times" charset="0"/>
                <a:cs typeface="Times" charset="0"/>
              </a:rPr>
              <a:t>S</a:t>
            </a:r>
            <a:r>
              <a:rPr lang="en-US" sz="1400" i="1" baseline="-25000">
                <a:solidFill>
                  <a:srgbClr val="000000"/>
                </a:solidFill>
                <a:latin typeface="Times" charset="0"/>
                <a:cs typeface="Times" charset="0"/>
              </a:rPr>
              <a:t>1</a:t>
            </a:r>
            <a:r>
              <a:rPr lang="en-US" sz="1400">
                <a:solidFill>
                  <a:srgbClr val="000000"/>
                </a:solidFill>
                <a:latin typeface="Times" charset="0"/>
                <a:cs typeface="Times" charset="0"/>
              </a:rPr>
              <a:t>, </a:t>
            </a:r>
            <a:r>
              <a:rPr lang="en-US" sz="1400" i="1">
                <a:solidFill>
                  <a:srgbClr val="000000"/>
                </a:solidFill>
                <a:latin typeface="Times" charset="0"/>
                <a:cs typeface="Times" charset="0"/>
              </a:rPr>
              <a:t>S</a:t>
            </a:r>
            <a:r>
              <a:rPr lang="en-US" sz="1400" i="1" baseline="-25000">
                <a:solidFill>
                  <a:srgbClr val="000000"/>
                </a:solidFill>
                <a:latin typeface="Times" charset="0"/>
                <a:cs typeface="Times" charset="0"/>
              </a:rPr>
              <a:t>2</a:t>
            </a:r>
            <a:r>
              <a:rPr lang="en-US" sz="1400">
                <a:solidFill>
                  <a:srgbClr val="000000"/>
                </a:solidFill>
                <a:latin typeface="Times" charset="0"/>
                <a:cs typeface="Times" charset="0"/>
              </a:rPr>
              <a:t>,…, </a:t>
            </a:r>
            <a:r>
              <a:rPr lang="en-US" sz="1400" i="1">
                <a:solidFill>
                  <a:srgbClr val="000000"/>
                </a:solidFill>
                <a:latin typeface="Times" charset="0"/>
                <a:cs typeface="Times" charset="0"/>
              </a:rPr>
              <a:t>S</a:t>
            </a:r>
            <a:r>
              <a:rPr lang="en-US" sz="1400" i="1" baseline="-25000">
                <a:solidFill>
                  <a:srgbClr val="000000"/>
                </a:solidFill>
                <a:latin typeface="Times" charset="0"/>
                <a:cs typeface="Times" charset="0"/>
              </a:rPr>
              <a:t>N</a:t>
            </a:r>
            <a:endParaRPr lang="en-US" sz="1400">
              <a:solidFill>
                <a:srgbClr val="000000"/>
              </a:solidFill>
              <a:latin typeface="Times" charset="0"/>
              <a:cs typeface="Times" charset="0"/>
            </a:endParaRPr>
          </a:p>
          <a:p>
            <a:pPr eaLnBrk="0" hangingPunct="0">
              <a:lnSpc>
                <a:spcPct val="90000"/>
              </a:lnSpc>
              <a:spcBef>
                <a:spcPct val="0"/>
              </a:spcBef>
            </a:pPr>
            <a:r>
              <a:rPr lang="en-US" sz="1600">
                <a:solidFill>
                  <a:srgbClr val="000000"/>
                </a:solidFill>
                <a:latin typeface="Times" charset="0"/>
                <a:cs typeface="Times" charset="0"/>
              </a:rPr>
              <a:t>Now each state has a probability (</a:t>
            </a:r>
            <a:r>
              <a:rPr lang="en-US" sz="1600" i="1">
                <a:solidFill>
                  <a:srgbClr val="000000"/>
                </a:solidFill>
                <a:latin typeface="Times" charset="0"/>
                <a:cs typeface="Times" charset="0"/>
              </a:rPr>
              <a:t>p</a:t>
            </a:r>
            <a:r>
              <a:rPr lang="en-US" sz="1600">
                <a:solidFill>
                  <a:srgbClr val="000000"/>
                </a:solidFill>
                <a:latin typeface="Times" charset="0"/>
                <a:cs typeface="Times" charset="0"/>
              </a:rPr>
              <a:t>) of emitting an observable character</a:t>
            </a:r>
          </a:p>
          <a:p>
            <a:pPr lvl="1" eaLnBrk="0" hangingPunct="0">
              <a:lnSpc>
                <a:spcPct val="90000"/>
              </a:lnSpc>
              <a:spcBef>
                <a:spcPct val="0"/>
              </a:spcBef>
            </a:pPr>
            <a:r>
              <a:rPr lang="en-US" sz="1400">
                <a:solidFill>
                  <a:srgbClr val="000000"/>
                </a:solidFill>
                <a:latin typeface="Times" charset="0"/>
                <a:cs typeface="Times" charset="0"/>
              </a:rPr>
              <a:t>0 or 1</a:t>
            </a:r>
          </a:p>
          <a:p>
            <a:pPr lvl="1" eaLnBrk="0" hangingPunct="0">
              <a:lnSpc>
                <a:spcPct val="90000"/>
              </a:lnSpc>
              <a:spcBef>
                <a:spcPct val="0"/>
              </a:spcBef>
            </a:pPr>
            <a:r>
              <a:rPr lang="en-US" sz="1400">
                <a:solidFill>
                  <a:srgbClr val="000000"/>
                </a:solidFill>
                <a:latin typeface="Times" charset="0"/>
                <a:cs typeface="Times" charset="0"/>
              </a:rPr>
              <a:t>A, G, C or T</a:t>
            </a:r>
          </a:p>
          <a:p>
            <a:pPr eaLnBrk="0" hangingPunct="0">
              <a:lnSpc>
                <a:spcPct val="90000"/>
              </a:lnSpc>
              <a:spcBef>
                <a:spcPct val="0"/>
              </a:spcBef>
            </a:pPr>
            <a:r>
              <a:rPr lang="en-US" sz="1600">
                <a:solidFill>
                  <a:srgbClr val="000000"/>
                </a:solidFill>
                <a:latin typeface="Times" charset="0"/>
                <a:cs typeface="Times" charset="0"/>
              </a:rPr>
              <a:t>Still have transition probabilities (e.g. </a:t>
            </a:r>
            <a:r>
              <a:rPr lang="en-US" sz="1600" i="1">
                <a:solidFill>
                  <a:srgbClr val="000000"/>
                </a:solidFill>
                <a:latin typeface="Times" charset="0"/>
                <a:cs typeface="Times" charset="0"/>
              </a:rPr>
              <a:t>a</a:t>
            </a:r>
            <a:r>
              <a:rPr lang="en-US" sz="1600" i="1" baseline="-25000">
                <a:solidFill>
                  <a:srgbClr val="000000"/>
                </a:solidFill>
                <a:latin typeface="Times" charset="0"/>
                <a:cs typeface="Times" charset="0"/>
              </a:rPr>
              <a:t>12</a:t>
            </a:r>
            <a:r>
              <a:rPr lang="en-US" sz="1600">
                <a:solidFill>
                  <a:srgbClr val="000000"/>
                </a:solidFill>
                <a:latin typeface="Times" charset="0"/>
                <a:cs typeface="Times" charset="0"/>
              </a:rPr>
              <a:t>) for changing between states. </a:t>
            </a:r>
            <a:endParaRPr lang="en-US" sz="2400"/>
          </a:p>
        </p:txBody>
      </p:sp>
      <p:sp>
        <p:nvSpPr>
          <p:cNvPr id="2" name="Date Placeholder 1"/>
          <p:cNvSpPr>
            <a:spLocks noGrp="1"/>
          </p:cNvSpPr>
          <p:nvPr>
            <p:ph type="dt" sz="half" idx="10"/>
          </p:nvPr>
        </p:nvSpPr>
        <p:spPr/>
        <p:txBody>
          <a:bodyPr/>
          <a:lstStyle/>
          <a:p>
            <a:fld id="{E22A4267-94AB-9E4F-BDB7-DD8EBAB41C93}"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16</a:t>
            </a:fld>
            <a:endParaRPr lang="en-US"/>
          </a:p>
        </p:txBody>
      </p:sp>
      <p:pic>
        <p:nvPicPr>
          <p:cNvPr id="278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19200"/>
            <a:ext cx="4067175" cy="3517900"/>
          </a:xfrm>
          <a:prstGeom prst="rect">
            <a:avLst/>
          </a:prstGeom>
          <a:noFill/>
          <a:extLst>
            <a:ext uri="{909E8E84-426E-40dd-AFC4-6F175D3DCCD1}">
              <a14:hiddenFill xmlns:a14="http://schemas.microsoft.com/office/drawing/2010/main">
                <a:solidFill>
                  <a:srgbClr val="FFFFFF"/>
                </a:solidFill>
              </a14:hiddenFill>
            </a:ext>
          </a:extLst>
        </p:spPr>
      </p:pic>
      <p:sp>
        <p:nvSpPr>
          <p:cNvPr id="278532" name="Text Box 4"/>
          <p:cNvSpPr txBox="1">
            <a:spLocks noChangeArrowheads="1"/>
          </p:cNvSpPr>
          <p:nvPr/>
        </p:nvSpPr>
        <p:spPr bwMode="auto">
          <a:xfrm>
            <a:off x="304800" y="4648200"/>
            <a:ext cx="8534400" cy="180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dirty="0">
                <a:solidFill>
                  <a:srgbClr val="000000"/>
                </a:solidFill>
                <a:latin typeface="Times" charset="0"/>
                <a:cs typeface="Times" charset="0"/>
              </a:rPr>
              <a:t>You can think of an HMM as a machine that generates sequences. Starting with an initial state, a new state is chosen. This can be the same as the initial one (e.g. if the initial state is </a:t>
            </a:r>
            <a:r>
              <a:rPr lang="en-US" sz="1600" i="1" dirty="0">
                <a:solidFill>
                  <a:srgbClr val="000000"/>
                </a:solidFill>
                <a:latin typeface="Times" charset="0"/>
                <a:cs typeface="Times" charset="0"/>
              </a:rPr>
              <a:t>S</a:t>
            </a:r>
            <a:r>
              <a:rPr lang="en-US" sz="1600" i="1" baseline="-25000" dirty="0">
                <a:solidFill>
                  <a:srgbClr val="000000"/>
                </a:solidFill>
                <a:latin typeface="Times" charset="0"/>
                <a:cs typeface="Times" charset="0"/>
              </a:rPr>
              <a:t>1</a:t>
            </a:r>
            <a:r>
              <a:rPr lang="en-US" sz="1600" dirty="0">
                <a:solidFill>
                  <a:srgbClr val="000000"/>
                </a:solidFill>
                <a:latin typeface="Times" charset="0"/>
                <a:cs typeface="Times" charset="0"/>
              </a:rPr>
              <a:t>, then the probability of staying in it is </a:t>
            </a:r>
            <a:r>
              <a:rPr lang="en-US" sz="1600" i="1" dirty="0">
                <a:solidFill>
                  <a:srgbClr val="000000"/>
                </a:solidFill>
                <a:latin typeface="Times" charset="0"/>
                <a:cs typeface="Times" charset="0"/>
              </a:rPr>
              <a:t>a</a:t>
            </a:r>
            <a:r>
              <a:rPr lang="en-US" sz="1600" i="1" baseline="-25000" dirty="0">
                <a:solidFill>
                  <a:srgbClr val="000000"/>
                </a:solidFill>
                <a:latin typeface="Times" charset="0"/>
                <a:cs typeface="Times" charset="0"/>
              </a:rPr>
              <a:t>11</a:t>
            </a:r>
            <a:r>
              <a:rPr lang="en-US" sz="1600" dirty="0">
                <a:solidFill>
                  <a:srgbClr val="000000"/>
                </a:solidFill>
                <a:latin typeface="Times" charset="0"/>
                <a:cs typeface="Times" charset="0"/>
              </a:rPr>
              <a:t>) or a different state (e.g. going to state </a:t>
            </a:r>
            <a:r>
              <a:rPr lang="en-US" sz="1600" i="1" dirty="0">
                <a:solidFill>
                  <a:srgbClr val="000000"/>
                </a:solidFill>
                <a:latin typeface="Times" charset="0"/>
                <a:cs typeface="Times" charset="0"/>
              </a:rPr>
              <a:t>S</a:t>
            </a:r>
            <a:r>
              <a:rPr lang="en-US" sz="1600" i="1" baseline="-25000" dirty="0">
                <a:solidFill>
                  <a:srgbClr val="000000"/>
                </a:solidFill>
                <a:latin typeface="Times" charset="0"/>
                <a:cs typeface="Times" charset="0"/>
              </a:rPr>
              <a:t>2</a:t>
            </a:r>
            <a:r>
              <a:rPr lang="en-US" sz="1600" dirty="0">
                <a:solidFill>
                  <a:srgbClr val="000000"/>
                </a:solidFill>
                <a:latin typeface="Times" charset="0"/>
                <a:cs typeface="Times" charset="0"/>
              </a:rPr>
              <a:t> with a probability of </a:t>
            </a:r>
            <a:r>
              <a:rPr lang="en-US" sz="1600" i="1" dirty="0">
                <a:solidFill>
                  <a:srgbClr val="000000"/>
                </a:solidFill>
                <a:latin typeface="Times" charset="0"/>
                <a:cs typeface="Times" charset="0"/>
              </a:rPr>
              <a:t>a</a:t>
            </a:r>
            <a:r>
              <a:rPr lang="en-US" sz="1600" i="1" baseline="-25000" dirty="0">
                <a:solidFill>
                  <a:srgbClr val="000000"/>
                </a:solidFill>
                <a:latin typeface="Times" charset="0"/>
                <a:cs typeface="Times" charset="0"/>
              </a:rPr>
              <a:t>12</a:t>
            </a:r>
            <a:r>
              <a:rPr lang="en-US" sz="1600" dirty="0">
                <a:solidFill>
                  <a:srgbClr val="000000"/>
                </a:solidFill>
                <a:latin typeface="Times" charset="0"/>
                <a:cs typeface="Times" charset="0"/>
              </a:rPr>
              <a:t>). In the new state, a character is emitted to the sequence, with a probability characteristic of that state; e.g. emission of a 0 from </a:t>
            </a:r>
            <a:r>
              <a:rPr lang="en-US" sz="1600" i="1" dirty="0">
                <a:solidFill>
                  <a:srgbClr val="000000"/>
                </a:solidFill>
                <a:latin typeface="Times" charset="0"/>
                <a:cs typeface="Times" charset="0"/>
              </a:rPr>
              <a:t>S</a:t>
            </a:r>
            <a:r>
              <a:rPr lang="en-US" sz="1600" i="1" baseline="-25000" dirty="0">
                <a:solidFill>
                  <a:srgbClr val="000000"/>
                </a:solidFill>
                <a:latin typeface="Times" charset="0"/>
                <a:cs typeface="Times" charset="0"/>
              </a:rPr>
              <a:t>1</a:t>
            </a:r>
            <a:r>
              <a:rPr lang="en-US" sz="1600" baseline="-25000" dirty="0">
                <a:solidFill>
                  <a:srgbClr val="000000"/>
                </a:solidFill>
                <a:latin typeface="Times" charset="0"/>
                <a:cs typeface="Times" charset="0"/>
              </a:rPr>
              <a:t> </a:t>
            </a:r>
            <a:r>
              <a:rPr lang="en-US" sz="1600" dirty="0">
                <a:solidFill>
                  <a:srgbClr val="000000"/>
                </a:solidFill>
                <a:latin typeface="Times" charset="0"/>
                <a:cs typeface="Times" charset="0"/>
              </a:rPr>
              <a:t>has a probability of </a:t>
            </a:r>
            <a:r>
              <a:rPr lang="en-US" sz="1600" i="1" dirty="0">
                <a:solidFill>
                  <a:srgbClr val="000000"/>
                </a:solidFill>
                <a:latin typeface="Times" charset="0"/>
                <a:cs typeface="Times" charset="0"/>
              </a:rPr>
              <a:t>p</a:t>
            </a:r>
            <a:r>
              <a:rPr lang="en-US" sz="1600" i="1" baseline="-25000" dirty="0">
                <a:solidFill>
                  <a:srgbClr val="000000"/>
                </a:solidFill>
                <a:latin typeface="Times" charset="0"/>
                <a:cs typeface="Times" charset="0"/>
              </a:rPr>
              <a:t>1</a:t>
            </a:r>
            <a:r>
              <a:rPr lang="en-US" sz="1600" dirty="0">
                <a:solidFill>
                  <a:srgbClr val="000000"/>
                </a:solidFill>
                <a:latin typeface="Times" charset="0"/>
                <a:cs typeface="Times" charset="0"/>
              </a:rPr>
              <a:t>(0). When completed, a series of characters is observed, e.g. 0110111000111, but the path through the states from which they are emitted is not observed (hence the Markov chain is hidden).</a:t>
            </a:r>
          </a:p>
        </p:txBody>
      </p:sp>
    </p:spTree>
    <p:extLst>
      <p:ext uri="{BB962C8B-B14F-4D97-AF65-F5344CB8AC3E}">
        <p14:creationId xmlns:p14="http://schemas.microsoft.com/office/powerpoint/2010/main" val="3823936953"/>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52400" y="152400"/>
            <a:ext cx="8763000" cy="685800"/>
          </a:xfrm>
          <a:ln/>
        </p:spPr>
        <p:txBody>
          <a:bodyPr>
            <a:normAutofit fontScale="90000"/>
          </a:bodyPr>
          <a:lstStyle/>
          <a:p>
            <a:r>
              <a:rPr lang="en-US" dirty="0"/>
              <a:t>Integrate features using multivariate segmentations</a:t>
            </a:r>
          </a:p>
        </p:txBody>
      </p:sp>
      <p:sp>
        <p:nvSpPr>
          <p:cNvPr id="2" name="Date Placeholder 1"/>
          <p:cNvSpPr>
            <a:spLocks noGrp="1"/>
          </p:cNvSpPr>
          <p:nvPr>
            <p:ph type="dt" sz="half" idx="10"/>
          </p:nvPr>
        </p:nvSpPr>
        <p:spPr/>
        <p:txBody>
          <a:bodyPr/>
          <a:lstStyle/>
          <a:p>
            <a:fld id="{181AEF08-720A-3F41-AD20-DDA89C4E7440}"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17</a:t>
            </a:fld>
            <a:endParaRPr lang="en-US"/>
          </a:p>
        </p:txBody>
      </p:sp>
      <p:sp>
        <p:nvSpPr>
          <p:cNvPr id="138244" name="Text Box 4"/>
          <p:cNvSpPr txBox="1">
            <a:spLocks noChangeArrowheads="1"/>
          </p:cNvSpPr>
          <p:nvPr/>
        </p:nvSpPr>
        <p:spPr bwMode="auto">
          <a:xfrm>
            <a:off x="1143000" y="6477000"/>
            <a:ext cx="6934200" cy="276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200" dirty="0"/>
              <a:t>M. </a:t>
            </a:r>
            <a:r>
              <a:rPr lang="en-US" sz="1200" dirty="0" smtClean="0"/>
              <a:t>Hoffman, J. Ernst et al. 2013. Integrative segmentations of function-associated marks. NAR</a:t>
            </a:r>
            <a:endParaRPr lang="en-US" sz="1200" dirty="0"/>
          </a:p>
        </p:txBody>
      </p:sp>
      <p:pic>
        <p:nvPicPr>
          <p:cNvPr id="3" name="Picture 2" descr="Screen shot 2011-12-04 at 11.40.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14400"/>
            <a:ext cx="9144000" cy="5400903"/>
          </a:xfrm>
          <a:prstGeom prst="rect">
            <a:avLst/>
          </a:prstGeom>
        </p:spPr>
      </p:pic>
      <p:sp>
        <p:nvSpPr>
          <p:cNvPr id="7" name="TextBox 6"/>
          <p:cNvSpPr txBox="1"/>
          <p:nvPr/>
        </p:nvSpPr>
        <p:spPr>
          <a:xfrm>
            <a:off x="4038600" y="6324600"/>
            <a:ext cx="2865914" cy="276999"/>
          </a:xfrm>
          <a:prstGeom prst="rect">
            <a:avLst/>
          </a:prstGeom>
          <a:noFill/>
        </p:spPr>
        <p:txBody>
          <a:bodyPr wrap="none" rtlCol="0">
            <a:spAutoFit/>
          </a:bodyPr>
          <a:lstStyle/>
          <a:p>
            <a:r>
              <a:rPr lang="en-US" sz="1200" dirty="0">
                <a:latin typeface="+mn-lt"/>
              </a:rPr>
              <a:t>ENCODE Project Consortium (2012) </a:t>
            </a:r>
            <a:r>
              <a:rPr lang="en-US" sz="1200" dirty="0" smtClean="0">
                <a:latin typeface="+mn-lt"/>
              </a:rPr>
              <a:t>Nature</a:t>
            </a:r>
            <a:endParaRPr lang="en-US" sz="1200" dirty="0">
              <a:latin typeface="+mn-lt"/>
            </a:endParaRPr>
          </a:p>
        </p:txBody>
      </p:sp>
    </p:spTree>
    <p:extLst>
      <p:ext uri="{BB962C8B-B14F-4D97-AF65-F5344CB8AC3E}">
        <p14:creationId xmlns:p14="http://schemas.microsoft.com/office/powerpoint/2010/main" val="3523916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63563"/>
          </a:xfrm>
        </p:spPr>
        <p:txBody>
          <a:bodyPr>
            <a:noAutofit/>
          </a:bodyPr>
          <a:lstStyle/>
          <a:p>
            <a:r>
              <a:rPr lang="en-US" sz="2400" dirty="0" smtClean="0"/>
              <a:t>Specific functional associations for segmentation categories</a:t>
            </a:r>
            <a:endParaRPr lang="en-US" sz="2400" dirty="0"/>
          </a:p>
        </p:txBody>
      </p:sp>
      <p:sp>
        <p:nvSpPr>
          <p:cNvPr id="6" name="Date Placeholder 5"/>
          <p:cNvSpPr>
            <a:spLocks noGrp="1"/>
          </p:cNvSpPr>
          <p:nvPr>
            <p:ph type="dt" sz="half" idx="10"/>
          </p:nvPr>
        </p:nvSpPr>
        <p:spPr/>
        <p:txBody>
          <a:bodyPr/>
          <a:lstStyle/>
          <a:p>
            <a:fld id="{73C20287-4C6D-8D45-B6B9-509F01C7B238}" type="datetime1">
              <a:rPr lang="en-US" smtClean="0"/>
              <a:t>4/6/15</a:t>
            </a:fld>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18</a:t>
            </a:fld>
            <a:endParaRPr lang="en-US"/>
          </a:p>
        </p:txBody>
      </p:sp>
      <p:pic>
        <p:nvPicPr>
          <p:cNvPr id="3" name="Picture 2" descr="Screen shot 2011-12-04 at 11.46.2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609" y="838200"/>
            <a:ext cx="7266191" cy="6019800"/>
          </a:xfrm>
          <a:prstGeom prst="rect">
            <a:avLst/>
          </a:prstGeom>
        </p:spPr>
      </p:pic>
      <p:sp>
        <p:nvSpPr>
          <p:cNvPr id="5" name="TextBox 4"/>
          <p:cNvSpPr txBox="1"/>
          <p:nvPr/>
        </p:nvSpPr>
        <p:spPr>
          <a:xfrm>
            <a:off x="76200" y="2590800"/>
            <a:ext cx="1752600" cy="2677656"/>
          </a:xfrm>
          <a:prstGeom prst="rect">
            <a:avLst/>
          </a:prstGeom>
          <a:noFill/>
          <a:ln>
            <a:solidFill>
              <a:schemeClr val="accent1">
                <a:lumMod val="60000"/>
                <a:lumOff val="40000"/>
              </a:schemeClr>
            </a:solidFill>
          </a:ln>
        </p:spPr>
        <p:txBody>
          <a:bodyPr wrap="square" rtlCol="0">
            <a:spAutoFit/>
          </a:bodyPr>
          <a:lstStyle/>
          <a:p>
            <a:r>
              <a:rPr lang="en-US" sz="1200" dirty="0" smtClean="0"/>
              <a:t>Mnemonics for states from segmentation</a:t>
            </a:r>
          </a:p>
          <a:p>
            <a:r>
              <a:rPr lang="en-US" sz="1200" dirty="0" smtClean="0"/>
              <a:t>R = repressed or quiescent</a:t>
            </a:r>
          </a:p>
          <a:p>
            <a:r>
              <a:rPr lang="en-US" sz="1200" dirty="0" smtClean="0"/>
              <a:t>T= transcribed</a:t>
            </a:r>
          </a:p>
          <a:p>
            <a:r>
              <a:rPr lang="en-US" sz="1200" dirty="0" smtClean="0"/>
              <a:t>PF = promoter flanking</a:t>
            </a:r>
          </a:p>
          <a:p>
            <a:r>
              <a:rPr lang="en-US" sz="1200" dirty="0" smtClean="0"/>
              <a:t>WE = weak enhancer marks</a:t>
            </a:r>
          </a:p>
          <a:p>
            <a:r>
              <a:rPr lang="en-US" sz="1200" dirty="0" smtClean="0"/>
              <a:t>CTCF = bound by CTCF</a:t>
            </a:r>
          </a:p>
          <a:p>
            <a:r>
              <a:rPr lang="en-US" sz="1200" dirty="0" smtClean="0"/>
              <a:t>E = enhancer marks</a:t>
            </a:r>
          </a:p>
          <a:p>
            <a:r>
              <a:rPr lang="en-US" sz="1200" dirty="0" smtClean="0"/>
              <a:t>TSS = transcription start site</a:t>
            </a:r>
          </a:p>
          <a:p>
            <a:endParaRPr lang="en-US" sz="1200" dirty="0"/>
          </a:p>
        </p:txBody>
      </p:sp>
      <p:sp>
        <p:nvSpPr>
          <p:cNvPr id="8" name="TextBox 7"/>
          <p:cNvSpPr txBox="1"/>
          <p:nvPr/>
        </p:nvSpPr>
        <p:spPr>
          <a:xfrm>
            <a:off x="76200" y="5638800"/>
            <a:ext cx="2133600" cy="461665"/>
          </a:xfrm>
          <a:prstGeom prst="rect">
            <a:avLst/>
          </a:prstGeom>
          <a:noFill/>
        </p:spPr>
        <p:txBody>
          <a:bodyPr wrap="square" rtlCol="0">
            <a:spAutoFit/>
          </a:bodyPr>
          <a:lstStyle/>
          <a:p>
            <a:r>
              <a:rPr lang="en-US" sz="1200" dirty="0">
                <a:latin typeface="+mn-lt"/>
              </a:rPr>
              <a:t>ENCODE Project Consortium (2012) </a:t>
            </a:r>
            <a:r>
              <a:rPr lang="en-US" sz="1200" dirty="0" smtClean="0">
                <a:latin typeface="+mn-lt"/>
              </a:rPr>
              <a:t>Nature</a:t>
            </a:r>
            <a:endParaRPr lang="en-US" sz="1200" dirty="0">
              <a:latin typeface="+mn-lt"/>
            </a:endParaRPr>
          </a:p>
        </p:txBody>
      </p:sp>
    </p:spTree>
    <p:extLst>
      <p:ext uri="{BB962C8B-B14F-4D97-AF65-F5344CB8AC3E}">
        <p14:creationId xmlns:p14="http://schemas.microsoft.com/office/powerpoint/2010/main" val="211142878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Predicting and testing </a:t>
            </a:r>
            <a:r>
              <a:rPr lang="en-US" dirty="0" err="1" smtClean="0"/>
              <a:t>crms</a:t>
            </a:r>
            <a:endParaRPr lang="en-US" dirty="0"/>
          </a:p>
        </p:txBody>
      </p:sp>
      <p:sp>
        <p:nvSpPr>
          <p:cNvPr id="4" name="Text Placeholder 3"/>
          <p:cNvSpPr>
            <a:spLocks noGrp="1"/>
          </p:cNvSpPr>
          <p:nvPr>
            <p:ph type="body" idx="1"/>
          </p:nvPr>
        </p:nvSpPr>
        <p:spPr/>
        <p:txBody>
          <a:bodyPr/>
          <a:lstStyle/>
          <a:p>
            <a:r>
              <a:rPr lang="en-US" dirty="0" smtClean="0"/>
              <a:t>Using epigenetic features for predictions</a:t>
            </a:r>
            <a:endParaRPr lang="en-US" dirty="0"/>
          </a:p>
        </p:txBody>
      </p:sp>
      <p:sp>
        <p:nvSpPr>
          <p:cNvPr id="2" name="Date Placeholder 1"/>
          <p:cNvSpPr>
            <a:spLocks noGrp="1"/>
          </p:cNvSpPr>
          <p:nvPr>
            <p:ph type="dt" sz="half" idx="10"/>
          </p:nvPr>
        </p:nvSpPr>
        <p:spPr/>
        <p:txBody>
          <a:bodyPr/>
          <a:lstStyle/>
          <a:p>
            <a:fld id="{66B91AAC-F257-E749-9CB0-40C6688AD4F6}" type="datetime1">
              <a:rPr lang="en-US" smtClean="0"/>
              <a:t>4/6/15</a:t>
            </a:fld>
            <a:endParaRPr lang="en-US"/>
          </a:p>
        </p:txBody>
      </p:sp>
      <p:sp>
        <p:nvSpPr>
          <p:cNvPr id="5" name="Slide Number Placeholder 4"/>
          <p:cNvSpPr>
            <a:spLocks noGrp="1"/>
          </p:cNvSpPr>
          <p:nvPr>
            <p:ph type="sldNum" sz="quarter" idx="12"/>
          </p:nvPr>
        </p:nvSpPr>
        <p:spPr/>
        <p:txBody>
          <a:bodyPr/>
          <a:lstStyle/>
          <a:p>
            <a:fld id="{D85525D1-94EC-AA45-A259-B3226F473042}" type="slidenum">
              <a:rPr lang="en-US" smtClean="0"/>
              <a:t>19</a:t>
            </a:fld>
            <a:endParaRPr lang="en-US"/>
          </a:p>
        </p:txBody>
      </p:sp>
    </p:spTree>
    <p:extLst>
      <p:ext uri="{BB962C8B-B14F-4D97-AF65-F5344CB8AC3E}">
        <p14:creationId xmlns:p14="http://schemas.microsoft.com/office/powerpoint/2010/main" val="28147036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1026"/>
          <p:cNvSpPr>
            <a:spLocks noGrp="1" noChangeArrowheads="1"/>
          </p:cNvSpPr>
          <p:nvPr>
            <p:ph type="title"/>
          </p:nvPr>
        </p:nvSpPr>
        <p:spPr>
          <a:ln/>
        </p:spPr>
        <p:txBody>
          <a:bodyPr/>
          <a:lstStyle/>
          <a:p>
            <a:r>
              <a:rPr lang="en-US" sz="3600"/>
              <a:t>Methods in Genomics of Gene Regulation</a:t>
            </a:r>
          </a:p>
        </p:txBody>
      </p:sp>
      <p:sp>
        <p:nvSpPr>
          <p:cNvPr id="2" name="Text Placeholder 1"/>
          <p:cNvSpPr>
            <a:spLocks noGrp="1"/>
          </p:cNvSpPr>
          <p:nvPr>
            <p:ph type="body" idx="1"/>
          </p:nvPr>
        </p:nvSpPr>
        <p:spPr/>
        <p:txBody>
          <a:bodyPr/>
          <a:lstStyle/>
          <a:p>
            <a:endParaRPr lang="en-US"/>
          </a:p>
        </p:txBody>
      </p:sp>
      <p:sp>
        <p:nvSpPr>
          <p:cNvPr id="3" name="Date Placeholder 2"/>
          <p:cNvSpPr>
            <a:spLocks noGrp="1"/>
          </p:cNvSpPr>
          <p:nvPr>
            <p:ph type="dt" sz="half" idx="10"/>
          </p:nvPr>
        </p:nvSpPr>
        <p:spPr/>
        <p:txBody>
          <a:bodyPr/>
          <a:lstStyle/>
          <a:p>
            <a:fld id="{D4762C82-6739-FD4C-AC32-EDBA8ECACB4F}"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a:t>
            </a:fld>
            <a:endParaRPr lang="en-US"/>
          </a:p>
        </p:txBody>
      </p:sp>
      <p:pic>
        <p:nvPicPr>
          <p:cNvPr id="248836" name="Picture 1028" descr="PSU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95288"/>
            <a:ext cx="973138" cy="5953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Methods for predicting CRMs</a:t>
            </a:r>
            <a:endParaRPr lang="en-US" sz="3200" dirty="0"/>
          </a:p>
        </p:txBody>
      </p:sp>
      <p:sp>
        <p:nvSpPr>
          <p:cNvPr id="3" name="Date Placeholder 2"/>
          <p:cNvSpPr>
            <a:spLocks noGrp="1"/>
          </p:cNvSpPr>
          <p:nvPr>
            <p:ph type="dt" sz="half" idx="10"/>
          </p:nvPr>
        </p:nvSpPr>
        <p:spPr/>
        <p:txBody>
          <a:bodyPr/>
          <a:lstStyle/>
          <a:p>
            <a:fld id="{1B333ED7-B3E4-5148-8040-A3839DCA0C75}"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20</a:t>
            </a:fld>
            <a:endParaRPr lang="en-US"/>
          </a:p>
        </p:txBody>
      </p:sp>
      <p:sp>
        <p:nvSpPr>
          <p:cNvPr id="5" name="TextBox 4"/>
          <p:cNvSpPr txBox="1"/>
          <p:nvPr/>
        </p:nvSpPr>
        <p:spPr>
          <a:xfrm>
            <a:off x="2590800" y="6550223"/>
            <a:ext cx="5298440" cy="307777"/>
          </a:xfrm>
          <a:prstGeom prst="rect">
            <a:avLst/>
          </a:prstGeom>
          <a:noFill/>
        </p:spPr>
        <p:txBody>
          <a:bodyPr wrap="square" rtlCol="0">
            <a:spAutoFit/>
          </a:bodyPr>
          <a:lstStyle/>
          <a:p>
            <a:r>
              <a:rPr lang="en-US" sz="1400" dirty="0" smtClean="0">
                <a:latin typeface="+mn-lt"/>
              </a:rPr>
              <a:t>Hardison &amp;Taylor (2012) </a:t>
            </a:r>
            <a:r>
              <a:rPr lang="en-US" sz="1400" b="1" dirty="0" smtClean="0">
                <a:latin typeface="+mn-lt"/>
              </a:rPr>
              <a:t>Nature Reviews Genetics</a:t>
            </a:r>
            <a:r>
              <a:rPr lang="en-US" sz="1400" dirty="0" smtClean="0">
                <a:latin typeface="+mn-lt"/>
              </a:rPr>
              <a:t> </a:t>
            </a:r>
            <a:r>
              <a:rPr lang="en-US" sz="1400" i="1" dirty="0" smtClean="0">
                <a:latin typeface="+mn-lt"/>
              </a:rPr>
              <a:t>13</a:t>
            </a:r>
            <a:r>
              <a:rPr lang="en-US" sz="1400" dirty="0" smtClean="0">
                <a:latin typeface="+mn-lt"/>
              </a:rPr>
              <a:t>: 469-483 </a:t>
            </a:r>
            <a:endParaRPr lang="en-US" sz="1400" dirty="0">
              <a:latin typeface="+mn-lt"/>
            </a:endParaRPr>
          </a:p>
        </p:txBody>
      </p:sp>
      <p:pic>
        <p:nvPicPr>
          <p:cNvPr id="6" name="Picture 5" descr="Screen shot 2012-06-27 at 12.33.3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0600"/>
            <a:ext cx="9144000" cy="5472480"/>
          </a:xfrm>
          <a:prstGeom prst="rect">
            <a:avLst/>
          </a:prstGeom>
        </p:spPr>
      </p:pic>
    </p:spTree>
    <p:extLst>
      <p:ext uri="{BB962C8B-B14F-4D97-AF65-F5344CB8AC3E}">
        <p14:creationId xmlns:p14="http://schemas.microsoft.com/office/powerpoint/2010/main" val="99763068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0940"/>
            <a:ext cx="8229600" cy="1044565"/>
          </a:xfrm>
        </p:spPr>
        <p:txBody>
          <a:bodyPr>
            <a:normAutofit fontScale="90000"/>
          </a:bodyPr>
          <a:lstStyle/>
          <a:p>
            <a:r>
              <a:rPr lang="en-US" dirty="0" smtClean="0"/>
              <a:t>Enhancer predicted from HMM segmentation based on histone modifications</a:t>
            </a:r>
            <a:endParaRPr lang="en-US" dirty="0"/>
          </a:p>
        </p:txBody>
      </p:sp>
      <p:sp>
        <p:nvSpPr>
          <p:cNvPr id="4" name="Date Placeholder 3"/>
          <p:cNvSpPr>
            <a:spLocks noGrp="1"/>
          </p:cNvSpPr>
          <p:nvPr>
            <p:ph type="dt" sz="half" idx="10"/>
          </p:nvPr>
        </p:nvSpPr>
        <p:spPr/>
        <p:txBody>
          <a:bodyPr/>
          <a:lstStyle/>
          <a:p>
            <a:fld id="{E6FB393A-0007-9747-915C-FECDEF1B08D0}"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21</a:t>
            </a:fld>
            <a:endParaRPr lang="en-US"/>
          </a:p>
        </p:txBody>
      </p:sp>
      <p:sp>
        <p:nvSpPr>
          <p:cNvPr id="5" name="TextBox 4"/>
          <p:cNvSpPr txBox="1"/>
          <p:nvPr/>
        </p:nvSpPr>
        <p:spPr>
          <a:xfrm>
            <a:off x="457200" y="1612412"/>
            <a:ext cx="8397255" cy="1077218"/>
          </a:xfrm>
          <a:prstGeom prst="rect">
            <a:avLst/>
          </a:prstGeom>
          <a:noFill/>
        </p:spPr>
        <p:txBody>
          <a:bodyPr wrap="square" rtlCol="0">
            <a:spAutoFit/>
          </a:bodyPr>
          <a:lstStyle/>
          <a:p>
            <a:r>
              <a:rPr lang="en-US" sz="1600" dirty="0">
                <a:latin typeface="+mn-lt"/>
              </a:rPr>
              <a:t>ENCODE Project </a:t>
            </a:r>
            <a:r>
              <a:rPr lang="en-US" sz="1600" dirty="0" smtClean="0">
                <a:latin typeface="+mn-lt"/>
              </a:rPr>
              <a:t>Consortium:</a:t>
            </a:r>
            <a:endParaRPr lang="en-US" sz="1600" dirty="0">
              <a:latin typeface="+mn-lt"/>
            </a:endParaRPr>
          </a:p>
          <a:p>
            <a:r>
              <a:rPr lang="en-US" sz="1600" dirty="0" smtClean="0">
                <a:latin typeface="+mn-lt"/>
              </a:rPr>
              <a:t>Combined segmentation results from chromHMM (Ernst et al) and Segway (Hoffman et al) to generate 25-state models from histone modifications and other epigenetic features. </a:t>
            </a:r>
          </a:p>
          <a:p>
            <a:r>
              <a:rPr lang="en-US" sz="1600" dirty="0" smtClean="0">
                <a:latin typeface="+mn-lt"/>
              </a:rPr>
              <a:t>Use state with enhancer-associated state to predict CRMs. Test in mice and fish.</a:t>
            </a:r>
            <a:endParaRPr lang="en-US" sz="1600" dirty="0">
              <a:latin typeface="+mn-lt"/>
            </a:endParaRPr>
          </a:p>
        </p:txBody>
      </p:sp>
      <p:sp>
        <p:nvSpPr>
          <p:cNvPr id="7" name="TextBox 6"/>
          <p:cNvSpPr txBox="1"/>
          <p:nvPr/>
        </p:nvSpPr>
        <p:spPr>
          <a:xfrm>
            <a:off x="4038600" y="6324600"/>
            <a:ext cx="2865914" cy="276999"/>
          </a:xfrm>
          <a:prstGeom prst="rect">
            <a:avLst/>
          </a:prstGeom>
          <a:noFill/>
        </p:spPr>
        <p:txBody>
          <a:bodyPr wrap="none" rtlCol="0">
            <a:spAutoFit/>
          </a:bodyPr>
          <a:lstStyle/>
          <a:p>
            <a:r>
              <a:rPr lang="en-US" sz="1200" dirty="0">
                <a:latin typeface="+mn-lt"/>
              </a:rPr>
              <a:t>ENCODE Project Consortium (2012) </a:t>
            </a:r>
            <a:r>
              <a:rPr lang="en-US" sz="1200" dirty="0" smtClean="0">
                <a:latin typeface="+mn-lt"/>
              </a:rPr>
              <a:t>Nature</a:t>
            </a:r>
            <a:endParaRPr lang="en-US" sz="1200" dirty="0">
              <a:latin typeface="+mn-lt"/>
            </a:endParaRPr>
          </a:p>
        </p:txBody>
      </p:sp>
      <p:pic>
        <p:nvPicPr>
          <p:cNvPr id="8" name="Picture 7" descr="Screen shot 2011-10-23 at 7.36.3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20" y="5715000"/>
            <a:ext cx="1107289" cy="705575"/>
          </a:xfrm>
          <a:prstGeom prst="rect">
            <a:avLst/>
          </a:prstGeom>
        </p:spPr>
      </p:pic>
      <p:grpSp>
        <p:nvGrpSpPr>
          <p:cNvPr id="12" name="Group 11"/>
          <p:cNvGrpSpPr/>
          <p:nvPr/>
        </p:nvGrpSpPr>
        <p:grpSpPr>
          <a:xfrm>
            <a:off x="1104399" y="3012552"/>
            <a:ext cx="7338861" cy="2670048"/>
            <a:chOff x="1104399" y="2876472"/>
            <a:chExt cx="7338861" cy="2670048"/>
          </a:xfrm>
        </p:grpSpPr>
        <p:grpSp>
          <p:nvGrpSpPr>
            <p:cNvPr id="11" name="Group 10"/>
            <p:cNvGrpSpPr/>
            <p:nvPr/>
          </p:nvGrpSpPr>
          <p:grpSpPr>
            <a:xfrm>
              <a:off x="1585260" y="2876472"/>
              <a:ext cx="6858000" cy="2670048"/>
              <a:chOff x="1585260" y="2876472"/>
              <a:chExt cx="6858000" cy="2670048"/>
            </a:xfrm>
          </p:grpSpPr>
          <p:pic>
            <p:nvPicPr>
              <p:cNvPr id="9" name="Picture 8" descr="ENH_HMM_A_4_YPL4intronSegTrack_EroidEnhFis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5260" y="2876472"/>
                <a:ext cx="6858000" cy="2670048"/>
              </a:xfrm>
              <a:prstGeom prst="rect">
                <a:avLst/>
              </a:prstGeom>
            </p:spPr>
          </p:pic>
          <p:sp>
            <p:nvSpPr>
              <p:cNvPr id="6" name="Rectangle 5"/>
              <p:cNvSpPr/>
              <p:nvPr/>
            </p:nvSpPr>
            <p:spPr>
              <a:xfrm>
                <a:off x="6468769" y="3148849"/>
                <a:ext cx="440597" cy="239767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0" name="TextBox 9"/>
            <p:cNvSpPr txBox="1"/>
            <p:nvPr/>
          </p:nvSpPr>
          <p:spPr>
            <a:xfrm>
              <a:off x="1104399" y="5137121"/>
              <a:ext cx="961722" cy="307777"/>
            </a:xfrm>
            <a:prstGeom prst="rect">
              <a:avLst/>
            </a:prstGeom>
            <a:noFill/>
          </p:spPr>
          <p:txBody>
            <a:bodyPr wrap="none" rtlCol="0">
              <a:spAutoFit/>
            </a:bodyPr>
            <a:lstStyle/>
            <a:p>
              <a:r>
                <a:rPr lang="en-US" sz="1400" dirty="0" smtClean="0">
                  <a:latin typeface="+mn-lt"/>
                </a:rPr>
                <a:t>DNase HSs</a:t>
              </a:r>
              <a:endParaRPr lang="en-US" sz="1400" dirty="0">
                <a:latin typeface="+mn-lt"/>
              </a:endParaRPr>
            </a:p>
          </p:txBody>
        </p:sp>
      </p:grpSp>
    </p:spTree>
    <p:extLst>
      <p:ext uri="{BB962C8B-B14F-4D97-AF65-F5344CB8AC3E}">
        <p14:creationId xmlns:p14="http://schemas.microsoft.com/office/powerpoint/2010/main" val="216941618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Accurate predictions of enhancers</a:t>
            </a:r>
            <a:endParaRPr lang="en-US" dirty="0"/>
          </a:p>
        </p:txBody>
      </p:sp>
      <p:sp>
        <p:nvSpPr>
          <p:cNvPr id="7" name="Date Placeholder 6"/>
          <p:cNvSpPr>
            <a:spLocks noGrp="1"/>
          </p:cNvSpPr>
          <p:nvPr>
            <p:ph type="dt" sz="half" idx="10"/>
          </p:nvPr>
        </p:nvSpPr>
        <p:spPr/>
        <p:txBody>
          <a:bodyPr/>
          <a:lstStyle/>
          <a:p>
            <a:fld id="{294DE00F-6DBF-324F-9320-210808C7BD08}" type="datetime1">
              <a:rPr lang="en-US" smtClean="0"/>
              <a:t>4/6/15</a:t>
            </a:fld>
            <a:endParaRPr lang="en-US"/>
          </a:p>
        </p:txBody>
      </p:sp>
      <p:sp>
        <p:nvSpPr>
          <p:cNvPr id="8" name="Slide Number Placeholder 7"/>
          <p:cNvSpPr>
            <a:spLocks noGrp="1"/>
          </p:cNvSpPr>
          <p:nvPr>
            <p:ph type="sldNum" sz="quarter" idx="12"/>
          </p:nvPr>
        </p:nvSpPr>
        <p:spPr/>
        <p:txBody>
          <a:bodyPr/>
          <a:lstStyle/>
          <a:p>
            <a:fld id="{D85525D1-94EC-AA45-A259-B3226F473042}" type="slidenum">
              <a:rPr lang="en-US" smtClean="0"/>
              <a:t>22</a:t>
            </a:fld>
            <a:endParaRPr lang="en-US"/>
          </a:p>
        </p:txBody>
      </p:sp>
      <p:pic>
        <p:nvPicPr>
          <p:cNvPr id="4" name="Picture 3" descr="Screen shot 2011-12-04 at 11.49.1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00"/>
            <a:ext cx="9144000" cy="3276927"/>
          </a:xfrm>
          <a:prstGeom prst="rect">
            <a:avLst/>
          </a:prstGeom>
        </p:spPr>
      </p:pic>
      <p:sp>
        <p:nvSpPr>
          <p:cNvPr id="5" name="TextBox 4"/>
          <p:cNvSpPr txBox="1"/>
          <p:nvPr/>
        </p:nvSpPr>
        <p:spPr>
          <a:xfrm>
            <a:off x="0" y="4800600"/>
            <a:ext cx="3858260" cy="369332"/>
          </a:xfrm>
          <a:prstGeom prst="rect">
            <a:avLst/>
          </a:prstGeom>
          <a:noFill/>
        </p:spPr>
        <p:txBody>
          <a:bodyPr wrap="none" rtlCol="0">
            <a:spAutoFit/>
          </a:bodyPr>
          <a:lstStyle/>
          <a:p>
            <a:r>
              <a:rPr lang="en-US" sz="1800" dirty="0" smtClean="0"/>
              <a:t>Transient transgenic mouse embryo</a:t>
            </a:r>
            <a:endParaRPr lang="en-US" sz="1800" dirty="0"/>
          </a:p>
        </p:txBody>
      </p:sp>
      <p:sp>
        <p:nvSpPr>
          <p:cNvPr id="6" name="TextBox 5"/>
          <p:cNvSpPr txBox="1"/>
          <p:nvPr/>
        </p:nvSpPr>
        <p:spPr>
          <a:xfrm>
            <a:off x="2856814" y="5334000"/>
            <a:ext cx="6287186" cy="369332"/>
          </a:xfrm>
          <a:prstGeom prst="rect">
            <a:avLst/>
          </a:prstGeom>
          <a:noFill/>
        </p:spPr>
        <p:txBody>
          <a:bodyPr wrap="none" rtlCol="0">
            <a:spAutoFit/>
          </a:bodyPr>
          <a:lstStyle/>
          <a:p>
            <a:r>
              <a:rPr lang="en-US" sz="1800" dirty="0" smtClean="0"/>
              <a:t>Circulating erythrocytes with GFP in transgenic </a:t>
            </a:r>
            <a:r>
              <a:rPr lang="en-US" sz="1800" dirty="0" err="1" smtClean="0"/>
              <a:t>Medaka</a:t>
            </a:r>
            <a:r>
              <a:rPr lang="en-US" sz="1800" dirty="0" smtClean="0"/>
              <a:t> fish</a:t>
            </a:r>
            <a:endParaRPr lang="en-US" sz="1800" dirty="0"/>
          </a:p>
        </p:txBody>
      </p:sp>
      <p:sp>
        <p:nvSpPr>
          <p:cNvPr id="9" name="TextBox 8"/>
          <p:cNvSpPr txBox="1"/>
          <p:nvPr/>
        </p:nvSpPr>
        <p:spPr>
          <a:xfrm>
            <a:off x="4038600" y="6324600"/>
            <a:ext cx="2865914" cy="276999"/>
          </a:xfrm>
          <a:prstGeom prst="rect">
            <a:avLst/>
          </a:prstGeom>
          <a:noFill/>
        </p:spPr>
        <p:txBody>
          <a:bodyPr wrap="none" rtlCol="0">
            <a:spAutoFit/>
          </a:bodyPr>
          <a:lstStyle/>
          <a:p>
            <a:r>
              <a:rPr lang="en-US" sz="1200" dirty="0">
                <a:latin typeface="+mn-lt"/>
              </a:rPr>
              <a:t>ENCODE Project Consortium (2012) </a:t>
            </a:r>
            <a:r>
              <a:rPr lang="en-US" sz="1200" dirty="0" smtClean="0">
                <a:latin typeface="+mn-lt"/>
              </a:rPr>
              <a:t>Nature</a:t>
            </a:r>
            <a:endParaRPr lang="en-US" sz="1200" dirty="0">
              <a:latin typeface="+mn-lt"/>
            </a:endParaRPr>
          </a:p>
        </p:txBody>
      </p:sp>
    </p:spTree>
    <p:extLst>
      <p:ext uri="{BB962C8B-B14F-4D97-AF65-F5344CB8AC3E}">
        <p14:creationId xmlns:p14="http://schemas.microsoft.com/office/powerpoint/2010/main" val="154980818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3"/>
          </a:xfrm>
        </p:spPr>
        <p:txBody>
          <a:bodyPr>
            <a:noAutofit/>
          </a:bodyPr>
          <a:lstStyle/>
          <a:p>
            <a:r>
              <a:rPr lang="en-US" sz="2800" dirty="0" err="1" smtClean="0"/>
              <a:t>EnhancerFinder</a:t>
            </a:r>
            <a:r>
              <a:rPr lang="en-US" sz="2800" dirty="0" smtClean="0"/>
              <a:t> integrates diverse datasets to predict developmental enhancers</a:t>
            </a:r>
            <a:endParaRPr lang="en-US" sz="2800"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23</a:t>
            </a:fld>
            <a:endParaRPr lang="en-US"/>
          </a:p>
        </p:txBody>
      </p:sp>
      <p:pic>
        <p:nvPicPr>
          <p:cNvPr id="5" name="Picture 4" descr="Screen Shot 2014-11-01 at 12.05.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45487"/>
            <a:ext cx="8229600" cy="4093313"/>
          </a:xfrm>
          <a:prstGeom prst="rect">
            <a:avLst/>
          </a:prstGeom>
        </p:spPr>
      </p:pic>
      <p:sp>
        <p:nvSpPr>
          <p:cNvPr id="6" name="TextBox 5"/>
          <p:cNvSpPr txBox="1"/>
          <p:nvPr/>
        </p:nvSpPr>
        <p:spPr>
          <a:xfrm>
            <a:off x="2133600" y="6248400"/>
            <a:ext cx="5070619" cy="338554"/>
          </a:xfrm>
          <a:prstGeom prst="rect">
            <a:avLst/>
          </a:prstGeom>
          <a:noFill/>
        </p:spPr>
        <p:txBody>
          <a:bodyPr wrap="none" rtlCol="0">
            <a:spAutoFit/>
          </a:bodyPr>
          <a:lstStyle/>
          <a:p>
            <a:r>
              <a:rPr lang="en-US" sz="1600" dirty="0" smtClean="0">
                <a:latin typeface="+mn-lt"/>
              </a:rPr>
              <a:t>Erwin et al (K. </a:t>
            </a:r>
            <a:r>
              <a:rPr lang="en-US" sz="1600" dirty="0">
                <a:latin typeface="+mn-lt"/>
              </a:rPr>
              <a:t>Pollard) 2014. </a:t>
            </a:r>
            <a:r>
              <a:rPr lang="en-US" sz="1600" dirty="0" err="1">
                <a:latin typeface="+mn-lt"/>
              </a:rPr>
              <a:t>PLoS</a:t>
            </a:r>
            <a:r>
              <a:rPr lang="en-US" sz="1600" dirty="0">
                <a:latin typeface="+mn-lt"/>
              </a:rPr>
              <a:t> Comp </a:t>
            </a:r>
            <a:r>
              <a:rPr lang="en-US" sz="1600" dirty="0" err="1">
                <a:latin typeface="+mn-lt"/>
              </a:rPr>
              <a:t>Biol</a:t>
            </a:r>
            <a:r>
              <a:rPr lang="en-US" sz="1600" dirty="0">
                <a:latin typeface="+mn-lt"/>
              </a:rPr>
              <a:t> 10: e1003677 </a:t>
            </a:r>
          </a:p>
        </p:txBody>
      </p:sp>
      <p:sp>
        <p:nvSpPr>
          <p:cNvPr id="7" name="TextBox 6"/>
          <p:cNvSpPr txBox="1"/>
          <p:nvPr/>
        </p:nvSpPr>
        <p:spPr>
          <a:xfrm>
            <a:off x="411514" y="1905000"/>
            <a:ext cx="713957" cy="338554"/>
          </a:xfrm>
          <a:prstGeom prst="rect">
            <a:avLst/>
          </a:prstGeom>
          <a:noFill/>
        </p:spPr>
        <p:txBody>
          <a:bodyPr wrap="none" rtlCol="0">
            <a:spAutoFit/>
          </a:bodyPr>
          <a:lstStyle/>
          <a:p>
            <a:r>
              <a:rPr lang="en-US" sz="1600" dirty="0" smtClean="0">
                <a:latin typeface="+mn-lt"/>
              </a:rPr>
              <a:t>motifs</a:t>
            </a:r>
            <a:endParaRPr lang="en-US" sz="1600" dirty="0">
              <a:latin typeface="+mn-lt"/>
            </a:endParaRPr>
          </a:p>
        </p:txBody>
      </p:sp>
      <p:sp>
        <p:nvSpPr>
          <p:cNvPr id="8" name="TextBox 7"/>
          <p:cNvSpPr txBox="1"/>
          <p:nvPr/>
        </p:nvSpPr>
        <p:spPr>
          <a:xfrm>
            <a:off x="94420" y="2286000"/>
            <a:ext cx="1031051" cy="338554"/>
          </a:xfrm>
          <a:prstGeom prst="rect">
            <a:avLst/>
          </a:prstGeom>
          <a:noFill/>
        </p:spPr>
        <p:txBody>
          <a:bodyPr wrap="none" rtlCol="0">
            <a:spAutoFit/>
          </a:bodyPr>
          <a:lstStyle/>
          <a:p>
            <a:r>
              <a:rPr lang="en-US" sz="1600" dirty="0" smtClean="0">
                <a:latin typeface="+mn-lt"/>
              </a:rPr>
              <a:t>constraint</a:t>
            </a:r>
            <a:endParaRPr lang="en-US" sz="1600" dirty="0">
              <a:latin typeface="+mn-lt"/>
            </a:endParaRPr>
          </a:p>
        </p:txBody>
      </p:sp>
      <p:sp>
        <p:nvSpPr>
          <p:cNvPr id="9" name="TextBox 8"/>
          <p:cNvSpPr txBox="1"/>
          <p:nvPr/>
        </p:nvSpPr>
        <p:spPr>
          <a:xfrm>
            <a:off x="-76200" y="2514600"/>
            <a:ext cx="1201671" cy="338554"/>
          </a:xfrm>
          <a:prstGeom prst="rect">
            <a:avLst/>
          </a:prstGeom>
          <a:noFill/>
        </p:spPr>
        <p:txBody>
          <a:bodyPr wrap="none" rtlCol="0">
            <a:spAutoFit/>
          </a:bodyPr>
          <a:lstStyle/>
          <a:p>
            <a:r>
              <a:rPr lang="en-US" sz="1600" dirty="0">
                <a:latin typeface="+mn-lt"/>
              </a:rPr>
              <a:t>e</a:t>
            </a:r>
            <a:r>
              <a:rPr lang="en-US" sz="1600" dirty="0" smtClean="0">
                <a:latin typeface="+mn-lt"/>
              </a:rPr>
              <a:t>pigenetic 1</a:t>
            </a:r>
            <a:endParaRPr lang="en-US" sz="1600" dirty="0">
              <a:latin typeface="+mn-lt"/>
            </a:endParaRPr>
          </a:p>
        </p:txBody>
      </p:sp>
      <p:sp>
        <p:nvSpPr>
          <p:cNvPr id="10" name="TextBox 9"/>
          <p:cNvSpPr txBox="1"/>
          <p:nvPr/>
        </p:nvSpPr>
        <p:spPr>
          <a:xfrm>
            <a:off x="-76200" y="2895600"/>
            <a:ext cx="1201671" cy="338554"/>
          </a:xfrm>
          <a:prstGeom prst="rect">
            <a:avLst/>
          </a:prstGeom>
          <a:noFill/>
        </p:spPr>
        <p:txBody>
          <a:bodyPr wrap="none" rtlCol="0">
            <a:spAutoFit/>
          </a:bodyPr>
          <a:lstStyle/>
          <a:p>
            <a:r>
              <a:rPr lang="en-US" sz="1600" dirty="0" smtClean="0">
                <a:latin typeface="+mn-lt"/>
              </a:rPr>
              <a:t>epigenetic 2</a:t>
            </a:r>
            <a:endParaRPr lang="en-US" sz="1600" dirty="0">
              <a:latin typeface="+mn-lt"/>
            </a:endParaRPr>
          </a:p>
        </p:txBody>
      </p:sp>
      <p:sp>
        <p:nvSpPr>
          <p:cNvPr id="11" name="TextBox 10"/>
          <p:cNvSpPr txBox="1"/>
          <p:nvPr/>
        </p:nvSpPr>
        <p:spPr>
          <a:xfrm>
            <a:off x="-76200" y="3200400"/>
            <a:ext cx="1201671" cy="338554"/>
          </a:xfrm>
          <a:prstGeom prst="rect">
            <a:avLst/>
          </a:prstGeom>
          <a:noFill/>
        </p:spPr>
        <p:txBody>
          <a:bodyPr wrap="none" rtlCol="0">
            <a:spAutoFit/>
          </a:bodyPr>
          <a:lstStyle/>
          <a:p>
            <a:r>
              <a:rPr lang="en-US" sz="1600" dirty="0">
                <a:latin typeface="+mn-lt"/>
              </a:rPr>
              <a:t>e</a:t>
            </a:r>
            <a:r>
              <a:rPr lang="en-US" sz="1600" dirty="0" smtClean="0">
                <a:latin typeface="+mn-lt"/>
              </a:rPr>
              <a:t>pigenetic 3</a:t>
            </a:r>
            <a:endParaRPr lang="en-US" sz="1600" dirty="0">
              <a:latin typeface="+mn-lt"/>
            </a:endParaRPr>
          </a:p>
        </p:txBody>
      </p:sp>
    </p:spTree>
    <p:extLst>
      <p:ext uri="{BB962C8B-B14F-4D97-AF65-F5344CB8AC3E}">
        <p14:creationId xmlns:p14="http://schemas.microsoft.com/office/powerpoint/2010/main" val="3227628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EnhancerFinder</a:t>
            </a:r>
            <a:r>
              <a:rPr lang="en-US" dirty="0" smtClean="0"/>
              <a:t>: Two stage predictions</a:t>
            </a:r>
            <a:endParaRPr lang="en-US"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24</a:t>
            </a:fld>
            <a:endParaRPr lang="en-US" dirty="0"/>
          </a:p>
        </p:txBody>
      </p:sp>
      <p:pic>
        <p:nvPicPr>
          <p:cNvPr id="5" name="Picture 4" descr="Screen Shot 2014-11-01 at 12.05.1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066800"/>
            <a:ext cx="6264012" cy="5029200"/>
          </a:xfrm>
          <a:prstGeom prst="rect">
            <a:avLst/>
          </a:prstGeom>
        </p:spPr>
      </p:pic>
      <p:sp>
        <p:nvSpPr>
          <p:cNvPr id="6" name="TextBox 5"/>
          <p:cNvSpPr txBox="1"/>
          <p:nvPr/>
        </p:nvSpPr>
        <p:spPr>
          <a:xfrm>
            <a:off x="2133600" y="6248400"/>
            <a:ext cx="5070619" cy="338554"/>
          </a:xfrm>
          <a:prstGeom prst="rect">
            <a:avLst/>
          </a:prstGeom>
          <a:noFill/>
        </p:spPr>
        <p:txBody>
          <a:bodyPr wrap="none" rtlCol="0">
            <a:spAutoFit/>
          </a:bodyPr>
          <a:lstStyle/>
          <a:p>
            <a:r>
              <a:rPr lang="en-US" sz="1600" dirty="0" smtClean="0">
                <a:latin typeface="+mn-lt"/>
              </a:rPr>
              <a:t>Erwin et al (K. </a:t>
            </a:r>
            <a:r>
              <a:rPr lang="en-US" sz="1600" dirty="0">
                <a:latin typeface="+mn-lt"/>
              </a:rPr>
              <a:t>Pollard) 2014. </a:t>
            </a:r>
            <a:r>
              <a:rPr lang="en-US" sz="1600" dirty="0" err="1">
                <a:latin typeface="+mn-lt"/>
              </a:rPr>
              <a:t>PLoS</a:t>
            </a:r>
            <a:r>
              <a:rPr lang="en-US" sz="1600" dirty="0">
                <a:latin typeface="+mn-lt"/>
              </a:rPr>
              <a:t> Comp </a:t>
            </a:r>
            <a:r>
              <a:rPr lang="en-US" sz="1600" dirty="0" err="1">
                <a:latin typeface="+mn-lt"/>
              </a:rPr>
              <a:t>Biol</a:t>
            </a:r>
            <a:r>
              <a:rPr lang="en-US" sz="1600" dirty="0">
                <a:latin typeface="+mn-lt"/>
              </a:rPr>
              <a:t> 10: e1003677 </a:t>
            </a:r>
          </a:p>
        </p:txBody>
      </p:sp>
    </p:spTree>
    <p:extLst>
      <p:ext uri="{BB962C8B-B14F-4D97-AF65-F5344CB8AC3E}">
        <p14:creationId xmlns:p14="http://schemas.microsoft.com/office/powerpoint/2010/main" val="3072172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944563"/>
          </a:xfrm>
        </p:spPr>
        <p:txBody>
          <a:bodyPr>
            <a:normAutofit fontScale="90000"/>
          </a:bodyPr>
          <a:lstStyle/>
          <a:p>
            <a:r>
              <a:rPr lang="en-US" dirty="0" smtClean="0"/>
              <a:t>Strong performance from </a:t>
            </a:r>
            <a:r>
              <a:rPr lang="en-US" dirty="0" err="1" smtClean="0"/>
              <a:t>EnhancerFinder</a:t>
            </a:r>
            <a:r>
              <a:rPr lang="en-US" dirty="0" smtClean="0"/>
              <a:t> in cross-validation</a:t>
            </a:r>
            <a:endParaRPr lang="en-US"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25</a:t>
            </a:fld>
            <a:endParaRPr lang="en-US"/>
          </a:p>
        </p:txBody>
      </p:sp>
      <p:pic>
        <p:nvPicPr>
          <p:cNvPr id="5" name="Picture 4" descr="Screen Shot 2014-11-01 at 12.05.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0808" y="1295400"/>
            <a:ext cx="4199992" cy="4114800"/>
          </a:xfrm>
          <a:prstGeom prst="rect">
            <a:avLst/>
          </a:prstGeom>
        </p:spPr>
      </p:pic>
      <p:sp>
        <p:nvSpPr>
          <p:cNvPr id="6" name="TextBox 5"/>
          <p:cNvSpPr txBox="1"/>
          <p:nvPr/>
        </p:nvSpPr>
        <p:spPr>
          <a:xfrm>
            <a:off x="6477000" y="4114800"/>
            <a:ext cx="1981200" cy="738664"/>
          </a:xfrm>
          <a:prstGeom prst="rect">
            <a:avLst/>
          </a:prstGeom>
          <a:noFill/>
        </p:spPr>
        <p:txBody>
          <a:bodyPr wrap="square" rtlCol="0">
            <a:spAutoFit/>
          </a:bodyPr>
          <a:lstStyle/>
          <a:p>
            <a:r>
              <a:rPr lang="en-US" sz="1400" dirty="0" smtClean="0">
                <a:latin typeface="+mn-lt"/>
              </a:rPr>
              <a:t>CLARE: </a:t>
            </a:r>
            <a:r>
              <a:rPr lang="en-US" sz="1400" dirty="0" err="1" smtClean="0">
                <a:latin typeface="+mn-lt"/>
              </a:rPr>
              <a:t>Ovcharenko</a:t>
            </a:r>
            <a:r>
              <a:rPr lang="en-US" sz="1400" dirty="0" smtClean="0">
                <a:latin typeface="+mn-lt"/>
              </a:rPr>
              <a:t>, motifs and sequence patterns</a:t>
            </a:r>
            <a:endParaRPr lang="en-US" sz="1400" dirty="0">
              <a:latin typeface="+mn-lt"/>
            </a:endParaRPr>
          </a:p>
        </p:txBody>
      </p:sp>
      <p:sp>
        <p:nvSpPr>
          <p:cNvPr id="7" name="TextBox 6"/>
          <p:cNvSpPr txBox="1"/>
          <p:nvPr/>
        </p:nvSpPr>
        <p:spPr>
          <a:xfrm>
            <a:off x="1143000" y="5638800"/>
            <a:ext cx="7162800" cy="738664"/>
          </a:xfrm>
          <a:prstGeom prst="rect">
            <a:avLst/>
          </a:prstGeom>
          <a:noFill/>
        </p:spPr>
        <p:txBody>
          <a:bodyPr wrap="square" rtlCol="0">
            <a:spAutoFit/>
          </a:bodyPr>
          <a:lstStyle/>
          <a:p>
            <a:r>
              <a:rPr lang="en-US" sz="1400" dirty="0" smtClean="0">
                <a:latin typeface="+mn-lt"/>
              </a:rPr>
              <a:t>“…we </a:t>
            </a:r>
            <a:r>
              <a:rPr lang="en-US" sz="1400" dirty="0">
                <a:latin typeface="+mn-lt"/>
              </a:rPr>
              <a:t>evaluated the performance of all prediction algorithms using 10-fold cross validation to compute the area under the curve (AUC) for receiver operating characteristic (ROC) curves</a:t>
            </a:r>
            <a:r>
              <a:rPr lang="en-US" sz="1400" dirty="0" smtClean="0">
                <a:latin typeface="+mn-lt"/>
              </a:rPr>
              <a:t>.”</a:t>
            </a:r>
          </a:p>
          <a:p>
            <a:r>
              <a:rPr lang="en-US" sz="1400" dirty="0">
                <a:latin typeface="+mn-lt"/>
              </a:rPr>
              <a:t>Erwin et al (K. Pollard) 2014. </a:t>
            </a:r>
            <a:r>
              <a:rPr lang="en-US" sz="1400" dirty="0" err="1">
                <a:latin typeface="+mn-lt"/>
              </a:rPr>
              <a:t>PLoS</a:t>
            </a:r>
            <a:r>
              <a:rPr lang="en-US" sz="1400" dirty="0">
                <a:latin typeface="+mn-lt"/>
              </a:rPr>
              <a:t> Comp </a:t>
            </a:r>
            <a:r>
              <a:rPr lang="en-US" sz="1400" dirty="0" err="1">
                <a:latin typeface="+mn-lt"/>
              </a:rPr>
              <a:t>Biol</a:t>
            </a:r>
            <a:r>
              <a:rPr lang="en-US" sz="1400" dirty="0">
                <a:latin typeface="+mn-lt"/>
              </a:rPr>
              <a:t> 10: e1003677 </a:t>
            </a:r>
            <a:endParaRPr lang="en-US" sz="1400" dirty="0" smtClean="0">
              <a:latin typeface="+mn-lt"/>
            </a:endParaRPr>
          </a:p>
        </p:txBody>
      </p:sp>
    </p:spTree>
    <p:extLst>
      <p:ext uri="{BB962C8B-B14F-4D97-AF65-F5344CB8AC3E}">
        <p14:creationId xmlns:p14="http://schemas.microsoft.com/office/powerpoint/2010/main" val="945762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Examples of successful enhancer predictions</a:t>
            </a:r>
            <a:endParaRPr lang="en-US"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26</a:t>
            </a:fld>
            <a:endParaRPr lang="en-US"/>
          </a:p>
        </p:txBody>
      </p:sp>
      <p:pic>
        <p:nvPicPr>
          <p:cNvPr id="5" name="Picture 4" descr="Screen Shot 2014-11-01 at 12.06.4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66800"/>
            <a:ext cx="7312728" cy="5029200"/>
          </a:xfrm>
          <a:prstGeom prst="rect">
            <a:avLst/>
          </a:prstGeom>
        </p:spPr>
      </p:pic>
      <p:sp>
        <p:nvSpPr>
          <p:cNvPr id="6" name="TextBox 5"/>
          <p:cNvSpPr txBox="1"/>
          <p:nvPr/>
        </p:nvSpPr>
        <p:spPr>
          <a:xfrm>
            <a:off x="2133600" y="6248400"/>
            <a:ext cx="5070619" cy="338554"/>
          </a:xfrm>
          <a:prstGeom prst="rect">
            <a:avLst/>
          </a:prstGeom>
          <a:noFill/>
        </p:spPr>
        <p:txBody>
          <a:bodyPr wrap="none" rtlCol="0">
            <a:spAutoFit/>
          </a:bodyPr>
          <a:lstStyle/>
          <a:p>
            <a:r>
              <a:rPr lang="en-US" sz="1600" dirty="0" smtClean="0">
                <a:latin typeface="+mn-lt"/>
              </a:rPr>
              <a:t>Erwin et al (K. </a:t>
            </a:r>
            <a:r>
              <a:rPr lang="en-US" sz="1600" dirty="0">
                <a:latin typeface="+mn-lt"/>
              </a:rPr>
              <a:t>Pollard) 2014. </a:t>
            </a:r>
            <a:r>
              <a:rPr lang="en-US" sz="1600" dirty="0" err="1">
                <a:latin typeface="+mn-lt"/>
              </a:rPr>
              <a:t>PLoS</a:t>
            </a:r>
            <a:r>
              <a:rPr lang="en-US" sz="1600" dirty="0">
                <a:latin typeface="+mn-lt"/>
              </a:rPr>
              <a:t> Comp </a:t>
            </a:r>
            <a:r>
              <a:rPr lang="en-US" sz="1600" dirty="0" err="1">
                <a:latin typeface="+mn-lt"/>
              </a:rPr>
              <a:t>Biol</a:t>
            </a:r>
            <a:r>
              <a:rPr lang="en-US" sz="1600" dirty="0">
                <a:latin typeface="+mn-lt"/>
              </a:rPr>
              <a:t> 10: e1003677 </a:t>
            </a:r>
          </a:p>
        </p:txBody>
      </p:sp>
    </p:spTree>
    <p:extLst>
      <p:ext uri="{BB962C8B-B14F-4D97-AF65-F5344CB8AC3E}">
        <p14:creationId xmlns:p14="http://schemas.microsoft.com/office/powerpoint/2010/main" val="2124663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Direct selection for activity to find enhancers</a:t>
            </a:r>
            <a:endParaRPr lang="en-US" dirty="0"/>
          </a:p>
        </p:txBody>
      </p:sp>
      <p:sp>
        <p:nvSpPr>
          <p:cNvPr id="6" name="Text Placeholder 5"/>
          <p:cNvSpPr>
            <a:spLocks noGrp="1"/>
          </p:cNvSpPr>
          <p:nvPr>
            <p:ph type="body" idx="1"/>
          </p:nvPr>
        </p:nvSpPr>
        <p:spPr/>
        <p:txBody>
          <a:bodyPr/>
          <a:lstStyle/>
          <a:p>
            <a:r>
              <a:rPr lang="en-US" dirty="0" smtClean="0"/>
              <a:t>Forget the genomics and bioinformatics …</a:t>
            </a:r>
            <a:endParaRPr lang="en-US"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27</a:t>
            </a:fld>
            <a:endParaRPr lang="en-US"/>
          </a:p>
        </p:txBody>
      </p:sp>
    </p:spTree>
    <p:extLst>
      <p:ext uri="{BB962C8B-B14F-4D97-AF65-F5344CB8AC3E}">
        <p14:creationId xmlns:p14="http://schemas.microsoft.com/office/powerpoint/2010/main" val="619216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020763"/>
          </a:xfrm>
        </p:spPr>
        <p:txBody>
          <a:bodyPr>
            <a:normAutofit fontScale="90000"/>
          </a:bodyPr>
          <a:lstStyle/>
          <a:p>
            <a:r>
              <a:rPr lang="en-US" dirty="0" smtClean="0"/>
              <a:t>STARR-seq: Self-transcribing active regulatory region sequencing</a:t>
            </a:r>
            <a:endParaRPr lang="en-US"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28</a:t>
            </a:fld>
            <a:endParaRPr lang="en-US"/>
          </a:p>
        </p:txBody>
      </p:sp>
      <p:pic>
        <p:nvPicPr>
          <p:cNvPr id="5" name="Picture 4" descr="Screen Shot 2014-11-01 at 12.09.2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692378"/>
            <a:ext cx="8229600" cy="3260622"/>
          </a:xfrm>
          <a:prstGeom prst="rect">
            <a:avLst/>
          </a:prstGeom>
        </p:spPr>
      </p:pic>
      <p:sp>
        <p:nvSpPr>
          <p:cNvPr id="6" name="TextBox 5"/>
          <p:cNvSpPr txBox="1"/>
          <p:nvPr/>
        </p:nvSpPr>
        <p:spPr>
          <a:xfrm>
            <a:off x="2667000" y="5943600"/>
            <a:ext cx="4557658" cy="338554"/>
          </a:xfrm>
          <a:prstGeom prst="rect">
            <a:avLst/>
          </a:prstGeom>
          <a:noFill/>
        </p:spPr>
        <p:txBody>
          <a:bodyPr wrap="none" rtlCol="0">
            <a:spAutoFit/>
          </a:bodyPr>
          <a:lstStyle/>
          <a:p>
            <a:r>
              <a:rPr lang="en-US" sz="1600" dirty="0" smtClean="0">
                <a:latin typeface="+mn-lt"/>
              </a:rPr>
              <a:t>Arnold et al (A. Stark) 2013. Science  339: 1074-1077 </a:t>
            </a:r>
            <a:endParaRPr lang="en-US" sz="1600" dirty="0">
              <a:latin typeface="+mn-lt"/>
            </a:endParaRPr>
          </a:p>
        </p:txBody>
      </p:sp>
    </p:spTree>
    <p:extLst>
      <p:ext uri="{BB962C8B-B14F-4D97-AF65-F5344CB8AC3E}">
        <p14:creationId xmlns:p14="http://schemas.microsoft.com/office/powerpoint/2010/main" val="25114545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3"/>
          </a:xfrm>
        </p:spPr>
        <p:txBody>
          <a:bodyPr>
            <a:noAutofit/>
          </a:bodyPr>
          <a:lstStyle/>
          <a:p>
            <a:r>
              <a:rPr lang="en-US" sz="2800" dirty="0" smtClean="0"/>
              <a:t>Other methods of screening for enhancer activity on a large scale</a:t>
            </a:r>
            <a:endParaRPr lang="en-US" sz="2800"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29</a:t>
            </a:fld>
            <a:endParaRPr lang="en-US"/>
          </a:p>
        </p:txBody>
      </p:sp>
      <p:pic>
        <p:nvPicPr>
          <p:cNvPr id="5" name="Picture 4" descr="Screen Shot 2014-11-01 at 12.17.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990600"/>
            <a:ext cx="5029200" cy="5029200"/>
          </a:xfrm>
          <a:prstGeom prst="rect">
            <a:avLst/>
          </a:prstGeom>
        </p:spPr>
      </p:pic>
      <p:sp>
        <p:nvSpPr>
          <p:cNvPr id="6" name="TextBox 5"/>
          <p:cNvSpPr txBox="1"/>
          <p:nvPr/>
        </p:nvSpPr>
        <p:spPr>
          <a:xfrm>
            <a:off x="2743200" y="6096000"/>
            <a:ext cx="3521893" cy="646331"/>
          </a:xfrm>
          <a:prstGeom prst="rect">
            <a:avLst/>
          </a:prstGeom>
          <a:noFill/>
        </p:spPr>
        <p:txBody>
          <a:bodyPr wrap="none" rtlCol="0">
            <a:spAutoFit/>
          </a:bodyPr>
          <a:lstStyle/>
          <a:p>
            <a:r>
              <a:rPr lang="en-US" sz="1200" dirty="0">
                <a:latin typeface="+mn-lt"/>
              </a:rPr>
              <a:t>Murtha, M. et al. Nat. Methods 11, (2014). </a:t>
            </a:r>
          </a:p>
          <a:p>
            <a:r>
              <a:rPr lang="en-US" sz="1200" dirty="0" err="1">
                <a:latin typeface="+mn-lt"/>
              </a:rPr>
              <a:t>Dickel</a:t>
            </a:r>
            <a:r>
              <a:rPr lang="en-US" sz="1200" dirty="0">
                <a:latin typeface="+mn-lt"/>
              </a:rPr>
              <a:t>, D.E. et al. Nat. Methods 11, (2014).</a:t>
            </a:r>
          </a:p>
          <a:p>
            <a:r>
              <a:rPr lang="en-US" sz="1200" dirty="0">
                <a:latin typeface="+mn-lt"/>
              </a:rPr>
              <a:t>Hardison, R.C. Nat. Methods 11, </a:t>
            </a:r>
            <a:r>
              <a:rPr lang="en-US" sz="1200" dirty="0" err="1">
                <a:latin typeface="+mn-lt"/>
              </a:rPr>
              <a:t>News&amp;Views</a:t>
            </a:r>
            <a:r>
              <a:rPr lang="en-US" sz="1200" dirty="0">
                <a:latin typeface="+mn-lt"/>
              </a:rPr>
              <a:t> (2014).</a:t>
            </a:r>
          </a:p>
        </p:txBody>
      </p:sp>
    </p:spTree>
    <p:extLst>
      <p:ext uri="{BB962C8B-B14F-4D97-AF65-F5344CB8AC3E}">
        <p14:creationId xmlns:p14="http://schemas.microsoft.com/office/powerpoint/2010/main" val="2792131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Box 8"/>
          <p:cNvSpPr txBox="1">
            <a:spLocks noChangeArrowheads="1"/>
          </p:cNvSpPr>
          <p:nvPr/>
        </p:nvSpPr>
        <p:spPr bwMode="auto">
          <a:xfrm>
            <a:off x="5638800" y="6400800"/>
            <a:ext cx="3276600" cy="274638"/>
          </a:xfrm>
          <a:prstGeom prst="rect">
            <a:avLst/>
          </a:prstGeom>
          <a:no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i="1">
                <a:solidFill>
                  <a:schemeClr val="hlink"/>
                </a:solidFill>
                <a:latin typeface="Calibri" charset="0"/>
              </a:rPr>
              <a:t> </a:t>
            </a:r>
          </a:p>
        </p:txBody>
      </p:sp>
      <p:sp>
        <p:nvSpPr>
          <p:cNvPr id="2" name="Date Placeholder 1"/>
          <p:cNvSpPr>
            <a:spLocks noGrp="1"/>
          </p:cNvSpPr>
          <p:nvPr>
            <p:ph type="dt" sz="half" idx="10"/>
          </p:nvPr>
        </p:nvSpPr>
        <p:spPr/>
        <p:txBody>
          <a:bodyPr/>
          <a:lstStyle/>
          <a:p>
            <a:fld id="{A0E7F9FC-4A01-EF41-A0D5-6812C8A96472}"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3</a:t>
            </a:fld>
            <a:endParaRPr lang="en-US"/>
          </a:p>
        </p:txBody>
      </p:sp>
      <p:sp>
        <p:nvSpPr>
          <p:cNvPr id="23556" name="Title 1"/>
          <p:cNvSpPr>
            <a:spLocks noGrp="1"/>
          </p:cNvSpPr>
          <p:nvPr>
            <p:ph type="title" idx="4294967295"/>
          </p:nvPr>
        </p:nvSpPr>
        <p:spPr>
          <a:xfrm>
            <a:off x="609600" y="152400"/>
            <a:ext cx="8229600" cy="762000"/>
          </a:xfrm>
          <a:ln/>
        </p:spPr>
        <p:txBody>
          <a:bodyPr/>
          <a:lstStyle/>
          <a:p>
            <a:r>
              <a:rPr lang="en-US" dirty="0">
                <a:cs typeface="ＭＳ Ｐゴシック" charset="0"/>
              </a:rPr>
              <a:t>Mapping Functional Elements</a:t>
            </a:r>
          </a:p>
        </p:txBody>
      </p:sp>
      <p:sp>
        <p:nvSpPr>
          <p:cNvPr id="23558" name="Text Box 6"/>
          <p:cNvSpPr txBox="1">
            <a:spLocks noChangeArrowheads="1"/>
          </p:cNvSpPr>
          <p:nvPr/>
        </p:nvSpPr>
        <p:spPr bwMode="auto">
          <a:xfrm>
            <a:off x="2590800" y="6324600"/>
            <a:ext cx="4611688"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a:solidFill>
                  <a:srgbClr val="0000FF"/>
                </a:solidFill>
              </a:rPr>
              <a:t>ENCODE consortium, 2011, </a:t>
            </a:r>
            <a:r>
              <a:rPr lang="en-US" sz="1400" dirty="0" err="1">
                <a:solidFill>
                  <a:srgbClr val="0000FF"/>
                </a:solidFill>
              </a:rPr>
              <a:t>PLoS</a:t>
            </a:r>
            <a:r>
              <a:rPr lang="en-US" sz="1400" dirty="0">
                <a:solidFill>
                  <a:srgbClr val="0000FF"/>
                </a:solidFill>
              </a:rPr>
              <a:t> Biology 9: e1001046 </a:t>
            </a:r>
          </a:p>
        </p:txBody>
      </p:sp>
      <p:pic>
        <p:nvPicPr>
          <p:cNvPr id="23559" name="Picture 7" descr="Screen shot 2011-05-19 a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43000"/>
            <a:ext cx="8229600" cy="5114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9057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Massively parallel enhancer assays</a:t>
            </a:r>
            <a:endParaRPr lang="en-US" dirty="0"/>
          </a:p>
        </p:txBody>
      </p:sp>
      <p:sp>
        <p:nvSpPr>
          <p:cNvPr id="6" name="Text Placeholder 5"/>
          <p:cNvSpPr>
            <a:spLocks noGrp="1"/>
          </p:cNvSpPr>
          <p:nvPr>
            <p:ph type="body" idx="1"/>
          </p:nvPr>
        </p:nvSpPr>
        <p:spPr/>
        <p:txBody>
          <a:bodyPr/>
          <a:lstStyle/>
          <a:p>
            <a:r>
              <a:rPr lang="en-US" dirty="0" smtClean="0"/>
              <a:t>Still use the genomics and epigenomics, but ramp up the scale of assays</a:t>
            </a:r>
            <a:endParaRPr lang="en-US"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30</a:t>
            </a:fld>
            <a:endParaRPr lang="en-US"/>
          </a:p>
        </p:txBody>
      </p:sp>
    </p:spTree>
    <p:extLst>
      <p:ext uri="{BB962C8B-B14F-4D97-AF65-F5344CB8AC3E}">
        <p14:creationId xmlns:p14="http://schemas.microsoft.com/office/powerpoint/2010/main" val="23990706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CRE-seq</a:t>
            </a:r>
            <a:endParaRPr lang="en-US"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31</a:t>
            </a:fld>
            <a:endParaRPr lang="en-US"/>
          </a:p>
        </p:txBody>
      </p:sp>
      <p:pic>
        <p:nvPicPr>
          <p:cNvPr id="5" name="Picture 4" descr="Screen Shot 2014-11-01 at 12.11.1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990600"/>
            <a:ext cx="4241703" cy="5486400"/>
          </a:xfrm>
          <a:prstGeom prst="rect">
            <a:avLst/>
          </a:prstGeom>
        </p:spPr>
      </p:pic>
      <p:sp>
        <p:nvSpPr>
          <p:cNvPr id="6" name="TextBox 5"/>
          <p:cNvSpPr txBox="1"/>
          <p:nvPr/>
        </p:nvSpPr>
        <p:spPr>
          <a:xfrm>
            <a:off x="152400" y="5638800"/>
            <a:ext cx="2438400" cy="738664"/>
          </a:xfrm>
          <a:prstGeom prst="rect">
            <a:avLst/>
          </a:prstGeom>
          <a:noFill/>
        </p:spPr>
        <p:txBody>
          <a:bodyPr wrap="square" rtlCol="0">
            <a:spAutoFit/>
          </a:bodyPr>
          <a:lstStyle/>
          <a:p>
            <a:r>
              <a:rPr lang="nb-NO" sz="1400" dirty="0" err="1">
                <a:latin typeface="+mn-lt"/>
              </a:rPr>
              <a:t>Kwasnieski</a:t>
            </a:r>
            <a:r>
              <a:rPr lang="nb-NO" sz="1400" dirty="0">
                <a:latin typeface="+mn-lt"/>
              </a:rPr>
              <a:t>, J.C. et al. (B.A. Cohen) 2012. PNAS USA 109:19498–19503</a:t>
            </a:r>
            <a:endParaRPr lang="en-US" sz="1400" dirty="0">
              <a:latin typeface="+mn-lt"/>
            </a:endParaRPr>
          </a:p>
        </p:txBody>
      </p:sp>
      <p:sp>
        <p:nvSpPr>
          <p:cNvPr id="7" name="TextBox 6"/>
          <p:cNvSpPr txBox="1"/>
          <p:nvPr/>
        </p:nvSpPr>
        <p:spPr>
          <a:xfrm>
            <a:off x="6705600" y="4963180"/>
            <a:ext cx="2438400" cy="523220"/>
          </a:xfrm>
          <a:prstGeom prst="rect">
            <a:avLst/>
          </a:prstGeom>
          <a:noFill/>
        </p:spPr>
        <p:txBody>
          <a:bodyPr wrap="square" rtlCol="0">
            <a:spAutoFit/>
          </a:bodyPr>
          <a:lstStyle/>
          <a:p>
            <a:r>
              <a:rPr lang="nb-NO" sz="1400" dirty="0" err="1" smtClean="0">
                <a:latin typeface="+mn-lt"/>
              </a:rPr>
              <a:t>Similar</a:t>
            </a:r>
            <a:r>
              <a:rPr lang="nb-NO" sz="1400" dirty="0" smtClean="0">
                <a:latin typeface="+mn-lt"/>
              </a:rPr>
              <a:t> </a:t>
            </a:r>
            <a:r>
              <a:rPr lang="nb-NO" sz="1400" dirty="0" err="1" smtClean="0">
                <a:latin typeface="+mn-lt"/>
              </a:rPr>
              <a:t>assays</a:t>
            </a:r>
            <a:r>
              <a:rPr lang="nb-NO" sz="1400" dirty="0" smtClean="0">
                <a:latin typeface="+mn-lt"/>
              </a:rPr>
              <a:t> from </a:t>
            </a:r>
            <a:r>
              <a:rPr lang="nb-NO" sz="1400" dirty="0" err="1" smtClean="0">
                <a:latin typeface="+mn-lt"/>
              </a:rPr>
              <a:t>Shendure</a:t>
            </a:r>
            <a:r>
              <a:rPr lang="nb-NO" sz="1400" dirty="0" smtClean="0">
                <a:latin typeface="+mn-lt"/>
              </a:rPr>
              <a:t> and </a:t>
            </a:r>
            <a:r>
              <a:rPr lang="nb-NO" sz="1400" dirty="0" err="1" smtClean="0">
                <a:latin typeface="+mn-lt"/>
              </a:rPr>
              <a:t>Mikkelson</a:t>
            </a:r>
            <a:r>
              <a:rPr lang="nb-NO" sz="1400" dirty="0" smtClean="0">
                <a:latin typeface="+mn-lt"/>
              </a:rPr>
              <a:t> </a:t>
            </a:r>
            <a:r>
              <a:rPr lang="nb-NO" sz="1400" dirty="0" err="1" smtClean="0">
                <a:latin typeface="+mn-lt"/>
              </a:rPr>
              <a:t>groups</a:t>
            </a:r>
            <a:endParaRPr lang="en-US" sz="1400" dirty="0">
              <a:latin typeface="+mn-lt"/>
            </a:endParaRPr>
          </a:p>
        </p:txBody>
      </p:sp>
    </p:spTree>
    <p:extLst>
      <p:ext uri="{BB962C8B-B14F-4D97-AF65-F5344CB8AC3E}">
        <p14:creationId xmlns:p14="http://schemas.microsoft.com/office/powerpoint/2010/main" val="5675030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Autofit/>
          </a:bodyPr>
          <a:lstStyle/>
          <a:p>
            <a:r>
              <a:rPr lang="en-US" sz="2400" dirty="0" smtClean="0"/>
              <a:t>CRE-seq: For DNA segments with CBX binding site motifs, occupancy by CBX correlates with enhancer activity</a:t>
            </a:r>
            <a:endParaRPr lang="en-US" sz="2400" dirty="0"/>
          </a:p>
        </p:txBody>
      </p:sp>
      <p:sp>
        <p:nvSpPr>
          <p:cNvPr id="3" name="Date Placeholder 2"/>
          <p:cNvSpPr>
            <a:spLocks noGrp="1"/>
          </p:cNvSpPr>
          <p:nvPr>
            <p:ph type="dt" sz="half" idx="10"/>
          </p:nvPr>
        </p:nvSpPr>
        <p:spPr/>
        <p:txBody>
          <a:bodyPr/>
          <a:lstStyle/>
          <a:p>
            <a:fld id="{1066783A-69FF-1748-8DD1-127742EB6CA4}" type="datetime1">
              <a:rPr lang="en-US" smtClean="0"/>
              <a:t>4/6/15</a:t>
            </a:fld>
            <a:endParaRPr lang="en-US"/>
          </a:p>
        </p:txBody>
      </p:sp>
      <p:sp>
        <p:nvSpPr>
          <p:cNvPr id="4" name="Slide Number Placeholder 3"/>
          <p:cNvSpPr>
            <a:spLocks noGrp="1"/>
          </p:cNvSpPr>
          <p:nvPr>
            <p:ph type="sldNum" sz="quarter" idx="12"/>
          </p:nvPr>
        </p:nvSpPr>
        <p:spPr/>
        <p:txBody>
          <a:bodyPr/>
          <a:lstStyle/>
          <a:p>
            <a:fld id="{D85525D1-94EC-AA45-A259-B3226F473042}" type="slidenum">
              <a:rPr lang="en-US" smtClean="0"/>
              <a:t>32</a:t>
            </a:fld>
            <a:endParaRPr lang="en-US"/>
          </a:p>
        </p:txBody>
      </p:sp>
      <p:pic>
        <p:nvPicPr>
          <p:cNvPr id="5" name="Picture 4" descr="Screen Shot 2014-11-01 at 4.48.3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95400"/>
            <a:ext cx="7289397" cy="4572000"/>
          </a:xfrm>
          <a:prstGeom prst="rect">
            <a:avLst/>
          </a:prstGeom>
        </p:spPr>
      </p:pic>
      <p:sp>
        <p:nvSpPr>
          <p:cNvPr id="6" name="TextBox 5"/>
          <p:cNvSpPr txBox="1"/>
          <p:nvPr/>
        </p:nvSpPr>
        <p:spPr>
          <a:xfrm>
            <a:off x="2209800" y="6093023"/>
            <a:ext cx="4953000" cy="307777"/>
          </a:xfrm>
          <a:prstGeom prst="rect">
            <a:avLst/>
          </a:prstGeom>
          <a:noFill/>
        </p:spPr>
        <p:txBody>
          <a:bodyPr wrap="square" rtlCol="0">
            <a:spAutoFit/>
          </a:bodyPr>
          <a:lstStyle/>
          <a:p>
            <a:r>
              <a:rPr lang="nb-NO" sz="1400" dirty="0" smtClean="0">
                <a:latin typeface="+mn-lt"/>
              </a:rPr>
              <a:t>White, Myers, </a:t>
            </a:r>
            <a:r>
              <a:rPr lang="nb-NO" sz="1400" dirty="0" err="1" smtClean="0">
                <a:latin typeface="+mn-lt"/>
              </a:rPr>
              <a:t>Corbo</a:t>
            </a:r>
            <a:r>
              <a:rPr lang="nb-NO" sz="1400" dirty="0" smtClean="0">
                <a:latin typeface="+mn-lt"/>
              </a:rPr>
              <a:t>, Cohen (2013). </a:t>
            </a:r>
            <a:r>
              <a:rPr lang="nb-NO" sz="1400" dirty="0">
                <a:latin typeface="+mn-lt"/>
              </a:rPr>
              <a:t>PNAS USA 110:11952-11957</a:t>
            </a:r>
            <a:endParaRPr lang="en-US" sz="1400" dirty="0">
              <a:latin typeface="+mn-lt"/>
            </a:endParaRPr>
          </a:p>
        </p:txBody>
      </p:sp>
    </p:spTree>
    <p:extLst>
      <p:ext uri="{BB962C8B-B14F-4D97-AF65-F5344CB8AC3E}">
        <p14:creationId xmlns:p14="http://schemas.microsoft.com/office/powerpoint/2010/main" val="2525165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Reproducible expression measurements show differences in expression by segmentation class.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5878697"/>
            <a:ext cx="652320" cy="6523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3960" y="979303"/>
            <a:ext cx="4537440" cy="489363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30544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Kwasnieski</a:t>
            </a:r>
            <a:r>
              <a:rPr lang="en-GB" sz="1100" b="1" dirty="0">
                <a:latin typeface="Arial" charset="0"/>
              </a:rPr>
              <a:t> J C et al. Genome Res. 2014;24:1595-1602</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2014 Kwasnieski et al.; Published by Cold Spring Harbor Laboratory Press</a:t>
            </a:r>
          </a:p>
        </p:txBody>
      </p:sp>
      <p:sp>
        <p:nvSpPr>
          <p:cNvPr id="2" name="TextBox 1"/>
          <p:cNvSpPr txBox="1"/>
          <p:nvPr/>
        </p:nvSpPr>
        <p:spPr>
          <a:xfrm>
            <a:off x="457200" y="2438400"/>
            <a:ext cx="2133600" cy="1384995"/>
          </a:xfrm>
          <a:prstGeom prst="rect">
            <a:avLst/>
          </a:prstGeom>
          <a:noFill/>
        </p:spPr>
        <p:txBody>
          <a:bodyPr wrap="square" rtlCol="0">
            <a:spAutoFit/>
          </a:bodyPr>
          <a:lstStyle/>
          <a:p>
            <a:r>
              <a:rPr lang="en-US" sz="1400" dirty="0" smtClean="0">
                <a:latin typeface="+mn-lt"/>
              </a:rPr>
              <a:t>High throughput experimental tests of enhancers predicted by chromHMM segmentation based on histone modifications and DHSs</a:t>
            </a:r>
            <a:endParaRPr lang="en-US" sz="1400" dirty="0">
              <a:latin typeface="+mn-lt"/>
            </a:endParaRPr>
          </a:p>
        </p:txBody>
      </p:sp>
    </p:spTree>
    <p:extLst>
      <p:ext uri="{BB962C8B-B14F-4D97-AF65-F5344CB8AC3E}">
        <p14:creationId xmlns:p14="http://schemas.microsoft.com/office/powerpoint/2010/main" val="291990329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228600"/>
            <a:ext cx="8610600" cy="709613"/>
          </a:xfrm>
        </p:spPr>
        <p:txBody>
          <a:bodyPr>
            <a:normAutofit fontScale="90000"/>
          </a:bodyPr>
          <a:lstStyle/>
          <a:p>
            <a:r>
              <a:rPr lang="en-US" dirty="0" smtClean="0"/>
              <a:t>Fraction of “predictions” that are active in CRE-seq</a:t>
            </a:r>
            <a:endParaRPr lang="en-US" dirty="0"/>
          </a:p>
        </p:txBody>
      </p:sp>
      <p:sp>
        <p:nvSpPr>
          <p:cNvPr id="2" name="Date Placeholder 1"/>
          <p:cNvSpPr>
            <a:spLocks noGrp="1"/>
          </p:cNvSpPr>
          <p:nvPr>
            <p:ph type="dt" sz="half" idx="10"/>
          </p:nvPr>
        </p:nvSpPr>
        <p:spPr/>
        <p:txBody>
          <a:bodyPr/>
          <a:lstStyle/>
          <a:p>
            <a:fld id="{2BEF2E4C-EF68-004B-BB0B-4A1DE34D4B88}"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34</a:t>
            </a:fld>
            <a:endParaRPr lang="en-US"/>
          </a:p>
        </p:txBody>
      </p:sp>
      <p:pic>
        <p:nvPicPr>
          <p:cNvPr id="5" name="Picture 4" descr="Screen Shot 2014-11-02 at 9.10.2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066800"/>
            <a:ext cx="7114375" cy="4572000"/>
          </a:xfrm>
          <a:prstGeom prst="rect">
            <a:avLst/>
          </a:prstGeom>
        </p:spPr>
      </p:pic>
      <p:sp>
        <p:nvSpPr>
          <p:cNvPr id="6" name="Text Box 4"/>
          <p:cNvSpPr txBox="1">
            <a:spLocks noChangeArrowheads="1"/>
          </p:cNvSpPr>
          <p:nvPr/>
        </p:nvSpPr>
        <p:spPr bwMode="auto">
          <a:xfrm>
            <a:off x="2305441" y="5972308"/>
            <a:ext cx="3918240" cy="2318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Kwasnieski</a:t>
            </a:r>
            <a:r>
              <a:rPr lang="en-GB" sz="1100" b="1" dirty="0">
                <a:latin typeface="Arial" charset="0"/>
              </a:rPr>
              <a:t> J C et al. Genome Res. 2014;24:1595-1602</a:t>
            </a:r>
          </a:p>
        </p:txBody>
      </p:sp>
    </p:spTree>
    <p:extLst>
      <p:ext uri="{BB962C8B-B14F-4D97-AF65-F5344CB8AC3E}">
        <p14:creationId xmlns:p14="http://schemas.microsoft.com/office/powerpoint/2010/main" val="154792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286560" y="387400"/>
            <a:ext cx="2380320" cy="11060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800" b="1" dirty="0">
                <a:latin typeface="Calibri"/>
                <a:cs typeface="Calibri"/>
              </a:rPr>
              <a:t>Chromatin features and sequence-specific binding identify active sequences.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3361" y="5878697"/>
            <a:ext cx="652320" cy="6523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480" y="192920"/>
            <a:ext cx="4976640" cy="641593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86560" y="5641072"/>
            <a:ext cx="2488320" cy="4838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Kwasnieski</a:t>
            </a:r>
            <a:r>
              <a:rPr lang="en-GB" sz="1100" b="1" dirty="0">
                <a:latin typeface="Arial" charset="0"/>
              </a:rPr>
              <a:t> J C et al. Genome Res. 2014;24:1595-1602</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 2014 Kwasnieski et al.; Published by Cold Spring Harbor Laboratory Press</a:t>
            </a:r>
          </a:p>
        </p:txBody>
      </p:sp>
    </p:spTree>
    <p:extLst>
      <p:ext uri="{BB962C8B-B14F-4D97-AF65-F5344CB8AC3E}">
        <p14:creationId xmlns:p14="http://schemas.microsoft.com/office/powerpoint/2010/main" val="424098176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TF occupancy is a good predictor of erythroid enhancers: TAL1</a:t>
            </a:r>
            <a:endParaRPr lang="en-US" dirty="0"/>
          </a:p>
        </p:txBody>
      </p:sp>
      <p:sp>
        <p:nvSpPr>
          <p:cNvPr id="3" name="Text Placeholder 2"/>
          <p:cNvSpPr>
            <a:spLocks noGrp="1"/>
          </p:cNvSpPr>
          <p:nvPr>
            <p:ph type="body" idx="1"/>
          </p:nvPr>
        </p:nvSpPr>
        <p:spPr/>
        <p:txBody>
          <a:bodyPr/>
          <a:lstStyle/>
          <a:p>
            <a:r>
              <a:rPr lang="en-US" dirty="0" err="1" smtClean="0"/>
              <a:t>Nergiz</a:t>
            </a:r>
            <a:r>
              <a:rPr lang="en-US" dirty="0" smtClean="0"/>
              <a:t> </a:t>
            </a:r>
            <a:r>
              <a:rPr lang="en-US" dirty="0" err="1" smtClean="0"/>
              <a:t>Dogan</a:t>
            </a:r>
            <a:r>
              <a:rPr lang="en-US" dirty="0" smtClean="0"/>
              <a:t> et al. 2015 Epigenetics &amp;Chromatin</a:t>
            </a:r>
            <a:endParaRPr lang="en-US" dirty="0"/>
          </a:p>
        </p:txBody>
      </p:sp>
      <p:sp>
        <p:nvSpPr>
          <p:cNvPr id="5" name="Date Placeholder 4"/>
          <p:cNvSpPr>
            <a:spLocks noGrp="1"/>
          </p:cNvSpPr>
          <p:nvPr>
            <p:ph type="dt" sz="half" idx="10"/>
          </p:nvPr>
        </p:nvSpPr>
        <p:spPr/>
        <p:txBody>
          <a:bodyPr/>
          <a:lstStyle/>
          <a:p>
            <a:fld id="{582F1F5B-F375-494B-8441-2D25CD292B02}" type="datetime1">
              <a:rPr lang="en-US" smtClean="0"/>
              <a:t>4/6/15</a:t>
            </a:fld>
            <a:endParaRPr lang="en-US"/>
          </a:p>
        </p:txBody>
      </p:sp>
      <p:sp>
        <p:nvSpPr>
          <p:cNvPr id="6" name="Slide Number Placeholder 5"/>
          <p:cNvSpPr>
            <a:spLocks noGrp="1"/>
          </p:cNvSpPr>
          <p:nvPr>
            <p:ph type="sldNum" sz="quarter" idx="12"/>
          </p:nvPr>
        </p:nvSpPr>
        <p:spPr/>
        <p:txBody>
          <a:bodyPr/>
          <a:lstStyle/>
          <a:p>
            <a:fld id="{AAB029ED-32BE-3D47-916E-F20DF6E9E162}" type="slidenum">
              <a:rPr lang="en-US" smtClean="0"/>
              <a:t>36</a:t>
            </a:fld>
            <a:endParaRPr lang="en-US"/>
          </a:p>
        </p:txBody>
      </p:sp>
    </p:spTree>
    <p:extLst>
      <p:ext uri="{BB962C8B-B14F-4D97-AF65-F5344CB8AC3E}">
        <p14:creationId xmlns:p14="http://schemas.microsoft.com/office/powerpoint/2010/main" val="320803344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43936" y="180838"/>
            <a:ext cx="8866714" cy="807340"/>
          </a:xfrm>
          <a:prstGeom prst="roundRect">
            <a:avLst/>
          </a:prstGeom>
          <a:solidFill>
            <a:schemeClr val="bg1">
              <a:lumMod val="95000"/>
              <a:alpha val="40000"/>
            </a:schemeClr>
          </a:solid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cs typeface="Arial"/>
              </a:rPr>
              <a:t>Categorizing  TAL1 OSs by additional epigenetic features </a:t>
            </a:r>
            <a:r>
              <a:rPr lang="en-US" sz="2400" dirty="0" smtClean="0">
                <a:solidFill>
                  <a:schemeClr val="tx1"/>
                </a:solidFill>
                <a:cs typeface="Arial"/>
              </a:rPr>
              <a:t>may improve </a:t>
            </a:r>
            <a:r>
              <a:rPr lang="en-US" sz="2400" dirty="0">
                <a:solidFill>
                  <a:schemeClr val="tx1"/>
                </a:solidFill>
                <a:cs typeface="Arial"/>
              </a:rPr>
              <a:t>the accuracy of enhancer predictions</a:t>
            </a:r>
            <a:r>
              <a:rPr lang="en-US" sz="2400" dirty="0" smtClean="0">
                <a:solidFill>
                  <a:schemeClr val="tx1"/>
                </a:solidFill>
                <a:cs typeface="Arial"/>
              </a:rPr>
              <a:t>.</a:t>
            </a:r>
            <a:endParaRPr lang="en-US" sz="2400" dirty="0">
              <a:solidFill>
                <a:schemeClr val="tx1"/>
              </a:solidFill>
              <a:cs typeface="Arial"/>
            </a:endParaRPr>
          </a:p>
        </p:txBody>
      </p:sp>
      <p:grpSp>
        <p:nvGrpSpPr>
          <p:cNvPr id="6" name="Group 5"/>
          <p:cNvGrpSpPr/>
          <p:nvPr/>
        </p:nvGrpSpPr>
        <p:grpSpPr>
          <a:xfrm>
            <a:off x="948242" y="4255405"/>
            <a:ext cx="5350935" cy="2602595"/>
            <a:chOff x="143934" y="4255405"/>
            <a:chExt cx="5350935" cy="2602595"/>
          </a:xfrm>
        </p:grpSpPr>
        <p:pic>
          <p:nvPicPr>
            <p:cNvPr id="7" name="Picture 6"/>
            <p:cNvPicPr>
              <a:picLocks noChangeAspect="1"/>
            </p:cNvPicPr>
            <p:nvPr/>
          </p:nvPicPr>
          <p:blipFill>
            <a:blip r:embed="rId3"/>
            <a:stretch>
              <a:fillRect/>
            </a:stretch>
          </p:blipFill>
          <p:spPr>
            <a:xfrm>
              <a:off x="143934" y="5554729"/>
              <a:ext cx="5350935" cy="1303271"/>
            </a:xfrm>
            <a:prstGeom prst="rect">
              <a:avLst/>
            </a:prstGeom>
          </p:spPr>
        </p:pic>
        <p:pic>
          <p:nvPicPr>
            <p:cNvPr id="8" name="Picture 7"/>
            <p:cNvPicPr>
              <a:picLocks noChangeAspect="1"/>
            </p:cNvPicPr>
            <p:nvPr/>
          </p:nvPicPr>
          <p:blipFill>
            <a:blip r:embed="rId4"/>
            <a:stretch>
              <a:fillRect/>
            </a:stretch>
          </p:blipFill>
          <p:spPr>
            <a:xfrm>
              <a:off x="143935" y="4255405"/>
              <a:ext cx="5218816" cy="1266330"/>
            </a:xfrm>
            <a:prstGeom prst="rect">
              <a:avLst/>
            </a:prstGeom>
          </p:spPr>
        </p:pic>
      </p:grpSp>
      <p:pic>
        <p:nvPicPr>
          <p:cNvPr id="11" name="Picture 10"/>
          <p:cNvPicPr>
            <a:picLocks noChangeAspect="1"/>
          </p:cNvPicPr>
          <p:nvPr/>
        </p:nvPicPr>
        <p:blipFill>
          <a:blip r:embed="rId5"/>
          <a:stretch>
            <a:fillRect/>
          </a:stretch>
        </p:blipFill>
        <p:spPr>
          <a:xfrm>
            <a:off x="1429488" y="1089778"/>
            <a:ext cx="5694549" cy="2763940"/>
          </a:xfrm>
          <a:prstGeom prst="rect">
            <a:avLst/>
          </a:prstGeom>
        </p:spPr>
      </p:pic>
      <p:graphicFrame>
        <p:nvGraphicFramePr>
          <p:cNvPr id="12" name="Table 11"/>
          <p:cNvGraphicFramePr>
            <a:graphicFrameLocks noGrp="1"/>
          </p:cNvGraphicFramePr>
          <p:nvPr>
            <p:extLst>
              <p:ext uri="{D42A27DB-BD31-4B8C-83A1-F6EECF244321}">
                <p14:modId xmlns:p14="http://schemas.microsoft.com/office/powerpoint/2010/main" val="1153087220"/>
              </p:ext>
            </p:extLst>
          </p:nvPr>
        </p:nvGraphicFramePr>
        <p:xfrm>
          <a:off x="1463675" y="3821620"/>
          <a:ext cx="4683078" cy="108712"/>
        </p:xfrm>
        <a:graphic>
          <a:graphicData uri="http://schemas.openxmlformats.org/drawingml/2006/table">
            <a:tbl>
              <a:tblPr/>
              <a:tblGrid>
                <a:gridCol w="423536"/>
                <a:gridCol w="771911"/>
                <a:gridCol w="377620"/>
                <a:gridCol w="703056"/>
                <a:gridCol w="399990"/>
                <a:gridCol w="407007"/>
                <a:gridCol w="380925"/>
                <a:gridCol w="454165"/>
                <a:gridCol w="764868"/>
              </a:tblGrid>
              <a:tr h="86639">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K36m3</a:t>
                      </a:r>
                    </a:p>
                  </a:txBody>
                  <a:tcPr marL="12700" marR="12700" marT="12700" marB="0" anchor="ctr">
                    <a:lnL>
                      <a:noFill/>
                    </a:lnL>
                    <a:lnR>
                      <a:noFill/>
                    </a:lnR>
                    <a:lnT>
                      <a:noFill/>
                    </a:lnT>
                    <a:lnB>
                      <a:noFill/>
                    </a:lnB>
                    <a:solidFill>
                      <a:srgbClr val="00B050"/>
                    </a:solidFill>
                  </a:tcPr>
                </a:tc>
                <a:tc>
                  <a:txBody>
                    <a:bodyPr/>
                    <a:lstStyle/>
                    <a:p>
                      <a:pPr algn="l" fontAlgn="ctr">
                        <a:lnSpc>
                          <a:spcPct val="70000"/>
                        </a:lnSpc>
                      </a:pPr>
                      <a:r>
                        <a:rPr lang="en-US" sz="900" b="0" i="0" u="none" strike="noStrike" dirty="0">
                          <a:solidFill>
                            <a:srgbClr val="000000"/>
                          </a:solidFill>
                          <a:effectLst/>
                          <a:latin typeface="+mn-lt"/>
                        </a:rPr>
                        <a:t>K36m3+K4m1</a:t>
                      </a:r>
                    </a:p>
                  </a:txBody>
                  <a:tcPr marL="12700" marR="12700" marT="12700" marB="0" anchor="ctr">
                    <a:lnL>
                      <a:noFill/>
                    </a:lnL>
                    <a:lnR>
                      <a:noFill/>
                    </a:lnR>
                    <a:lnT>
                      <a:noFill/>
                    </a:lnT>
                    <a:lnB>
                      <a:noFill/>
                    </a:lnB>
                    <a:solidFill>
                      <a:srgbClr val="92D050"/>
                    </a:solidFill>
                  </a:tcPr>
                </a:tc>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K4m1</a:t>
                      </a:r>
                    </a:p>
                  </a:txBody>
                  <a:tcPr marL="12700" marR="12700" marT="12700" marB="0" anchor="ctr">
                    <a:lnL>
                      <a:noFill/>
                    </a:lnL>
                    <a:lnR>
                      <a:noFill/>
                    </a:lnR>
                    <a:lnT>
                      <a:noFill/>
                    </a:lnT>
                    <a:lnB>
                      <a:noFill/>
                    </a:lnB>
                    <a:solidFill>
                      <a:srgbClr val="FFFF00"/>
                    </a:solidFill>
                  </a:tcPr>
                </a:tc>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K4m1+K4m3</a:t>
                      </a:r>
                    </a:p>
                  </a:txBody>
                  <a:tcPr marL="12700" marR="12700" marT="12700" marB="0" anchor="ctr">
                    <a:lnL>
                      <a:noFill/>
                    </a:lnL>
                    <a:lnR>
                      <a:noFill/>
                    </a:lnR>
                    <a:lnT>
                      <a:noFill/>
                    </a:lnT>
                    <a:lnB>
                      <a:noFill/>
                    </a:lnB>
                    <a:solidFill>
                      <a:srgbClr val="F79646"/>
                    </a:solidFill>
                  </a:tcPr>
                </a:tc>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K4m3</a:t>
                      </a:r>
                    </a:p>
                  </a:txBody>
                  <a:tcPr marL="12700" marR="12700" marT="12700" marB="0" anchor="ctr">
                    <a:lnL>
                      <a:noFill/>
                    </a:lnL>
                    <a:lnR>
                      <a:noFill/>
                    </a:lnR>
                    <a:lnT>
                      <a:noFill/>
                    </a:lnT>
                    <a:lnB>
                      <a:noFill/>
                    </a:lnB>
                    <a:solidFill>
                      <a:srgbClr val="FF0000"/>
                    </a:solidFill>
                  </a:tcPr>
                </a:tc>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K9m3</a:t>
                      </a:r>
                    </a:p>
                  </a:txBody>
                  <a:tcPr marL="12700" marR="12700" marT="12700" marB="0" anchor="ctr">
                    <a:lnL>
                      <a:noFill/>
                    </a:lnL>
                    <a:lnR>
                      <a:noFill/>
                    </a:lnR>
                    <a:lnT>
                      <a:noFill/>
                    </a:lnT>
                    <a:lnB>
                      <a:noFill/>
                    </a:lnB>
                    <a:solidFill>
                      <a:srgbClr val="51EDDE"/>
                    </a:solidFill>
                  </a:tcPr>
                </a:tc>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zero</a:t>
                      </a:r>
                    </a:p>
                  </a:txBody>
                  <a:tcPr marL="12700" marR="12700" marT="12700" marB="0" anchor="ctr">
                    <a:lnL>
                      <a:noFill/>
                    </a:lnL>
                    <a:lnR>
                      <a:noFill/>
                    </a:lnR>
                    <a:lnT>
                      <a:noFill/>
                    </a:lnT>
                    <a:lnB>
                      <a:noFill/>
                    </a:lnB>
                    <a:solidFill>
                      <a:srgbClr val="A6A6A6"/>
                    </a:solidFill>
                  </a:tcPr>
                </a:tc>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K27m3</a:t>
                      </a:r>
                    </a:p>
                  </a:txBody>
                  <a:tcPr marL="12700" marR="12700" marT="12700" marB="0" anchor="ctr">
                    <a:lnL>
                      <a:noFill/>
                    </a:lnL>
                    <a:lnR>
                      <a:noFill/>
                    </a:lnR>
                    <a:lnT>
                      <a:noFill/>
                    </a:lnT>
                    <a:lnB>
                      <a:noFill/>
                    </a:lnB>
                    <a:solidFill>
                      <a:srgbClr val="00B0F0"/>
                    </a:solidFill>
                  </a:tcPr>
                </a:tc>
                <a:tc>
                  <a:txBody>
                    <a:bodyPr/>
                    <a:lstStyle/>
                    <a:p>
                      <a:pPr marL="0" marR="0" indent="0" algn="l" defTabSz="457200" rtl="0" eaLnBrk="1" fontAlgn="ctr" latinLnBrk="0" hangingPunct="1">
                        <a:lnSpc>
                          <a:spcPct val="70000"/>
                        </a:lnSpc>
                        <a:spcBef>
                          <a:spcPts val="0"/>
                        </a:spcBef>
                        <a:spcAft>
                          <a:spcPts val="0"/>
                        </a:spcAft>
                        <a:buClrTx/>
                        <a:buSzTx/>
                        <a:buFontTx/>
                        <a:buNone/>
                        <a:tabLst/>
                        <a:defRPr/>
                      </a:pPr>
                      <a:r>
                        <a:rPr lang="en-US" sz="900" b="0" i="0" u="none" strike="noStrike" dirty="0" smtClean="0">
                          <a:solidFill>
                            <a:srgbClr val="000000"/>
                          </a:solidFill>
                          <a:effectLst/>
                          <a:latin typeface="+mn-lt"/>
                        </a:rPr>
                        <a:t>K4m1+K27m3</a:t>
                      </a:r>
                    </a:p>
                  </a:txBody>
                  <a:tcPr marL="12700" marR="12700" marT="12700" marB="0" anchor="ctr">
                    <a:lnL>
                      <a:noFill/>
                    </a:lnL>
                    <a:lnR>
                      <a:noFill/>
                    </a:lnR>
                    <a:lnT>
                      <a:noFill/>
                    </a:lnT>
                    <a:lnB>
                      <a:noFill/>
                    </a:lnB>
                    <a:solidFill>
                      <a:srgbClr val="9966FF"/>
                    </a:solidFill>
                  </a:tcPr>
                </a:tc>
              </a:tr>
            </a:tbl>
          </a:graphicData>
        </a:graphic>
      </p:graphicFrame>
      <p:sp>
        <p:nvSpPr>
          <p:cNvPr id="2" name="TextBox 1"/>
          <p:cNvSpPr txBox="1"/>
          <p:nvPr/>
        </p:nvSpPr>
        <p:spPr>
          <a:xfrm>
            <a:off x="7160613" y="1629176"/>
            <a:ext cx="405455" cy="246221"/>
          </a:xfrm>
          <a:prstGeom prst="rect">
            <a:avLst/>
          </a:prstGeom>
          <a:noFill/>
        </p:spPr>
        <p:txBody>
          <a:bodyPr wrap="none" rtlCol="0">
            <a:spAutoFit/>
          </a:bodyPr>
          <a:lstStyle/>
          <a:p>
            <a:r>
              <a:rPr lang="en-US" sz="1000" dirty="0" smtClean="0">
                <a:latin typeface="Helvetica"/>
                <a:cs typeface="Helvetica"/>
              </a:rPr>
              <a:t>TFs</a:t>
            </a:r>
            <a:endParaRPr lang="en-US" sz="1000" dirty="0">
              <a:latin typeface="Helvetica"/>
              <a:cs typeface="Helvetica"/>
            </a:endParaRPr>
          </a:p>
        </p:txBody>
      </p:sp>
      <p:sp>
        <p:nvSpPr>
          <p:cNvPr id="3" name="TextBox 2"/>
          <p:cNvSpPr txBox="1"/>
          <p:nvPr/>
        </p:nvSpPr>
        <p:spPr>
          <a:xfrm>
            <a:off x="7160613" y="2209957"/>
            <a:ext cx="455423" cy="246221"/>
          </a:xfrm>
          <a:prstGeom prst="rect">
            <a:avLst/>
          </a:prstGeom>
          <a:noFill/>
        </p:spPr>
        <p:txBody>
          <a:bodyPr wrap="none" rtlCol="0">
            <a:spAutoFit/>
          </a:bodyPr>
          <a:lstStyle/>
          <a:p>
            <a:r>
              <a:rPr lang="en-US" sz="1000" dirty="0" smtClean="0">
                <a:latin typeface="Helvetica"/>
                <a:cs typeface="Helvetica"/>
              </a:rPr>
              <a:t>DHS</a:t>
            </a:r>
            <a:endParaRPr lang="en-US" sz="1000" dirty="0">
              <a:latin typeface="Helvetica"/>
              <a:cs typeface="Helvetica"/>
            </a:endParaRPr>
          </a:p>
        </p:txBody>
      </p:sp>
      <p:sp>
        <p:nvSpPr>
          <p:cNvPr id="5" name="Rounded Rectangle 4"/>
          <p:cNvSpPr/>
          <p:nvPr/>
        </p:nvSpPr>
        <p:spPr>
          <a:xfrm>
            <a:off x="3862294" y="1352177"/>
            <a:ext cx="200902" cy="2469443"/>
          </a:xfrm>
          <a:prstGeom prst="roundRect">
            <a:avLst/>
          </a:prstGeom>
          <a:noFill/>
          <a:ln w="6350" cmpd="sng">
            <a:solidFill>
              <a:srgbClr val="3366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Bracket 16"/>
          <p:cNvSpPr/>
          <p:nvPr/>
        </p:nvSpPr>
        <p:spPr>
          <a:xfrm>
            <a:off x="7087461" y="1483024"/>
            <a:ext cx="73152" cy="583744"/>
          </a:xfrm>
          <a:prstGeom prst="rightBracket">
            <a:avLst/>
          </a:prstGeom>
          <a:ln w="63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9" name="Right Bracket 18"/>
          <p:cNvSpPr/>
          <p:nvPr/>
        </p:nvSpPr>
        <p:spPr>
          <a:xfrm>
            <a:off x="7087461" y="2124506"/>
            <a:ext cx="73152" cy="518117"/>
          </a:xfrm>
          <a:prstGeom prst="rightBracket">
            <a:avLst/>
          </a:prstGeom>
          <a:ln w="6350" cmpd="sng">
            <a:solidFill>
              <a:schemeClr val="tx1">
                <a:lumMod val="85000"/>
                <a:lumOff val="1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33882415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14800" y="6477000"/>
            <a:ext cx="2462261" cy="230832"/>
          </a:xfrm>
          <a:prstGeom prst="rect">
            <a:avLst/>
          </a:prstGeom>
          <a:noFill/>
        </p:spPr>
        <p:txBody>
          <a:bodyPr wrap="square">
            <a:spAutoFit/>
          </a:bodyPr>
          <a:lstStyle/>
          <a:p>
            <a:pPr>
              <a:defRPr/>
            </a:pPr>
            <a:r>
              <a:rPr lang="en-US" sz="900" dirty="0" err="1" smtClean="0">
                <a:latin typeface="Arial"/>
                <a:cs typeface="Arial"/>
              </a:rPr>
              <a:t>Dogan</a:t>
            </a:r>
            <a:r>
              <a:rPr lang="en-US" sz="900" dirty="0" smtClean="0">
                <a:latin typeface="Arial"/>
                <a:cs typeface="Arial"/>
              </a:rPr>
              <a:t> et al. (</a:t>
            </a:r>
            <a:r>
              <a:rPr lang="en-US" sz="900" dirty="0" smtClean="0">
                <a:latin typeface="Arial"/>
                <a:cs typeface="Arial"/>
              </a:rPr>
              <a:t>2015) Epigenetics &amp; Chromatin</a:t>
            </a:r>
            <a:endParaRPr lang="en-US" sz="900" dirty="0">
              <a:latin typeface="Arial"/>
              <a:cs typeface="Arial"/>
            </a:endParaRPr>
          </a:p>
        </p:txBody>
      </p:sp>
      <p:sp>
        <p:nvSpPr>
          <p:cNvPr id="2" name="Title 1"/>
          <p:cNvSpPr>
            <a:spLocks noGrp="1"/>
          </p:cNvSpPr>
          <p:nvPr>
            <p:ph type="title"/>
          </p:nvPr>
        </p:nvSpPr>
        <p:spPr>
          <a:xfrm>
            <a:off x="457200" y="274637"/>
            <a:ext cx="8229600" cy="487363"/>
          </a:xfrm>
        </p:spPr>
        <p:txBody>
          <a:bodyPr>
            <a:noAutofit/>
          </a:bodyPr>
          <a:lstStyle/>
          <a:p>
            <a:r>
              <a:rPr lang="en-US" sz="2800" dirty="0">
                <a:cs typeface="Arial"/>
              </a:rPr>
              <a:t>Many TAL1 OSs are acting as enhancers</a:t>
            </a:r>
            <a:endParaRPr lang="en-US" sz="2800" dirty="0"/>
          </a:p>
        </p:txBody>
      </p:sp>
      <p:sp>
        <p:nvSpPr>
          <p:cNvPr id="7" name="Date Placeholder 6"/>
          <p:cNvSpPr>
            <a:spLocks noGrp="1"/>
          </p:cNvSpPr>
          <p:nvPr>
            <p:ph type="dt" sz="half" idx="10"/>
          </p:nvPr>
        </p:nvSpPr>
        <p:spPr/>
        <p:txBody>
          <a:bodyPr/>
          <a:lstStyle/>
          <a:p>
            <a:fld id="{9302310E-F860-354B-9905-118679FC0185}" type="datetime1">
              <a:rPr lang="en-US" smtClean="0"/>
              <a:t>4/6/15</a:t>
            </a:fld>
            <a:endParaRPr lang="en-US"/>
          </a:p>
        </p:txBody>
      </p:sp>
      <p:sp>
        <p:nvSpPr>
          <p:cNvPr id="8" name="Slide Number Placeholder 7"/>
          <p:cNvSpPr>
            <a:spLocks noGrp="1"/>
          </p:cNvSpPr>
          <p:nvPr>
            <p:ph type="sldNum" sz="quarter" idx="12"/>
          </p:nvPr>
        </p:nvSpPr>
        <p:spPr/>
        <p:txBody>
          <a:bodyPr/>
          <a:lstStyle/>
          <a:p>
            <a:fld id="{D85525D1-94EC-AA45-A259-B3226F473042}" type="slidenum">
              <a:rPr lang="en-US" smtClean="0"/>
              <a:t>38</a:t>
            </a:fld>
            <a:endParaRPr lang="en-US" dirty="0"/>
          </a:p>
        </p:txBody>
      </p:sp>
      <p:pic>
        <p:nvPicPr>
          <p:cNvPr id="6" name="Picture 5" descr="Screen Shot 2014-10-31 at 11.18.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914400"/>
            <a:ext cx="4859781" cy="5486400"/>
          </a:xfrm>
          <a:prstGeom prst="rect">
            <a:avLst/>
          </a:prstGeom>
        </p:spPr>
      </p:pic>
    </p:spTree>
    <p:extLst>
      <p:ext uri="{BB962C8B-B14F-4D97-AF65-F5344CB8AC3E}">
        <p14:creationId xmlns:p14="http://schemas.microsoft.com/office/powerpoint/2010/main" val="589580655"/>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300343" y="1660918"/>
            <a:ext cx="3234269" cy="399352"/>
          </a:xfrm>
          <a:prstGeom prst="roundRect">
            <a:avLst/>
          </a:prstGeom>
          <a:no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000" dirty="0" smtClean="0">
                <a:solidFill>
                  <a:schemeClr val="tx1"/>
                </a:solidFill>
                <a:cs typeface="Arial"/>
              </a:rPr>
              <a:t>(II) Transgenic mouse assay</a:t>
            </a:r>
          </a:p>
        </p:txBody>
      </p:sp>
      <p:pic>
        <p:nvPicPr>
          <p:cNvPr id="32" name="Picture 4"/>
          <p:cNvPicPr>
            <a:picLocks noChangeAspect="1" noChangeArrowheads="1"/>
          </p:cNvPicPr>
          <p:nvPr/>
        </p:nvPicPr>
        <p:blipFill>
          <a:blip r:embed="rId3"/>
          <a:srcRect/>
          <a:stretch>
            <a:fillRect/>
          </a:stretch>
        </p:blipFill>
        <p:spPr bwMode="auto">
          <a:xfrm>
            <a:off x="6548614" y="1970096"/>
            <a:ext cx="1074738" cy="1406525"/>
          </a:xfrm>
          <a:prstGeom prst="rect">
            <a:avLst/>
          </a:prstGeom>
          <a:noFill/>
          <a:ln w="9525">
            <a:noFill/>
            <a:miter lim="800000"/>
            <a:headEnd/>
            <a:tailEnd/>
          </a:ln>
        </p:spPr>
      </p:pic>
      <p:pic>
        <p:nvPicPr>
          <p:cNvPr id="39" name="Picture 3"/>
          <p:cNvPicPr>
            <a:picLocks noChangeAspect="1" noChangeArrowheads="1"/>
          </p:cNvPicPr>
          <p:nvPr/>
        </p:nvPicPr>
        <p:blipFill>
          <a:blip r:embed="rId4"/>
          <a:srcRect/>
          <a:stretch>
            <a:fillRect/>
          </a:stretch>
        </p:blipFill>
        <p:spPr bwMode="auto">
          <a:xfrm>
            <a:off x="4173466" y="2052165"/>
            <a:ext cx="1093064" cy="1364144"/>
          </a:xfrm>
          <a:prstGeom prst="rect">
            <a:avLst/>
          </a:prstGeom>
          <a:noFill/>
          <a:ln w="9525">
            <a:noFill/>
            <a:miter lim="800000"/>
            <a:headEnd/>
            <a:tailEnd/>
          </a:ln>
        </p:spPr>
      </p:pic>
      <p:sp>
        <p:nvSpPr>
          <p:cNvPr id="53" name="Rounded Rectangle 52"/>
          <p:cNvSpPr/>
          <p:nvPr/>
        </p:nvSpPr>
        <p:spPr>
          <a:xfrm>
            <a:off x="330433" y="3210095"/>
            <a:ext cx="914400" cy="323850"/>
          </a:xfrm>
          <a:prstGeom prst="round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54" name="Pentagon 53"/>
          <p:cNvSpPr/>
          <p:nvPr/>
        </p:nvSpPr>
        <p:spPr>
          <a:xfrm>
            <a:off x="1244833" y="3217871"/>
            <a:ext cx="609600" cy="317500"/>
          </a:xfrm>
          <a:prstGeom prst="homePlate">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55" name="Right Arrow 54"/>
          <p:cNvSpPr/>
          <p:nvPr/>
        </p:nvSpPr>
        <p:spPr>
          <a:xfrm>
            <a:off x="1854433" y="3050529"/>
            <a:ext cx="1341438" cy="619125"/>
          </a:xfrm>
          <a:prstGeom prst="rightArrow">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400"/>
          </a:p>
        </p:txBody>
      </p:sp>
      <p:sp>
        <p:nvSpPr>
          <p:cNvPr id="56" name="Rounded Rectangle 55"/>
          <p:cNvSpPr/>
          <p:nvPr/>
        </p:nvSpPr>
        <p:spPr>
          <a:xfrm>
            <a:off x="410840" y="2364014"/>
            <a:ext cx="704603" cy="530940"/>
          </a:xfrm>
          <a:prstGeom prst="roundRect">
            <a:avLst/>
          </a:prstGeom>
          <a:no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r>
              <a:rPr lang="en-US" sz="1400" dirty="0" smtClean="0">
                <a:solidFill>
                  <a:schemeClr val="tx1"/>
                </a:solidFill>
                <a:cs typeface="Arial"/>
              </a:rPr>
              <a:t>Target region</a:t>
            </a:r>
          </a:p>
        </p:txBody>
      </p:sp>
      <p:sp>
        <p:nvSpPr>
          <p:cNvPr id="57" name="TextBox 56"/>
          <p:cNvSpPr txBox="1"/>
          <p:nvPr/>
        </p:nvSpPr>
        <p:spPr>
          <a:xfrm>
            <a:off x="1854432" y="3206302"/>
            <a:ext cx="1155977" cy="307777"/>
          </a:xfrm>
          <a:prstGeom prst="rect">
            <a:avLst/>
          </a:prstGeom>
          <a:noFill/>
        </p:spPr>
        <p:txBody>
          <a:bodyPr wrap="square">
            <a:spAutoFit/>
          </a:bodyPr>
          <a:lstStyle/>
          <a:p>
            <a:pPr>
              <a:defRPr/>
            </a:pPr>
            <a:r>
              <a:rPr lang="en-US" sz="1400" dirty="0" err="1" smtClean="0"/>
              <a:t>LacZ</a:t>
            </a:r>
            <a:endParaRPr lang="en-US" sz="1400" dirty="0">
              <a:latin typeface="+mn-lt"/>
            </a:endParaRPr>
          </a:p>
        </p:txBody>
      </p:sp>
      <p:sp>
        <p:nvSpPr>
          <p:cNvPr id="60" name="TextBox 59"/>
          <p:cNvSpPr txBox="1"/>
          <p:nvPr/>
        </p:nvSpPr>
        <p:spPr>
          <a:xfrm>
            <a:off x="1174917" y="3219818"/>
            <a:ext cx="762000" cy="292388"/>
          </a:xfrm>
          <a:prstGeom prst="rect">
            <a:avLst/>
          </a:prstGeom>
          <a:noFill/>
        </p:spPr>
        <p:txBody>
          <a:bodyPr wrap="square">
            <a:spAutoFit/>
          </a:bodyPr>
          <a:lstStyle/>
          <a:p>
            <a:pPr>
              <a:defRPr/>
            </a:pPr>
            <a:r>
              <a:rPr lang="en-US" sz="1295" i="1" dirty="0" smtClean="0">
                <a:latin typeface="+mn-lt"/>
              </a:rPr>
              <a:t>Hsp68pr</a:t>
            </a:r>
            <a:endParaRPr lang="en-US" sz="1295" i="1" dirty="0">
              <a:latin typeface="+mn-lt"/>
            </a:endParaRPr>
          </a:p>
        </p:txBody>
      </p:sp>
      <p:cxnSp>
        <p:nvCxnSpPr>
          <p:cNvPr id="63" name="Straight Arrow Connector 62"/>
          <p:cNvCxnSpPr/>
          <p:nvPr/>
        </p:nvCxnSpPr>
        <p:spPr>
          <a:xfrm>
            <a:off x="702174" y="2931966"/>
            <a:ext cx="0" cy="237126"/>
          </a:xfrm>
          <a:prstGeom prst="straightConnector1">
            <a:avLst/>
          </a:prstGeom>
          <a:ln w="9525">
            <a:solidFill>
              <a:schemeClr val="tx2">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a:off x="3424029" y="2673359"/>
            <a:ext cx="473211" cy="0"/>
          </a:xfrm>
          <a:prstGeom prst="straightConnector1">
            <a:avLst/>
          </a:prstGeom>
          <a:ln w="12700" cap="rnd">
            <a:solidFill>
              <a:schemeClr val="tx1"/>
            </a:solidFill>
            <a:headEnd type="none"/>
            <a:tailEnd type="triangle" w="med" len="lg"/>
          </a:ln>
        </p:spPr>
        <p:style>
          <a:lnRef idx="2">
            <a:schemeClr val="accent1"/>
          </a:lnRef>
          <a:fillRef idx="0">
            <a:schemeClr val="accent1"/>
          </a:fillRef>
          <a:effectRef idx="1">
            <a:schemeClr val="accent1"/>
          </a:effectRef>
          <a:fontRef idx="minor">
            <a:schemeClr val="tx1"/>
          </a:fontRef>
        </p:style>
      </p:cxnSp>
      <p:sp>
        <p:nvSpPr>
          <p:cNvPr id="71" name="Rounded Rectangle 70"/>
          <p:cNvSpPr/>
          <p:nvPr/>
        </p:nvSpPr>
        <p:spPr>
          <a:xfrm>
            <a:off x="3835633" y="3525347"/>
            <a:ext cx="2148192" cy="421903"/>
          </a:xfrm>
          <a:prstGeom prst="roundRect">
            <a:avLst/>
          </a:prstGeom>
          <a:no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r>
              <a:rPr lang="en-US" sz="1400" dirty="0" smtClean="0">
                <a:solidFill>
                  <a:schemeClr val="tx1"/>
                </a:solidFill>
                <a:cs typeface="Arial"/>
              </a:rPr>
              <a:t>Mouse egg microinjection</a:t>
            </a:r>
          </a:p>
        </p:txBody>
      </p:sp>
      <p:cxnSp>
        <p:nvCxnSpPr>
          <p:cNvPr id="73" name="Straight Arrow Connector 72"/>
          <p:cNvCxnSpPr/>
          <p:nvPr/>
        </p:nvCxnSpPr>
        <p:spPr>
          <a:xfrm>
            <a:off x="5718745" y="2673359"/>
            <a:ext cx="473211" cy="0"/>
          </a:xfrm>
          <a:prstGeom prst="straightConnector1">
            <a:avLst/>
          </a:prstGeom>
          <a:ln w="12700" cap="rnd">
            <a:solidFill>
              <a:schemeClr val="tx1"/>
            </a:solidFill>
            <a:headEnd type="none"/>
            <a:tailEnd type="triangle" w="med" len="lg"/>
          </a:ln>
        </p:spPr>
        <p:style>
          <a:lnRef idx="2">
            <a:schemeClr val="accent1"/>
          </a:lnRef>
          <a:fillRef idx="0">
            <a:schemeClr val="accent1"/>
          </a:fillRef>
          <a:effectRef idx="1">
            <a:schemeClr val="accent1"/>
          </a:effectRef>
          <a:fontRef idx="minor">
            <a:schemeClr val="tx1"/>
          </a:fontRef>
        </p:style>
      </p:cxnSp>
      <p:sp>
        <p:nvSpPr>
          <p:cNvPr id="74" name="Rounded Rectangle 73"/>
          <p:cNvSpPr/>
          <p:nvPr/>
        </p:nvSpPr>
        <p:spPr>
          <a:xfrm>
            <a:off x="6191955" y="3466795"/>
            <a:ext cx="1957977" cy="421903"/>
          </a:xfrm>
          <a:prstGeom prst="roundRect">
            <a:avLst/>
          </a:prstGeom>
          <a:no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nSpc>
                <a:spcPct val="120000"/>
              </a:lnSpc>
            </a:pPr>
            <a:r>
              <a:rPr lang="en-US" sz="1400" dirty="0" smtClean="0">
                <a:solidFill>
                  <a:schemeClr val="tx1"/>
                </a:solidFill>
                <a:cs typeface="Arial"/>
              </a:rPr>
              <a:t>E11.5 Reporter staining</a:t>
            </a:r>
          </a:p>
        </p:txBody>
      </p:sp>
      <p:sp>
        <p:nvSpPr>
          <p:cNvPr id="75" name="Rectangle 74"/>
          <p:cNvSpPr/>
          <p:nvPr/>
        </p:nvSpPr>
        <p:spPr>
          <a:xfrm>
            <a:off x="2743200" y="6324600"/>
            <a:ext cx="2982135" cy="400110"/>
          </a:xfrm>
          <a:prstGeom prst="rect">
            <a:avLst/>
          </a:prstGeom>
        </p:spPr>
        <p:txBody>
          <a:bodyPr wrap="square">
            <a:spAutoFit/>
          </a:bodyPr>
          <a:lstStyle/>
          <a:p>
            <a:pPr>
              <a:defRPr/>
            </a:pPr>
            <a:r>
              <a:rPr lang="en-US" sz="1000" dirty="0">
                <a:latin typeface="+mn-lt"/>
              </a:rPr>
              <a:t>(Collaboration with Len </a:t>
            </a:r>
            <a:r>
              <a:rPr lang="en-US" sz="1000" dirty="0" err="1" smtClean="0">
                <a:latin typeface="+mn-lt"/>
              </a:rPr>
              <a:t>Pennacchio</a:t>
            </a:r>
            <a:endParaRPr lang="en-US" sz="1000" dirty="0"/>
          </a:p>
          <a:p>
            <a:pPr>
              <a:defRPr/>
            </a:pPr>
            <a:r>
              <a:rPr lang="en-US" sz="1000" dirty="0" smtClean="0">
                <a:latin typeface="+mn-lt"/>
              </a:rPr>
              <a:t>Lawrence </a:t>
            </a:r>
            <a:r>
              <a:rPr lang="en-US" sz="1000" dirty="0">
                <a:latin typeface="+mn-lt"/>
              </a:rPr>
              <a:t>Berkeley National Laboratory; ENCODE)</a:t>
            </a:r>
          </a:p>
        </p:txBody>
      </p:sp>
      <p:sp>
        <p:nvSpPr>
          <p:cNvPr id="36" name="Rounded Rectangle 35"/>
          <p:cNvSpPr/>
          <p:nvPr/>
        </p:nvSpPr>
        <p:spPr>
          <a:xfrm>
            <a:off x="270253" y="443126"/>
            <a:ext cx="5411717" cy="614149"/>
          </a:xfrm>
          <a:prstGeom prst="roundRect">
            <a:avLst/>
          </a:prstGeom>
          <a:solidFill>
            <a:schemeClr val="bg1">
              <a:lumMod val="95000"/>
              <a:alpha val="40000"/>
            </a:schemeClr>
          </a:solid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mj-lt"/>
                <a:cs typeface="Arial"/>
              </a:rPr>
              <a:t>Functional characterization assay-II</a:t>
            </a:r>
          </a:p>
        </p:txBody>
      </p:sp>
      <p:sp>
        <p:nvSpPr>
          <p:cNvPr id="2" name="Date Placeholder 1"/>
          <p:cNvSpPr>
            <a:spLocks noGrp="1"/>
          </p:cNvSpPr>
          <p:nvPr>
            <p:ph type="dt" sz="half" idx="10"/>
          </p:nvPr>
        </p:nvSpPr>
        <p:spPr/>
        <p:txBody>
          <a:bodyPr/>
          <a:lstStyle/>
          <a:p>
            <a:fld id="{26EEC03F-C787-6D4C-A958-8FD84BD24658}"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39</a:t>
            </a:fld>
            <a:endParaRPr lang="en-US"/>
          </a:p>
        </p:txBody>
      </p:sp>
    </p:spTree>
    <p:extLst>
      <p:ext uri="{BB962C8B-B14F-4D97-AF65-F5344CB8AC3E}">
        <p14:creationId xmlns:p14="http://schemas.microsoft.com/office/powerpoint/2010/main" val="642942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6934200" y="2406650"/>
            <a:ext cx="1535113" cy="858838"/>
            <a:chOff x="3658" y="1392"/>
            <a:chExt cx="1286" cy="720"/>
          </a:xfrm>
        </p:grpSpPr>
        <p:grpSp>
          <p:nvGrpSpPr>
            <p:cNvPr id="3" name="Group 3"/>
            <p:cNvGrpSpPr>
              <a:grpSpLocks/>
            </p:cNvGrpSpPr>
            <p:nvPr/>
          </p:nvGrpSpPr>
          <p:grpSpPr bwMode="auto">
            <a:xfrm>
              <a:off x="3658" y="1684"/>
              <a:ext cx="384" cy="181"/>
              <a:chOff x="3658" y="2116"/>
              <a:chExt cx="384" cy="181"/>
            </a:xfrm>
          </p:grpSpPr>
          <p:sp>
            <p:nvSpPr>
              <p:cNvPr id="34" name="Line 5"/>
              <p:cNvSpPr>
                <a:spLocks noChangeShapeType="1"/>
              </p:cNvSpPr>
              <p:nvPr/>
            </p:nvSpPr>
            <p:spPr bwMode="auto">
              <a:xfrm flipV="1">
                <a:off x="3658" y="2249"/>
                <a:ext cx="384" cy="48"/>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5" name="Oval 6"/>
              <p:cNvSpPr>
                <a:spLocks noChangeArrowheads="1"/>
              </p:cNvSpPr>
              <p:nvPr/>
            </p:nvSpPr>
            <p:spPr bwMode="auto">
              <a:xfrm rot="8337880">
                <a:off x="3769" y="2116"/>
                <a:ext cx="144" cy="144"/>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grpSp>
            <p:nvGrpSpPr>
              <p:cNvPr id="4" name="Group 7"/>
              <p:cNvGrpSpPr>
                <a:grpSpLocks/>
              </p:cNvGrpSpPr>
              <p:nvPr/>
            </p:nvGrpSpPr>
            <p:grpSpPr bwMode="auto">
              <a:xfrm>
                <a:off x="3792" y="2244"/>
                <a:ext cx="130" cy="42"/>
                <a:chOff x="1008" y="2448"/>
                <a:chExt cx="144" cy="48"/>
              </a:xfrm>
            </p:grpSpPr>
            <p:sp>
              <p:nvSpPr>
                <p:cNvPr id="37" name="Line 8"/>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8" name="Line 9"/>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5" name="Group 10"/>
            <p:cNvGrpSpPr>
              <a:grpSpLocks/>
            </p:cNvGrpSpPr>
            <p:nvPr/>
          </p:nvGrpSpPr>
          <p:grpSpPr bwMode="auto">
            <a:xfrm>
              <a:off x="4560" y="1738"/>
              <a:ext cx="384" cy="182"/>
              <a:chOff x="4379" y="1129"/>
              <a:chExt cx="384" cy="182"/>
            </a:xfrm>
          </p:grpSpPr>
          <p:sp>
            <p:nvSpPr>
              <p:cNvPr id="29" name="Line 11"/>
              <p:cNvSpPr>
                <a:spLocks noChangeShapeType="1"/>
              </p:cNvSpPr>
              <p:nvPr/>
            </p:nvSpPr>
            <p:spPr bwMode="auto">
              <a:xfrm rot="-1011682">
                <a:off x="4379" y="1263"/>
                <a:ext cx="384" cy="48"/>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0" name="Oval 12"/>
              <p:cNvSpPr>
                <a:spLocks noChangeArrowheads="1"/>
              </p:cNvSpPr>
              <p:nvPr/>
            </p:nvSpPr>
            <p:spPr bwMode="auto">
              <a:xfrm rot="10367147">
                <a:off x="4519" y="1129"/>
                <a:ext cx="144" cy="144"/>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grpSp>
            <p:nvGrpSpPr>
              <p:cNvPr id="6" name="Group 13"/>
              <p:cNvGrpSpPr>
                <a:grpSpLocks/>
              </p:cNvGrpSpPr>
              <p:nvPr/>
            </p:nvGrpSpPr>
            <p:grpSpPr bwMode="auto">
              <a:xfrm rot="11257671">
                <a:off x="4521" y="1258"/>
                <a:ext cx="130" cy="43"/>
                <a:chOff x="1008" y="2448"/>
                <a:chExt cx="144" cy="48"/>
              </a:xfrm>
            </p:grpSpPr>
            <p:sp>
              <p:nvSpPr>
                <p:cNvPr id="32" name="Line 14"/>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3" name="Line 15"/>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7" name="Group 16"/>
            <p:cNvGrpSpPr>
              <a:grpSpLocks/>
            </p:cNvGrpSpPr>
            <p:nvPr/>
          </p:nvGrpSpPr>
          <p:grpSpPr bwMode="auto">
            <a:xfrm>
              <a:off x="4032" y="1488"/>
              <a:ext cx="288" cy="258"/>
              <a:chOff x="4085" y="1290"/>
              <a:chExt cx="288" cy="258"/>
            </a:xfrm>
          </p:grpSpPr>
          <p:sp>
            <p:nvSpPr>
              <p:cNvPr id="25" name="Line 17"/>
              <p:cNvSpPr>
                <a:spLocks noChangeShapeType="1"/>
              </p:cNvSpPr>
              <p:nvPr/>
            </p:nvSpPr>
            <p:spPr bwMode="auto">
              <a:xfrm flipV="1">
                <a:off x="4085" y="1356"/>
                <a:ext cx="288" cy="192"/>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26" name="Oval 18"/>
              <p:cNvSpPr>
                <a:spLocks noChangeArrowheads="1"/>
              </p:cNvSpPr>
              <p:nvPr/>
            </p:nvSpPr>
            <p:spPr bwMode="auto">
              <a:xfrm rot="8021115">
                <a:off x="4139" y="1290"/>
                <a:ext cx="144" cy="144"/>
              </a:xfrm>
              <a:prstGeom prst="ellipse">
                <a:avLst/>
              </a:prstGeom>
              <a:solidFill>
                <a:srgbClr val="FF0000"/>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27" name="Line 19"/>
              <p:cNvSpPr>
                <a:spLocks noChangeShapeType="1"/>
              </p:cNvSpPr>
              <p:nvPr/>
            </p:nvSpPr>
            <p:spPr bwMode="auto">
              <a:xfrm rot="9008459">
                <a:off x="4186" y="1404"/>
                <a:ext cx="129"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8" name="Line 20"/>
              <p:cNvSpPr>
                <a:spLocks noChangeShapeType="1"/>
              </p:cNvSpPr>
              <p:nvPr/>
            </p:nvSpPr>
            <p:spPr bwMode="auto">
              <a:xfrm rot="9008459" flipH="1">
                <a:off x="4186" y="1404"/>
                <a:ext cx="129"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8" name="Group 21"/>
            <p:cNvGrpSpPr>
              <a:grpSpLocks/>
            </p:cNvGrpSpPr>
            <p:nvPr/>
          </p:nvGrpSpPr>
          <p:grpSpPr bwMode="auto">
            <a:xfrm rot="4385298">
              <a:off x="4301" y="1544"/>
              <a:ext cx="432" cy="128"/>
              <a:chOff x="4320" y="2688"/>
              <a:chExt cx="432" cy="128"/>
            </a:xfrm>
          </p:grpSpPr>
          <p:sp>
            <p:nvSpPr>
              <p:cNvPr id="20" name="Line 22"/>
              <p:cNvSpPr>
                <a:spLocks noChangeShapeType="1"/>
              </p:cNvSpPr>
              <p:nvPr/>
            </p:nvSpPr>
            <p:spPr bwMode="auto">
              <a:xfrm>
                <a:off x="4320" y="2784"/>
                <a:ext cx="432" cy="1"/>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21" name="Oval 23"/>
              <p:cNvSpPr>
                <a:spLocks noChangeArrowheads="1"/>
              </p:cNvSpPr>
              <p:nvPr/>
            </p:nvSpPr>
            <p:spPr bwMode="auto">
              <a:xfrm>
                <a:off x="4536" y="2688"/>
                <a:ext cx="216" cy="85"/>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grpSp>
            <p:nvGrpSpPr>
              <p:cNvPr id="9" name="Group 24"/>
              <p:cNvGrpSpPr>
                <a:grpSpLocks/>
              </p:cNvGrpSpPr>
              <p:nvPr/>
            </p:nvGrpSpPr>
            <p:grpSpPr bwMode="auto">
              <a:xfrm>
                <a:off x="4560" y="2773"/>
                <a:ext cx="129" cy="43"/>
                <a:chOff x="1008" y="2448"/>
                <a:chExt cx="144" cy="48"/>
              </a:xfrm>
            </p:grpSpPr>
            <p:sp>
              <p:nvSpPr>
                <p:cNvPr id="23" name="Line 25"/>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4" name="Line 26"/>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12" name="Group 27"/>
            <p:cNvGrpSpPr>
              <a:grpSpLocks/>
            </p:cNvGrpSpPr>
            <p:nvPr/>
          </p:nvGrpSpPr>
          <p:grpSpPr bwMode="auto">
            <a:xfrm rot="-6533597">
              <a:off x="3901" y="1800"/>
              <a:ext cx="240" cy="384"/>
              <a:chOff x="3888" y="2304"/>
              <a:chExt cx="240" cy="384"/>
            </a:xfrm>
          </p:grpSpPr>
          <p:sp>
            <p:nvSpPr>
              <p:cNvPr id="15" name="Line 28"/>
              <p:cNvSpPr>
                <a:spLocks noChangeShapeType="1"/>
              </p:cNvSpPr>
              <p:nvPr/>
            </p:nvSpPr>
            <p:spPr bwMode="auto">
              <a:xfrm>
                <a:off x="3888" y="2304"/>
                <a:ext cx="240" cy="384"/>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6" name="Oval 29"/>
              <p:cNvSpPr>
                <a:spLocks noChangeArrowheads="1"/>
              </p:cNvSpPr>
              <p:nvPr/>
            </p:nvSpPr>
            <p:spPr bwMode="auto">
              <a:xfrm rot="3555871">
                <a:off x="3919" y="2417"/>
                <a:ext cx="216" cy="85"/>
              </a:xfrm>
              <a:prstGeom prst="ellipse">
                <a:avLst/>
              </a:prstGeom>
              <a:solidFill>
                <a:schemeClr val="accent1"/>
              </a:solidFill>
              <a:ln w="9525">
                <a:solidFill>
                  <a:schemeClr val="tx1"/>
                </a:solidFill>
                <a:round/>
                <a:headEnd/>
                <a:tailEnd/>
              </a:ln>
              <a:effectLst/>
            </p:spPr>
            <p:txBody>
              <a:bodyPr vert="eaVert" wrap="none" anchor="ctr">
                <a:prstTxWarp prst="textNoShape">
                  <a:avLst/>
                </a:prstTxWarp>
              </a:bodyPr>
              <a:lstStyle/>
              <a:p>
                <a:pPr algn="ctr" eaLnBrk="1" hangingPunct="1"/>
                <a:endParaRPr lang="en-US" sz="1800">
                  <a:solidFill>
                    <a:srgbClr val="000000"/>
                  </a:solidFill>
                </a:endParaRPr>
              </a:p>
            </p:txBody>
          </p:sp>
          <p:grpSp>
            <p:nvGrpSpPr>
              <p:cNvPr id="17" name="Group 30"/>
              <p:cNvGrpSpPr>
                <a:grpSpLocks/>
              </p:cNvGrpSpPr>
              <p:nvPr/>
            </p:nvGrpSpPr>
            <p:grpSpPr bwMode="auto">
              <a:xfrm>
                <a:off x="3984" y="2400"/>
                <a:ext cx="42" cy="130"/>
                <a:chOff x="3984" y="2400"/>
                <a:chExt cx="42" cy="130"/>
              </a:xfrm>
            </p:grpSpPr>
            <p:sp>
              <p:nvSpPr>
                <p:cNvPr id="18" name="Line 31"/>
                <p:cNvSpPr>
                  <a:spLocks noChangeShapeType="1"/>
                </p:cNvSpPr>
                <p:nvPr/>
              </p:nvSpPr>
              <p:spPr bwMode="auto">
                <a:xfrm rot="3879229">
                  <a:off x="3940" y="2444"/>
                  <a:ext cx="130"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 name="Line 32"/>
                <p:cNvSpPr>
                  <a:spLocks noChangeShapeType="1"/>
                </p:cNvSpPr>
                <p:nvPr/>
              </p:nvSpPr>
              <p:spPr bwMode="auto">
                <a:xfrm rot="3879229" flipH="1">
                  <a:off x="3940" y="2444"/>
                  <a:ext cx="130"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22" name="Group 33"/>
            <p:cNvGrpSpPr>
              <a:grpSpLocks/>
            </p:cNvGrpSpPr>
            <p:nvPr/>
          </p:nvGrpSpPr>
          <p:grpSpPr bwMode="auto">
            <a:xfrm rot="975848">
              <a:off x="4261" y="1968"/>
              <a:ext cx="384" cy="144"/>
              <a:chOff x="4992" y="2304"/>
              <a:chExt cx="384" cy="144"/>
            </a:xfrm>
          </p:grpSpPr>
          <p:sp>
            <p:nvSpPr>
              <p:cNvPr id="10" name="Oval 34"/>
              <p:cNvSpPr>
                <a:spLocks noChangeArrowheads="1"/>
              </p:cNvSpPr>
              <p:nvPr/>
            </p:nvSpPr>
            <p:spPr bwMode="auto">
              <a:xfrm rot="3645571">
                <a:off x="5084" y="2260"/>
                <a:ext cx="86" cy="173"/>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11" name="Line 35"/>
              <p:cNvSpPr>
                <a:spLocks noChangeShapeType="1"/>
              </p:cNvSpPr>
              <p:nvPr/>
            </p:nvSpPr>
            <p:spPr bwMode="auto">
              <a:xfrm flipV="1">
                <a:off x="4992" y="2304"/>
                <a:ext cx="384" cy="144"/>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grpSp>
            <p:nvGrpSpPr>
              <p:cNvPr id="31" name="Group 36"/>
              <p:cNvGrpSpPr>
                <a:grpSpLocks/>
              </p:cNvGrpSpPr>
              <p:nvPr/>
            </p:nvGrpSpPr>
            <p:grpSpPr bwMode="auto">
              <a:xfrm rot="-956723">
                <a:off x="5083" y="2358"/>
                <a:ext cx="130" cy="42"/>
                <a:chOff x="1008" y="2448"/>
                <a:chExt cx="144" cy="48"/>
              </a:xfrm>
            </p:grpSpPr>
            <p:sp>
              <p:nvSpPr>
                <p:cNvPr id="13" name="Line 37"/>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4" name="Line 38"/>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sp>
        <p:nvSpPr>
          <p:cNvPr id="39" name="Rectangle 38"/>
          <p:cNvSpPr>
            <a:spLocks noChangeArrowheads="1"/>
          </p:cNvSpPr>
          <p:nvPr/>
        </p:nvSpPr>
        <p:spPr bwMode="auto">
          <a:xfrm>
            <a:off x="6781800" y="2406650"/>
            <a:ext cx="1752600" cy="10668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solidFill>
                <a:srgbClr val="000000"/>
              </a:solidFill>
            </a:endParaRPr>
          </a:p>
        </p:txBody>
      </p:sp>
      <p:grpSp>
        <p:nvGrpSpPr>
          <p:cNvPr id="226" name="Group 51"/>
          <p:cNvGrpSpPr>
            <a:grpSpLocks/>
          </p:cNvGrpSpPr>
          <p:nvPr/>
        </p:nvGrpSpPr>
        <p:grpSpPr bwMode="auto">
          <a:xfrm>
            <a:off x="4821238" y="3116263"/>
            <a:ext cx="1543050" cy="425450"/>
            <a:chOff x="2791" y="959"/>
            <a:chExt cx="972" cy="268"/>
          </a:xfrm>
        </p:grpSpPr>
        <p:grpSp>
          <p:nvGrpSpPr>
            <p:cNvPr id="227" name="Group 52"/>
            <p:cNvGrpSpPr>
              <a:grpSpLocks/>
            </p:cNvGrpSpPr>
            <p:nvPr/>
          </p:nvGrpSpPr>
          <p:grpSpPr bwMode="auto">
            <a:xfrm>
              <a:off x="2791" y="959"/>
              <a:ext cx="213" cy="238"/>
              <a:chOff x="2791" y="959"/>
              <a:chExt cx="213" cy="238"/>
            </a:xfrm>
          </p:grpSpPr>
          <p:grpSp>
            <p:nvGrpSpPr>
              <p:cNvPr id="228" name="Group 54"/>
              <p:cNvGrpSpPr>
                <a:grpSpLocks/>
              </p:cNvGrpSpPr>
              <p:nvPr/>
            </p:nvGrpSpPr>
            <p:grpSpPr bwMode="auto">
              <a:xfrm rot="19704234">
                <a:off x="2894" y="1099"/>
                <a:ext cx="110" cy="98"/>
                <a:chOff x="1800" y="7020"/>
                <a:chExt cx="900" cy="900"/>
              </a:xfrm>
            </p:grpSpPr>
            <p:sp>
              <p:nvSpPr>
                <p:cNvPr id="70" name="Line 55"/>
                <p:cNvSpPr>
                  <a:spLocks noChangeShapeType="1"/>
                </p:cNvSpPr>
                <p:nvPr/>
              </p:nvSpPr>
              <p:spPr bwMode="auto">
                <a:xfrm flipV="1">
                  <a:off x="180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71" name="Line 56"/>
                <p:cNvSpPr>
                  <a:spLocks noChangeShapeType="1"/>
                </p:cNvSpPr>
                <p:nvPr/>
              </p:nvSpPr>
              <p:spPr bwMode="auto">
                <a:xfrm flipH="1" flipV="1">
                  <a:off x="234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72" name="Line 57"/>
                <p:cNvSpPr>
                  <a:spLocks noChangeShapeType="1"/>
                </p:cNvSpPr>
                <p:nvPr/>
              </p:nvSpPr>
              <p:spPr bwMode="auto">
                <a:xfrm flipV="1">
                  <a:off x="216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73" name="Line 58"/>
                <p:cNvSpPr>
                  <a:spLocks noChangeShapeType="1"/>
                </p:cNvSpPr>
                <p:nvPr/>
              </p:nvSpPr>
              <p:spPr bwMode="auto">
                <a:xfrm flipV="1">
                  <a:off x="234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grpSp>
          <p:sp>
            <p:nvSpPr>
              <p:cNvPr id="69" name="Oval 59"/>
              <p:cNvSpPr>
                <a:spLocks noChangeArrowheads="1"/>
              </p:cNvSpPr>
              <p:nvPr/>
            </p:nvSpPr>
            <p:spPr bwMode="auto">
              <a:xfrm rot="7697506">
                <a:off x="2790" y="960"/>
                <a:ext cx="181" cy="180"/>
              </a:xfrm>
              <a:prstGeom prst="ellipse">
                <a:avLst/>
              </a:prstGeom>
              <a:gradFill rotWithShape="1">
                <a:gsLst>
                  <a:gs pos="0">
                    <a:srgbClr val="C0C0C0">
                      <a:gamma/>
                      <a:shade val="46275"/>
                      <a:invGamma/>
                    </a:srgbClr>
                  </a:gs>
                  <a:gs pos="100000">
                    <a:srgbClr val="C0C0C0"/>
                  </a:gs>
                </a:gsLst>
                <a:lin ang="18900000" scaled="1"/>
              </a:gradFill>
              <a:ln w="9525">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grpSp>
        <p:grpSp>
          <p:nvGrpSpPr>
            <p:cNvPr id="229" name="Group 60"/>
            <p:cNvGrpSpPr>
              <a:grpSpLocks/>
            </p:cNvGrpSpPr>
            <p:nvPr/>
          </p:nvGrpSpPr>
          <p:grpSpPr bwMode="auto">
            <a:xfrm>
              <a:off x="3583" y="959"/>
              <a:ext cx="180" cy="254"/>
              <a:chOff x="3583" y="959"/>
              <a:chExt cx="180" cy="254"/>
            </a:xfrm>
          </p:grpSpPr>
          <p:grpSp>
            <p:nvGrpSpPr>
              <p:cNvPr id="242" name="Group 61"/>
              <p:cNvGrpSpPr>
                <a:grpSpLocks/>
              </p:cNvGrpSpPr>
              <p:nvPr/>
            </p:nvGrpSpPr>
            <p:grpSpPr bwMode="auto">
              <a:xfrm rot="22373875">
                <a:off x="3597" y="1115"/>
                <a:ext cx="108" cy="98"/>
                <a:chOff x="1800" y="7020"/>
                <a:chExt cx="900" cy="900"/>
              </a:xfrm>
            </p:grpSpPr>
            <p:sp>
              <p:nvSpPr>
                <p:cNvPr id="64" name="Line 62"/>
                <p:cNvSpPr>
                  <a:spLocks noChangeShapeType="1"/>
                </p:cNvSpPr>
                <p:nvPr/>
              </p:nvSpPr>
              <p:spPr bwMode="auto">
                <a:xfrm flipV="1">
                  <a:off x="180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65" name="Line 63"/>
                <p:cNvSpPr>
                  <a:spLocks noChangeShapeType="1"/>
                </p:cNvSpPr>
                <p:nvPr/>
              </p:nvSpPr>
              <p:spPr bwMode="auto">
                <a:xfrm flipH="1" flipV="1">
                  <a:off x="234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66" name="Line 64"/>
                <p:cNvSpPr>
                  <a:spLocks noChangeShapeType="1"/>
                </p:cNvSpPr>
                <p:nvPr/>
              </p:nvSpPr>
              <p:spPr bwMode="auto">
                <a:xfrm flipV="1">
                  <a:off x="216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67" name="Line 65"/>
                <p:cNvSpPr>
                  <a:spLocks noChangeShapeType="1"/>
                </p:cNvSpPr>
                <p:nvPr/>
              </p:nvSpPr>
              <p:spPr bwMode="auto">
                <a:xfrm flipV="1">
                  <a:off x="234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grpSp>
          <p:sp>
            <p:nvSpPr>
              <p:cNvPr id="63" name="Oval 66"/>
              <p:cNvSpPr>
                <a:spLocks noChangeArrowheads="1"/>
              </p:cNvSpPr>
              <p:nvPr/>
            </p:nvSpPr>
            <p:spPr bwMode="auto">
              <a:xfrm rot="10367147">
                <a:off x="3583" y="959"/>
                <a:ext cx="180" cy="180"/>
              </a:xfrm>
              <a:prstGeom prst="ellipse">
                <a:avLst/>
              </a:prstGeom>
              <a:gradFill rotWithShape="1">
                <a:gsLst>
                  <a:gs pos="0">
                    <a:srgbClr val="C0C0C0">
                      <a:gamma/>
                      <a:shade val="46275"/>
                      <a:invGamma/>
                    </a:srgbClr>
                  </a:gs>
                  <a:gs pos="100000">
                    <a:srgbClr val="C0C0C0"/>
                  </a:gs>
                </a:gsLst>
                <a:lin ang="18900000" scaled="1"/>
              </a:gradFill>
              <a:ln w="9525">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grpSp>
        <p:grpSp>
          <p:nvGrpSpPr>
            <p:cNvPr id="243" name="Group 67"/>
            <p:cNvGrpSpPr>
              <a:grpSpLocks/>
            </p:cNvGrpSpPr>
            <p:nvPr/>
          </p:nvGrpSpPr>
          <p:grpSpPr bwMode="auto">
            <a:xfrm>
              <a:off x="3131" y="984"/>
              <a:ext cx="203" cy="243"/>
              <a:chOff x="3131" y="984"/>
              <a:chExt cx="203" cy="243"/>
            </a:xfrm>
          </p:grpSpPr>
          <p:grpSp>
            <p:nvGrpSpPr>
              <p:cNvPr id="36" name="Group 68"/>
              <p:cNvGrpSpPr>
                <a:grpSpLocks/>
              </p:cNvGrpSpPr>
              <p:nvPr/>
            </p:nvGrpSpPr>
            <p:grpSpPr bwMode="auto">
              <a:xfrm rot="20027842">
                <a:off x="3226" y="1129"/>
                <a:ext cx="108" cy="98"/>
                <a:chOff x="1800" y="7020"/>
                <a:chExt cx="900" cy="900"/>
              </a:xfrm>
            </p:grpSpPr>
            <p:sp>
              <p:nvSpPr>
                <p:cNvPr id="58" name="Line 69"/>
                <p:cNvSpPr>
                  <a:spLocks noChangeShapeType="1"/>
                </p:cNvSpPr>
                <p:nvPr/>
              </p:nvSpPr>
              <p:spPr bwMode="auto">
                <a:xfrm flipV="1">
                  <a:off x="180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59" name="Line 70"/>
                <p:cNvSpPr>
                  <a:spLocks noChangeShapeType="1"/>
                </p:cNvSpPr>
                <p:nvPr/>
              </p:nvSpPr>
              <p:spPr bwMode="auto">
                <a:xfrm flipH="1" flipV="1">
                  <a:off x="234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60" name="Line 71"/>
                <p:cNvSpPr>
                  <a:spLocks noChangeShapeType="1"/>
                </p:cNvSpPr>
                <p:nvPr/>
              </p:nvSpPr>
              <p:spPr bwMode="auto">
                <a:xfrm flipV="1">
                  <a:off x="216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61" name="Line 72"/>
                <p:cNvSpPr>
                  <a:spLocks noChangeShapeType="1"/>
                </p:cNvSpPr>
                <p:nvPr/>
              </p:nvSpPr>
              <p:spPr bwMode="auto">
                <a:xfrm flipV="1">
                  <a:off x="234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grpSp>
          <p:sp>
            <p:nvSpPr>
              <p:cNvPr id="57" name="Oval 73"/>
              <p:cNvSpPr>
                <a:spLocks noChangeArrowheads="1"/>
              </p:cNvSpPr>
              <p:nvPr/>
            </p:nvSpPr>
            <p:spPr bwMode="auto">
              <a:xfrm rot="8021115">
                <a:off x="3132" y="983"/>
                <a:ext cx="180" cy="181"/>
              </a:xfrm>
              <a:prstGeom prst="ellipse">
                <a:avLst/>
              </a:prstGeom>
              <a:gradFill rotWithShape="1">
                <a:gsLst>
                  <a:gs pos="0">
                    <a:srgbClr val="C0C0C0">
                      <a:gamma/>
                      <a:shade val="46275"/>
                      <a:invGamma/>
                    </a:srgbClr>
                  </a:gs>
                  <a:gs pos="100000">
                    <a:srgbClr val="C0C0C0"/>
                  </a:gs>
                </a:gsLst>
                <a:lin ang="18900000" scaled="1"/>
              </a:gradFill>
              <a:ln w="9525">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grpSp>
      </p:grpSp>
      <p:sp>
        <p:nvSpPr>
          <p:cNvPr id="96" name="Rectangle 95"/>
          <p:cNvSpPr>
            <a:spLocks noChangeArrowheads="1"/>
          </p:cNvSpPr>
          <p:nvPr/>
        </p:nvSpPr>
        <p:spPr bwMode="auto">
          <a:xfrm>
            <a:off x="4805363" y="2508250"/>
            <a:ext cx="1604962" cy="171450"/>
          </a:xfrm>
          <a:prstGeom prst="rect">
            <a:avLst/>
          </a:prstGeom>
          <a:solidFill>
            <a:schemeClr val="bg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97" name="Rectangle 96"/>
          <p:cNvSpPr>
            <a:spLocks noChangeArrowheads="1"/>
          </p:cNvSpPr>
          <p:nvPr/>
        </p:nvSpPr>
        <p:spPr bwMode="auto">
          <a:xfrm>
            <a:off x="4657725" y="2279650"/>
            <a:ext cx="2133600" cy="1219200"/>
          </a:xfrm>
          <a:prstGeom prst="rect">
            <a:avLst/>
          </a:prstGeom>
          <a:solidFill>
            <a:schemeClr val="bg1"/>
          </a:solidFill>
          <a:ln w="9525">
            <a:noFill/>
            <a:miter lim="800000"/>
            <a:headEnd/>
            <a:tailEnd/>
          </a:ln>
          <a:effectLst/>
        </p:spPr>
        <p:txBody>
          <a:bodyPr wrap="none" anchor="ctr">
            <a:prstTxWarp prst="textNoShape">
              <a:avLst/>
            </a:prstTxWarp>
          </a:bodyPr>
          <a:lstStyle/>
          <a:p>
            <a:endParaRPr lang="en-US">
              <a:solidFill>
                <a:srgbClr val="000000"/>
              </a:solidFill>
            </a:endParaRPr>
          </a:p>
        </p:txBody>
      </p:sp>
      <p:grpSp>
        <p:nvGrpSpPr>
          <p:cNvPr id="262" name="Group 97"/>
          <p:cNvGrpSpPr>
            <a:grpSpLocks/>
          </p:cNvGrpSpPr>
          <p:nvPr/>
        </p:nvGrpSpPr>
        <p:grpSpPr bwMode="auto">
          <a:xfrm rot="7697506">
            <a:off x="5023644" y="2826544"/>
            <a:ext cx="230187" cy="269875"/>
            <a:chOff x="2016" y="2304"/>
            <a:chExt cx="192" cy="226"/>
          </a:xfrm>
        </p:grpSpPr>
        <p:sp>
          <p:nvSpPr>
            <p:cNvPr id="99" name="Oval 98"/>
            <p:cNvSpPr>
              <a:spLocks noChangeArrowheads="1"/>
            </p:cNvSpPr>
            <p:nvPr/>
          </p:nvSpPr>
          <p:spPr bwMode="auto">
            <a:xfrm>
              <a:off x="2064" y="2304"/>
              <a:ext cx="144" cy="144"/>
            </a:xfrm>
            <a:prstGeom prst="ellipse">
              <a:avLst/>
            </a:prstGeom>
            <a:solidFill>
              <a:srgbClr val="FF0000"/>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grpSp>
          <p:nvGrpSpPr>
            <p:cNvPr id="264" name="Group 99"/>
            <p:cNvGrpSpPr>
              <a:grpSpLocks/>
            </p:cNvGrpSpPr>
            <p:nvPr/>
          </p:nvGrpSpPr>
          <p:grpSpPr bwMode="auto">
            <a:xfrm rot="12006728">
              <a:off x="2015" y="2399"/>
              <a:ext cx="145" cy="130"/>
              <a:chOff x="1800" y="7020"/>
              <a:chExt cx="900" cy="900"/>
            </a:xfrm>
          </p:grpSpPr>
          <p:sp>
            <p:nvSpPr>
              <p:cNvPr id="101" name="Line 101"/>
              <p:cNvSpPr>
                <a:spLocks noChangeShapeType="1"/>
              </p:cNvSpPr>
              <p:nvPr/>
            </p:nvSpPr>
            <p:spPr bwMode="auto">
              <a:xfrm flipV="1">
                <a:off x="180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02" name="Line 102"/>
              <p:cNvSpPr>
                <a:spLocks noChangeShapeType="1"/>
              </p:cNvSpPr>
              <p:nvPr/>
            </p:nvSpPr>
            <p:spPr bwMode="auto">
              <a:xfrm flipH="1" flipV="1">
                <a:off x="234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03" name="Line 103"/>
              <p:cNvSpPr>
                <a:spLocks noChangeShapeType="1"/>
              </p:cNvSpPr>
              <p:nvPr/>
            </p:nvSpPr>
            <p:spPr bwMode="auto">
              <a:xfrm flipV="1">
                <a:off x="216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04" name="Line 104"/>
              <p:cNvSpPr>
                <a:spLocks noChangeShapeType="1"/>
              </p:cNvSpPr>
              <p:nvPr/>
            </p:nvSpPr>
            <p:spPr bwMode="auto">
              <a:xfrm flipV="1">
                <a:off x="234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grpSp>
      </p:grpSp>
      <p:sp>
        <p:nvSpPr>
          <p:cNvPr id="105" name="Oval 104"/>
          <p:cNvSpPr>
            <a:spLocks noChangeArrowheads="1"/>
          </p:cNvSpPr>
          <p:nvPr/>
        </p:nvSpPr>
        <p:spPr bwMode="auto">
          <a:xfrm rot="7697506">
            <a:off x="4861719" y="2602707"/>
            <a:ext cx="287337" cy="285750"/>
          </a:xfrm>
          <a:prstGeom prst="ellipse">
            <a:avLst/>
          </a:prstGeom>
          <a:gradFill rotWithShape="1">
            <a:gsLst>
              <a:gs pos="0">
                <a:srgbClr val="C0C0C0">
                  <a:gamma/>
                  <a:shade val="46275"/>
                  <a:invGamma/>
                </a:srgbClr>
              </a:gs>
              <a:gs pos="100000">
                <a:srgbClr val="C0C0C0"/>
              </a:gs>
            </a:gsLst>
            <a:lin ang="18900000" scaled="1"/>
          </a:gradFill>
          <a:ln w="9525">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grpSp>
        <p:nvGrpSpPr>
          <p:cNvPr id="267" name="Group 105"/>
          <p:cNvGrpSpPr>
            <a:grpSpLocks/>
          </p:cNvGrpSpPr>
          <p:nvPr/>
        </p:nvGrpSpPr>
        <p:grpSpPr bwMode="auto">
          <a:xfrm rot="10367147">
            <a:off x="6056313" y="2855913"/>
            <a:ext cx="228600" cy="269875"/>
            <a:chOff x="2016" y="2304"/>
            <a:chExt cx="192" cy="226"/>
          </a:xfrm>
        </p:grpSpPr>
        <p:sp>
          <p:nvSpPr>
            <p:cNvPr id="107" name="Oval 106"/>
            <p:cNvSpPr>
              <a:spLocks noChangeArrowheads="1"/>
            </p:cNvSpPr>
            <p:nvPr/>
          </p:nvSpPr>
          <p:spPr bwMode="auto">
            <a:xfrm>
              <a:off x="2064" y="2304"/>
              <a:ext cx="144" cy="144"/>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grpSp>
          <p:nvGrpSpPr>
            <p:cNvPr id="268" name="Group 107"/>
            <p:cNvGrpSpPr>
              <a:grpSpLocks/>
            </p:cNvGrpSpPr>
            <p:nvPr/>
          </p:nvGrpSpPr>
          <p:grpSpPr bwMode="auto">
            <a:xfrm rot="12006728">
              <a:off x="2015" y="2399"/>
              <a:ext cx="145" cy="130"/>
              <a:chOff x="1800" y="7020"/>
              <a:chExt cx="900" cy="900"/>
            </a:xfrm>
          </p:grpSpPr>
          <p:sp>
            <p:nvSpPr>
              <p:cNvPr id="109" name="Line 109"/>
              <p:cNvSpPr>
                <a:spLocks noChangeShapeType="1"/>
              </p:cNvSpPr>
              <p:nvPr/>
            </p:nvSpPr>
            <p:spPr bwMode="auto">
              <a:xfrm flipV="1">
                <a:off x="180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10" name="Line 110"/>
              <p:cNvSpPr>
                <a:spLocks noChangeShapeType="1"/>
              </p:cNvSpPr>
              <p:nvPr/>
            </p:nvSpPr>
            <p:spPr bwMode="auto">
              <a:xfrm flipH="1" flipV="1">
                <a:off x="234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11" name="Line 111"/>
              <p:cNvSpPr>
                <a:spLocks noChangeShapeType="1"/>
              </p:cNvSpPr>
              <p:nvPr/>
            </p:nvSpPr>
            <p:spPr bwMode="auto">
              <a:xfrm flipV="1">
                <a:off x="216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12" name="Line 112"/>
              <p:cNvSpPr>
                <a:spLocks noChangeShapeType="1"/>
              </p:cNvSpPr>
              <p:nvPr/>
            </p:nvSpPr>
            <p:spPr bwMode="auto">
              <a:xfrm flipV="1">
                <a:off x="234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grpSp>
      </p:grpSp>
      <p:sp>
        <p:nvSpPr>
          <p:cNvPr id="113" name="Oval 112"/>
          <p:cNvSpPr>
            <a:spLocks noChangeArrowheads="1"/>
          </p:cNvSpPr>
          <p:nvPr/>
        </p:nvSpPr>
        <p:spPr bwMode="auto">
          <a:xfrm rot="10367147">
            <a:off x="6083300" y="2601913"/>
            <a:ext cx="285750" cy="285750"/>
          </a:xfrm>
          <a:prstGeom prst="ellipse">
            <a:avLst/>
          </a:prstGeom>
          <a:gradFill rotWithShape="1">
            <a:gsLst>
              <a:gs pos="0">
                <a:srgbClr val="C0C0C0">
                  <a:gamma/>
                  <a:shade val="46275"/>
                  <a:invGamma/>
                </a:srgbClr>
              </a:gs>
              <a:gs pos="100000">
                <a:srgbClr val="C0C0C0"/>
              </a:gs>
            </a:gsLst>
            <a:lin ang="18900000" scaled="1"/>
          </a:gradFill>
          <a:ln w="9525">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grpSp>
        <p:nvGrpSpPr>
          <p:cNvPr id="302" name="Group 113"/>
          <p:cNvGrpSpPr>
            <a:grpSpLocks/>
          </p:cNvGrpSpPr>
          <p:nvPr/>
        </p:nvGrpSpPr>
        <p:grpSpPr bwMode="auto">
          <a:xfrm>
            <a:off x="4957763" y="2998788"/>
            <a:ext cx="1395412" cy="228600"/>
            <a:chOff x="2781" y="2085"/>
            <a:chExt cx="879" cy="144"/>
          </a:xfrm>
        </p:grpSpPr>
        <p:sp>
          <p:nvSpPr>
            <p:cNvPr id="115" name="Line 115"/>
            <p:cNvSpPr>
              <a:spLocks noChangeShapeType="1"/>
            </p:cNvSpPr>
            <p:nvPr/>
          </p:nvSpPr>
          <p:spPr bwMode="auto">
            <a:xfrm rot="20959626" flipV="1">
              <a:off x="2781" y="2138"/>
              <a:ext cx="289" cy="36"/>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116" name="Line 116"/>
            <p:cNvSpPr>
              <a:spLocks noChangeShapeType="1"/>
            </p:cNvSpPr>
            <p:nvPr/>
          </p:nvSpPr>
          <p:spPr bwMode="auto">
            <a:xfrm rot="-1011682">
              <a:off x="3371" y="2159"/>
              <a:ext cx="289" cy="36"/>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117" name="Line 117"/>
            <p:cNvSpPr>
              <a:spLocks noChangeShapeType="1"/>
            </p:cNvSpPr>
            <p:nvPr/>
          </p:nvSpPr>
          <p:spPr bwMode="auto">
            <a:xfrm flipV="1">
              <a:off x="3114" y="2085"/>
              <a:ext cx="217" cy="144"/>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grpSp>
      <p:sp>
        <p:nvSpPr>
          <p:cNvPr id="118" name="Oval 117"/>
          <p:cNvSpPr>
            <a:spLocks noChangeArrowheads="1"/>
          </p:cNvSpPr>
          <p:nvPr/>
        </p:nvSpPr>
        <p:spPr bwMode="auto">
          <a:xfrm rot="8021115">
            <a:off x="5549900" y="2921000"/>
            <a:ext cx="171450" cy="171450"/>
          </a:xfrm>
          <a:prstGeom prst="ellipse">
            <a:avLst/>
          </a:prstGeom>
          <a:solidFill>
            <a:srgbClr val="FF0000"/>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grpSp>
        <p:nvGrpSpPr>
          <p:cNvPr id="305" name="Group 118"/>
          <p:cNvGrpSpPr>
            <a:grpSpLocks/>
          </p:cNvGrpSpPr>
          <p:nvPr/>
        </p:nvGrpSpPr>
        <p:grpSpPr bwMode="auto">
          <a:xfrm rot="20027842">
            <a:off x="5513388" y="2814638"/>
            <a:ext cx="171450" cy="155575"/>
            <a:chOff x="1800" y="7020"/>
            <a:chExt cx="900" cy="900"/>
          </a:xfrm>
        </p:grpSpPr>
        <p:sp>
          <p:nvSpPr>
            <p:cNvPr id="120" name="Line 120"/>
            <p:cNvSpPr>
              <a:spLocks noChangeShapeType="1"/>
            </p:cNvSpPr>
            <p:nvPr/>
          </p:nvSpPr>
          <p:spPr bwMode="auto">
            <a:xfrm flipV="1">
              <a:off x="180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21" name="Line 121"/>
            <p:cNvSpPr>
              <a:spLocks noChangeShapeType="1"/>
            </p:cNvSpPr>
            <p:nvPr/>
          </p:nvSpPr>
          <p:spPr bwMode="auto">
            <a:xfrm flipH="1" flipV="1">
              <a:off x="2340" y="7560"/>
              <a:ext cx="360" cy="36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22" name="Line 122"/>
            <p:cNvSpPr>
              <a:spLocks noChangeShapeType="1"/>
            </p:cNvSpPr>
            <p:nvPr/>
          </p:nvSpPr>
          <p:spPr bwMode="auto">
            <a:xfrm flipV="1">
              <a:off x="216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sp>
          <p:nvSpPr>
            <p:cNvPr id="123" name="Line 123"/>
            <p:cNvSpPr>
              <a:spLocks noChangeShapeType="1"/>
            </p:cNvSpPr>
            <p:nvPr/>
          </p:nvSpPr>
          <p:spPr bwMode="auto">
            <a:xfrm flipV="1">
              <a:off x="2340" y="7020"/>
              <a:ext cx="0" cy="540"/>
            </a:xfrm>
            <a:prstGeom prst="line">
              <a:avLst/>
            </a:prstGeom>
            <a:noFill/>
            <a:ln w="38100">
              <a:solidFill>
                <a:srgbClr val="000000"/>
              </a:solidFill>
              <a:round/>
              <a:headEnd/>
              <a:tailEnd/>
            </a:ln>
          </p:spPr>
          <p:txBody>
            <a:bodyPr>
              <a:prstTxWarp prst="textNoShape">
                <a:avLst/>
              </a:prstTxWarp>
            </a:bodyPr>
            <a:lstStyle/>
            <a:p>
              <a:endParaRPr lang="en-US">
                <a:solidFill>
                  <a:srgbClr val="000000"/>
                </a:solidFill>
              </a:endParaRPr>
            </a:p>
          </p:txBody>
        </p:sp>
      </p:grpSp>
      <p:sp>
        <p:nvSpPr>
          <p:cNvPr id="124" name="Oval 123"/>
          <p:cNvSpPr>
            <a:spLocks noChangeArrowheads="1"/>
          </p:cNvSpPr>
          <p:nvPr/>
        </p:nvSpPr>
        <p:spPr bwMode="auto">
          <a:xfrm rot="8021115">
            <a:off x="5366544" y="2583656"/>
            <a:ext cx="285750" cy="287338"/>
          </a:xfrm>
          <a:prstGeom prst="ellipse">
            <a:avLst/>
          </a:prstGeom>
          <a:gradFill rotWithShape="1">
            <a:gsLst>
              <a:gs pos="0">
                <a:srgbClr val="C0C0C0">
                  <a:gamma/>
                  <a:shade val="46275"/>
                  <a:invGamma/>
                </a:srgbClr>
              </a:gs>
              <a:gs pos="100000">
                <a:srgbClr val="C0C0C0"/>
              </a:gs>
            </a:gsLst>
            <a:lin ang="18900000" scaled="1"/>
          </a:gradFill>
          <a:ln w="9525">
            <a:solidFill>
              <a:schemeClr val="tx1"/>
            </a:solidFill>
            <a:round/>
            <a:headEnd/>
            <a:tailEnd/>
          </a:ln>
          <a:effectLst/>
        </p:spPr>
        <p:txBody>
          <a:bodyPr wrap="none" anchor="ctr">
            <a:prstTxWarp prst="textNoShape">
              <a:avLst/>
            </a:prstTxWarp>
          </a:bodyPr>
          <a:lstStyle/>
          <a:p>
            <a:endParaRPr lang="en-US">
              <a:solidFill>
                <a:srgbClr val="000000"/>
              </a:solidFill>
            </a:endParaRPr>
          </a:p>
        </p:txBody>
      </p:sp>
      <p:sp>
        <p:nvSpPr>
          <p:cNvPr id="125" name="Rectangle 124"/>
          <p:cNvSpPr>
            <a:spLocks noChangeArrowheads="1"/>
          </p:cNvSpPr>
          <p:nvPr/>
        </p:nvSpPr>
        <p:spPr bwMode="auto">
          <a:xfrm>
            <a:off x="4810125" y="2508250"/>
            <a:ext cx="1604963" cy="171450"/>
          </a:xfrm>
          <a:prstGeom prst="rect">
            <a:avLst/>
          </a:prstGeom>
          <a:solidFill>
            <a:schemeClr val="bg2"/>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126" name="Oval 125"/>
          <p:cNvSpPr>
            <a:spLocks noChangeArrowheads="1"/>
          </p:cNvSpPr>
          <p:nvPr/>
        </p:nvSpPr>
        <p:spPr bwMode="auto">
          <a:xfrm rot="8337880">
            <a:off x="7067550" y="2743200"/>
            <a:ext cx="171450" cy="171450"/>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sp>
        <p:nvSpPr>
          <p:cNvPr id="127" name="Oval 126"/>
          <p:cNvSpPr>
            <a:spLocks noChangeArrowheads="1"/>
          </p:cNvSpPr>
          <p:nvPr/>
        </p:nvSpPr>
        <p:spPr bwMode="auto">
          <a:xfrm rot="10367147">
            <a:off x="8177213" y="2808288"/>
            <a:ext cx="173037" cy="171450"/>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sp>
        <p:nvSpPr>
          <p:cNvPr id="128" name="Oval 127"/>
          <p:cNvSpPr>
            <a:spLocks noChangeArrowheads="1"/>
          </p:cNvSpPr>
          <p:nvPr/>
        </p:nvSpPr>
        <p:spPr bwMode="auto">
          <a:xfrm rot="8021115">
            <a:off x="7445375" y="2509838"/>
            <a:ext cx="171450" cy="171450"/>
          </a:xfrm>
          <a:prstGeom prst="ellipse">
            <a:avLst/>
          </a:prstGeom>
          <a:solidFill>
            <a:srgbClr val="FF0000"/>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129" name="Oval 128"/>
          <p:cNvSpPr>
            <a:spLocks noChangeArrowheads="1"/>
          </p:cNvSpPr>
          <p:nvPr/>
        </p:nvSpPr>
        <p:spPr bwMode="auto">
          <a:xfrm rot="4385298">
            <a:off x="7891462" y="2717801"/>
            <a:ext cx="257175" cy="101600"/>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130" name="Oval 129"/>
          <p:cNvSpPr>
            <a:spLocks noChangeArrowheads="1"/>
          </p:cNvSpPr>
          <p:nvPr/>
        </p:nvSpPr>
        <p:spPr bwMode="auto">
          <a:xfrm rot="18622274">
            <a:off x="7189787" y="3052763"/>
            <a:ext cx="257175" cy="101600"/>
          </a:xfrm>
          <a:prstGeom prst="ellipse">
            <a:avLst/>
          </a:prstGeom>
          <a:solidFill>
            <a:schemeClr val="accent1"/>
          </a:solidFill>
          <a:ln w="9525">
            <a:solidFill>
              <a:schemeClr val="tx1"/>
            </a:solidFill>
            <a:round/>
            <a:headEnd/>
            <a:tailEnd/>
          </a:ln>
          <a:effectLst/>
        </p:spPr>
        <p:txBody>
          <a:bodyPr vert="eaVert" wrap="none" anchor="ctr">
            <a:prstTxWarp prst="textNoShape">
              <a:avLst/>
            </a:prstTxWarp>
          </a:bodyPr>
          <a:lstStyle/>
          <a:p>
            <a:pPr algn="ctr" eaLnBrk="1" hangingPunct="1"/>
            <a:endParaRPr lang="en-US" sz="1800">
              <a:solidFill>
                <a:srgbClr val="000000"/>
              </a:solidFill>
            </a:endParaRPr>
          </a:p>
        </p:txBody>
      </p:sp>
      <p:grpSp>
        <p:nvGrpSpPr>
          <p:cNvPr id="315" name="Group 130"/>
          <p:cNvGrpSpPr>
            <a:grpSpLocks/>
          </p:cNvGrpSpPr>
          <p:nvPr/>
        </p:nvGrpSpPr>
        <p:grpSpPr bwMode="auto">
          <a:xfrm>
            <a:off x="6934200" y="2406650"/>
            <a:ext cx="1535113" cy="847725"/>
            <a:chOff x="4272" y="1879"/>
            <a:chExt cx="967" cy="534"/>
          </a:xfrm>
        </p:grpSpPr>
        <p:sp>
          <p:nvSpPr>
            <p:cNvPr id="132" name="Line 132"/>
            <p:cNvSpPr>
              <a:spLocks noChangeShapeType="1"/>
            </p:cNvSpPr>
            <p:nvPr/>
          </p:nvSpPr>
          <p:spPr bwMode="auto">
            <a:xfrm flipV="1">
              <a:off x="4272" y="2191"/>
              <a:ext cx="289" cy="36"/>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133" name="Line 133"/>
            <p:cNvSpPr>
              <a:spLocks noChangeShapeType="1"/>
            </p:cNvSpPr>
            <p:nvPr/>
          </p:nvSpPr>
          <p:spPr bwMode="auto">
            <a:xfrm rot="-1011682">
              <a:off x="4950" y="2233"/>
              <a:ext cx="289" cy="36"/>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134" name="Line 134"/>
            <p:cNvSpPr>
              <a:spLocks noChangeShapeType="1"/>
            </p:cNvSpPr>
            <p:nvPr/>
          </p:nvSpPr>
          <p:spPr bwMode="auto">
            <a:xfrm flipV="1">
              <a:off x="4553" y="1994"/>
              <a:ext cx="217" cy="144"/>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135" name="Line 135"/>
            <p:cNvSpPr>
              <a:spLocks noChangeShapeType="1"/>
            </p:cNvSpPr>
            <p:nvPr/>
          </p:nvSpPr>
          <p:spPr bwMode="auto">
            <a:xfrm rot="4385298">
              <a:off x="4731" y="2041"/>
              <a:ext cx="325" cy="1"/>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36" name="Line 136"/>
            <p:cNvSpPr>
              <a:spLocks noChangeShapeType="1"/>
            </p:cNvSpPr>
            <p:nvPr/>
          </p:nvSpPr>
          <p:spPr bwMode="auto">
            <a:xfrm rot="-6533597">
              <a:off x="4455" y="2179"/>
              <a:ext cx="180" cy="288"/>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37" name="Line 137"/>
            <p:cNvSpPr>
              <a:spLocks noChangeShapeType="1"/>
            </p:cNvSpPr>
            <p:nvPr/>
          </p:nvSpPr>
          <p:spPr bwMode="auto">
            <a:xfrm rot="975848" flipV="1">
              <a:off x="4725" y="2305"/>
              <a:ext cx="289" cy="108"/>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grpSp>
      <p:sp>
        <p:nvSpPr>
          <p:cNvPr id="138" name="Oval 137"/>
          <p:cNvSpPr>
            <a:spLocks noChangeArrowheads="1"/>
          </p:cNvSpPr>
          <p:nvPr/>
        </p:nvSpPr>
        <p:spPr bwMode="auto">
          <a:xfrm rot="4621419">
            <a:off x="7773194" y="3012281"/>
            <a:ext cx="103188" cy="206375"/>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139" name="Line 139"/>
          <p:cNvSpPr>
            <a:spLocks noChangeShapeType="1"/>
          </p:cNvSpPr>
          <p:nvPr/>
        </p:nvSpPr>
        <p:spPr bwMode="auto">
          <a:xfrm>
            <a:off x="4914900" y="44958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40" name="Line 140"/>
          <p:cNvSpPr>
            <a:spLocks noChangeShapeType="1"/>
          </p:cNvSpPr>
          <p:nvPr/>
        </p:nvSpPr>
        <p:spPr bwMode="auto">
          <a:xfrm>
            <a:off x="4991100" y="4572000"/>
            <a:ext cx="685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41" name="Line 141"/>
          <p:cNvSpPr>
            <a:spLocks noChangeShapeType="1"/>
          </p:cNvSpPr>
          <p:nvPr/>
        </p:nvSpPr>
        <p:spPr bwMode="auto">
          <a:xfrm>
            <a:off x="5905500" y="45720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42" name="Line 142"/>
          <p:cNvSpPr>
            <a:spLocks noChangeShapeType="1"/>
          </p:cNvSpPr>
          <p:nvPr/>
        </p:nvSpPr>
        <p:spPr bwMode="auto">
          <a:xfrm>
            <a:off x="5524500" y="46482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43" name="Line 143"/>
          <p:cNvSpPr>
            <a:spLocks noChangeShapeType="1"/>
          </p:cNvSpPr>
          <p:nvPr/>
        </p:nvSpPr>
        <p:spPr bwMode="auto">
          <a:xfrm>
            <a:off x="4991100" y="46482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44" name="Line 144"/>
          <p:cNvSpPr>
            <a:spLocks noChangeShapeType="1"/>
          </p:cNvSpPr>
          <p:nvPr/>
        </p:nvSpPr>
        <p:spPr bwMode="auto">
          <a:xfrm>
            <a:off x="5753100" y="44958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45" name="Line 145"/>
          <p:cNvSpPr>
            <a:spLocks noChangeShapeType="1"/>
          </p:cNvSpPr>
          <p:nvPr/>
        </p:nvSpPr>
        <p:spPr bwMode="auto">
          <a:xfrm>
            <a:off x="49149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46" name="Line 146"/>
          <p:cNvSpPr>
            <a:spLocks noChangeShapeType="1"/>
          </p:cNvSpPr>
          <p:nvPr/>
        </p:nvSpPr>
        <p:spPr bwMode="auto">
          <a:xfrm>
            <a:off x="56769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47" name="Line 147"/>
          <p:cNvSpPr>
            <a:spLocks noChangeShapeType="1"/>
          </p:cNvSpPr>
          <p:nvPr/>
        </p:nvSpPr>
        <p:spPr bwMode="auto">
          <a:xfrm>
            <a:off x="54483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48" name="Line 148"/>
          <p:cNvSpPr>
            <a:spLocks noChangeShapeType="1"/>
          </p:cNvSpPr>
          <p:nvPr/>
        </p:nvSpPr>
        <p:spPr bwMode="auto">
          <a:xfrm>
            <a:off x="49149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49" name="Line 149"/>
          <p:cNvSpPr>
            <a:spLocks noChangeShapeType="1"/>
          </p:cNvSpPr>
          <p:nvPr/>
        </p:nvSpPr>
        <p:spPr bwMode="auto">
          <a:xfrm>
            <a:off x="48387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0" name="Line 150"/>
          <p:cNvSpPr>
            <a:spLocks noChangeShapeType="1"/>
          </p:cNvSpPr>
          <p:nvPr/>
        </p:nvSpPr>
        <p:spPr bwMode="auto">
          <a:xfrm>
            <a:off x="52197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1" name="Line 151"/>
          <p:cNvSpPr>
            <a:spLocks noChangeShapeType="1"/>
          </p:cNvSpPr>
          <p:nvPr/>
        </p:nvSpPr>
        <p:spPr bwMode="auto">
          <a:xfrm>
            <a:off x="56769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2" name="Line 152"/>
          <p:cNvSpPr>
            <a:spLocks noChangeShapeType="1"/>
          </p:cNvSpPr>
          <p:nvPr/>
        </p:nvSpPr>
        <p:spPr bwMode="auto">
          <a:xfrm>
            <a:off x="58293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3" name="Line 153"/>
          <p:cNvSpPr>
            <a:spLocks noChangeShapeType="1"/>
          </p:cNvSpPr>
          <p:nvPr/>
        </p:nvSpPr>
        <p:spPr bwMode="auto">
          <a:xfrm>
            <a:off x="60579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4" name="Line 154"/>
          <p:cNvSpPr>
            <a:spLocks noChangeShapeType="1"/>
          </p:cNvSpPr>
          <p:nvPr/>
        </p:nvSpPr>
        <p:spPr bwMode="auto">
          <a:xfrm>
            <a:off x="62103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5" name="Line 155"/>
          <p:cNvSpPr>
            <a:spLocks noChangeShapeType="1"/>
          </p:cNvSpPr>
          <p:nvPr/>
        </p:nvSpPr>
        <p:spPr bwMode="auto">
          <a:xfrm>
            <a:off x="58293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6" name="Line 156"/>
          <p:cNvSpPr>
            <a:spLocks noChangeShapeType="1"/>
          </p:cNvSpPr>
          <p:nvPr/>
        </p:nvSpPr>
        <p:spPr bwMode="auto">
          <a:xfrm>
            <a:off x="52959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57" name="Line 157"/>
          <p:cNvSpPr>
            <a:spLocks noChangeShapeType="1"/>
          </p:cNvSpPr>
          <p:nvPr/>
        </p:nvSpPr>
        <p:spPr bwMode="auto">
          <a:xfrm>
            <a:off x="7315200" y="44196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58" name="Line 158"/>
          <p:cNvSpPr>
            <a:spLocks noChangeShapeType="1"/>
          </p:cNvSpPr>
          <p:nvPr/>
        </p:nvSpPr>
        <p:spPr bwMode="auto">
          <a:xfrm>
            <a:off x="7315200" y="4495800"/>
            <a:ext cx="685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59" name="Line 159"/>
          <p:cNvSpPr>
            <a:spLocks noChangeShapeType="1"/>
          </p:cNvSpPr>
          <p:nvPr/>
        </p:nvSpPr>
        <p:spPr bwMode="auto">
          <a:xfrm>
            <a:off x="8382000" y="45720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60" name="Line 160"/>
          <p:cNvSpPr>
            <a:spLocks noChangeShapeType="1"/>
          </p:cNvSpPr>
          <p:nvPr/>
        </p:nvSpPr>
        <p:spPr bwMode="auto">
          <a:xfrm>
            <a:off x="7696200" y="4572000"/>
            <a:ext cx="304800"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61" name="Line 161"/>
          <p:cNvSpPr>
            <a:spLocks noChangeShapeType="1"/>
          </p:cNvSpPr>
          <p:nvPr/>
        </p:nvSpPr>
        <p:spPr bwMode="auto">
          <a:xfrm>
            <a:off x="8001000" y="4419600"/>
            <a:ext cx="304800"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62" name="Line 162"/>
          <p:cNvSpPr>
            <a:spLocks noChangeShapeType="1"/>
          </p:cNvSpPr>
          <p:nvPr/>
        </p:nvSpPr>
        <p:spPr bwMode="auto">
          <a:xfrm>
            <a:off x="8305800" y="4495800"/>
            <a:ext cx="304800"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63" name="Line 163"/>
          <p:cNvSpPr>
            <a:spLocks noChangeShapeType="1"/>
          </p:cNvSpPr>
          <p:nvPr/>
        </p:nvSpPr>
        <p:spPr bwMode="auto">
          <a:xfrm>
            <a:off x="76200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64" name="Line 164"/>
          <p:cNvSpPr>
            <a:spLocks noChangeShapeType="1"/>
          </p:cNvSpPr>
          <p:nvPr/>
        </p:nvSpPr>
        <p:spPr bwMode="auto">
          <a:xfrm>
            <a:off x="80010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65" name="Line 165"/>
          <p:cNvSpPr>
            <a:spLocks noChangeShapeType="1"/>
          </p:cNvSpPr>
          <p:nvPr/>
        </p:nvSpPr>
        <p:spPr bwMode="auto">
          <a:xfrm>
            <a:off x="80010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66" name="Line 166"/>
          <p:cNvSpPr>
            <a:spLocks noChangeShapeType="1"/>
          </p:cNvSpPr>
          <p:nvPr/>
        </p:nvSpPr>
        <p:spPr bwMode="auto">
          <a:xfrm>
            <a:off x="82296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67" name="Line 167"/>
          <p:cNvSpPr>
            <a:spLocks noChangeShapeType="1"/>
          </p:cNvSpPr>
          <p:nvPr/>
        </p:nvSpPr>
        <p:spPr bwMode="auto">
          <a:xfrm>
            <a:off x="86868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68" name="Line 168"/>
          <p:cNvSpPr>
            <a:spLocks noChangeShapeType="1"/>
          </p:cNvSpPr>
          <p:nvPr/>
        </p:nvSpPr>
        <p:spPr bwMode="auto">
          <a:xfrm>
            <a:off x="86106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69" name="Line 169"/>
          <p:cNvSpPr>
            <a:spLocks noChangeShapeType="1"/>
          </p:cNvSpPr>
          <p:nvPr/>
        </p:nvSpPr>
        <p:spPr bwMode="auto">
          <a:xfrm>
            <a:off x="8305800" y="4419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70" name="Line 170"/>
          <p:cNvSpPr>
            <a:spLocks noChangeShapeType="1"/>
          </p:cNvSpPr>
          <p:nvPr/>
        </p:nvSpPr>
        <p:spPr bwMode="auto">
          <a:xfrm>
            <a:off x="8305800" y="45720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71" name="Line 171"/>
          <p:cNvSpPr>
            <a:spLocks noChangeShapeType="1"/>
          </p:cNvSpPr>
          <p:nvPr/>
        </p:nvSpPr>
        <p:spPr bwMode="auto">
          <a:xfrm>
            <a:off x="7239000" y="44958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72" name="Line 172"/>
          <p:cNvSpPr>
            <a:spLocks noChangeShapeType="1"/>
          </p:cNvSpPr>
          <p:nvPr/>
        </p:nvSpPr>
        <p:spPr bwMode="auto">
          <a:xfrm>
            <a:off x="7239000" y="4419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73" name="Line 173"/>
          <p:cNvSpPr>
            <a:spLocks noChangeShapeType="1"/>
          </p:cNvSpPr>
          <p:nvPr/>
        </p:nvSpPr>
        <p:spPr bwMode="auto">
          <a:xfrm>
            <a:off x="7620000" y="4419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74" name="Line 174"/>
          <p:cNvSpPr>
            <a:spLocks noChangeShapeType="1"/>
          </p:cNvSpPr>
          <p:nvPr/>
        </p:nvSpPr>
        <p:spPr bwMode="auto">
          <a:xfrm>
            <a:off x="7924800" y="4419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75" name="Line 175"/>
          <p:cNvSpPr>
            <a:spLocks noChangeShapeType="1"/>
          </p:cNvSpPr>
          <p:nvPr/>
        </p:nvSpPr>
        <p:spPr bwMode="auto">
          <a:xfrm>
            <a:off x="4686300" y="47244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76" name="Line 176"/>
          <p:cNvSpPr>
            <a:spLocks noChangeShapeType="1"/>
          </p:cNvSpPr>
          <p:nvPr/>
        </p:nvSpPr>
        <p:spPr bwMode="auto">
          <a:xfrm>
            <a:off x="5143500" y="47244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77" name="Line 177"/>
          <p:cNvSpPr>
            <a:spLocks noChangeShapeType="1"/>
          </p:cNvSpPr>
          <p:nvPr/>
        </p:nvSpPr>
        <p:spPr bwMode="auto">
          <a:xfrm>
            <a:off x="5676900" y="47244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78" name="Line 178"/>
          <p:cNvSpPr>
            <a:spLocks noChangeShapeType="1"/>
          </p:cNvSpPr>
          <p:nvPr/>
        </p:nvSpPr>
        <p:spPr bwMode="auto">
          <a:xfrm>
            <a:off x="4838700" y="48006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79" name="Line 179"/>
          <p:cNvSpPr>
            <a:spLocks noChangeShapeType="1"/>
          </p:cNvSpPr>
          <p:nvPr/>
        </p:nvSpPr>
        <p:spPr bwMode="auto">
          <a:xfrm>
            <a:off x="5448300" y="48006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80" name="Line 180"/>
          <p:cNvSpPr>
            <a:spLocks noChangeShapeType="1"/>
          </p:cNvSpPr>
          <p:nvPr/>
        </p:nvSpPr>
        <p:spPr bwMode="auto">
          <a:xfrm>
            <a:off x="5905500" y="48006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81" name="Line 181"/>
          <p:cNvSpPr>
            <a:spLocks noChangeShapeType="1"/>
          </p:cNvSpPr>
          <p:nvPr/>
        </p:nvSpPr>
        <p:spPr bwMode="auto">
          <a:xfrm>
            <a:off x="7162800" y="46482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82" name="Line 182"/>
          <p:cNvSpPr>
            <a:spLocks noChangeShapeType="1"/>
          </p:cNvSpPr>
          <p:nvPr/>
        </p:nvSpPr>
        <p:spPr bwMode="auto">
          <a:xfrm>
            <a:off x="7696200" y="4648200"/>
            <a:ext cx="304800"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83" name="Line 183"/>
          <p:cNvSpPr>
            <a:spLocks noChangeShapeType="1"/>
          </p:cNvSpPr>
          <p:nvPr/>
        </p:nvSpPr>
        <p:spPr bwMode="auto">
          <a:xfrm>
            <a:off x="8229600" y="4648200"/>
            <a:ext cx="304800"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84" name="Line 184"/>
          <p:cNvSpPr>
            <a:spLocks noChangeShapeType="1"/>
          </p:cNvSpPr>
          <p:nvPr/>
        </p:nvSpPr>
        <p:spPr bwMode="auto">
          <a:xfrm>
            <a:off x="7467600" y="4724400"/>
            <a:ext cx="304800"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85" name="Line 185"/>
          <p:cNvSpPr>
            <a:spLocks noChangeShapeType="1"/>
          </p:cNvSpPr>
          <p:nvPr/>
        </p:nvSpPr>
        <p:spPr bwMode="auto">
          <a:xfrm>
            <a:off x="7772400" y="4800600"/>
            <a:ext cx="304800"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186" name="Line 186"/>
          <p:cNvSpPr>
            <a:spLocks noChangeShapeType="1"/>
          </p:cNvSpPr>
          <p:nvPr/>
        </p:nvSpPr>
        <p:spPr bwMode="auto">
          <a:xfrm>
            <a:off x="8077200" y="4724400"/>
            <a:ext cx="304800"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187" name="Line 187"/>
          <p:cNvSpPr>
            <a:spLocks noChangeShapeType="1"/>
          </p:cNvSpPr>
          <p:nvPr/>
        </p:nvSpPr>
        <p:spPr bwMode="auto">
          <a:xfrm>
            <a:off x="46101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88" name="Line 188"/>
          <p:cNvSpPr>
            <a:spLocks noChangeShapeType="1"/>
          </p:cNvSpPr>
          <p:nvPr/>
        </p:nvSpPr>
        <p:spPr bwMode="auto">
          <a:xfrm>
            <a:off x="49149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89" name="Line 189"/>
          <p:cNvSpPr>
            <a:spLocks noChangeShapeType="1"/>
          </p:cNvSpPr>
          <p:nvPr/>
        </p:nvSpPr>
        <p:spPr bwMode="auto">
          <a:xfrm>
            <a:off x="47625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0" name="Line 190"/>
          <p:cNvSpPr>
            <a:spLocks noChangeShapeType="1"/>
          </p:cNvSpPr>
          <p:nvPr/>
        </p:nvSpPr>
        <p:spPr bwMode="auto">
          <a:xfrm>
            <a:off x="51435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1" name="Line 191"/>
          <p:cNvSpPr>
            <a:spLocks noChangeShapeType="1"/>
          </p:cNvSpPr>
          <p:nvPr/>
        </p:nvSpPr>
        <p:spPr bwMode="auto">
          <a:xfrm>
            <a:off x="50673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2" name="Line 192"/>
          <p:cNvSpPr>
            <a:spLocks noChangeShapeType="1"/>
          </p:cNvSpPr>
          <p:nvPr/>
        </p:nvSpPr>
        <p:spPr bwMode="auto">
          <a:xfrm>
            <a:off x="54483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3" name="Line 193"/>
          <p:cNvSpPr>
            <a:spLocks noChangeShapeType="1"/>
          </p:cNvSpPr>
          <p:nvPr/>
        </p:nvSpPr>
        <p:spPr bwMode="auto">
          <a:xfrm>
            <a:off x="53721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4" name="Line 194"/>
          <p:cNvSpPr>
            <a:spLocks noChangeShapeType="1"/>
          </p:cNvSpPr>
          <p:nvPr/>
        </p:nvSpPr>
        <p:spPr bwMode="auto">
          <a:xfrm>
            <a:off x="56769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5" name="Line 195"/>
          <p:cNvSpPr>
            <a:spLocks noChangeShapeType="1"/>
          </p:cNvSpPr>
          <p:nvPr/>
        </p:nvSpPr>
        <p:spPr bwMode="auto">
          <a:xfrm>
            <a:off x="58293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6" name="Line 196"/>
          <p:cNvSpPr>
            <a:spLocks noChangeShapeType="1"/>
          </p:cNvSpPr>
          <p:nvPr/>
        </p:nvSpPr>
        <p:spPr bwMode="auto">
          <a:xfrm>
            <a:off x="62103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7" name="Line 197"/>
          <p:cNvSpPr>
            <a:spLocks noChangeShapeType="1"/>
          </p:cNvSpPr>
          <p:nvPr/>
        </p:nvSpPr>
        <p:spPr bwMode="auto">
          <a:xfrm>
            <a:off x="56007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8" name="Line 198"/>
          <p:cNvSpPr>
            <a:spLocks noChangeShapeType="1"/>
          </p:cNvSpPr>
          <p:nvPr/>
        </p:nvSpPr>
        <p:spPr bwMode="auto">
          <a:xfrm>
            <a:off x="59817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199" name="Line 199"/>
          <p:cNvSpPr>
            <a:spLocks noChangeShapeType="1"/>
          </p:cNvSpPr>
          <p:nvPr/>
        </p:nvSpPr>
        <p:spPr bwMode="auto">
          <a:xfrm>
            <a:off x="70866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0" name="Line 200"/>
          <p:cNvSpPr>
            <a:spLocks noChangeShapeType="1"/>
          </p:cNvSpPr>
          <p:nvPr/>
        </p:nvSpPr>
        <p:spPr bwMode="auto">
          <a:xfrm>
            <a:off x="74676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1" name="Line 201"/>
          <p:cNvSpPr>
            <a:spLocks noChangeShapeType="1"/>
          </p:cNvSpPr>
          <p:nvPr/>
        </p:nvSpPr>
        <p:spPr bwMode="auto">
          <a:xfrm>
            <a:off x="76200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2" name="Line 202"/>
          <p:cNvSpPr>
            <a:spLocks noChangeShapeType="1"/>
          </p:cNvSpPr>
          <p:nvPr/>
        </p:nvSpPr>
        <p:spPr bwMode="auto">
          <a:xfrm>
            <a:off x="80010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3" name="Line 203"/>
          <p:cNvSpPr>
            <a:spLocks noChangeShapeType="1"/>
          </p:cNvSpPr>
          <p:nvPr/>
        </p:nvSpPr>
        <p:spPr bwMode="auto">
          <a:xfrm>
            <a:off x="81534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4" name="Line 204"/>
          <p:cNvSpPr>
            <a:spLocks noChangeShapeType="1"/>
          </p:cNvSpPr>
          <p:nvPr/>
        </p:nvSpPr>
        <p:spPr bwMode="auto">
          <a:xfrm>
            <a:off x="8534400" y="46482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5" name="Line 205"/>
          <p:cNvSpPr>
            <a:spLocks noChangeShapeType="1"/>
          </p:cNvSpPr>
          <p:nvPr/>
        </p:nvSpPr>
        <p:spPr bwMode="auto">
          <a:xfrm>
            <a:off x="83820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6" name="Line 206"/>
          <p:cNvSpPr>
            <a:spLocks noChangeShapeType="1"/>
          </p:cNvSpPr>
          <p:nvPr/>
        </p:nvSpPr>
        <p:spPr bwMode="auto">
          <a:xfrm>
            <a:off x="80010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7" name="Line 207"/>
          <p:cNvSpPr>
            <a:spLocks noChangeShapeType="1"/>
          </p:cNvSpPr>
          <p:nvPr/>
        </p:nvSpPr>
        <p:spPr bwMode="auto">
          <a:xfrm>
            <a:off x="77724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8" name="Line 208"/>
          <p:cNvSpPr>
            <a:spLocks noChangeShapeType="1"/>
          </p:cNvSpPr>
          <p:nvPr/>
        </p:nvSpPr>
        <p:spPr bwMode="auto">
          <a:xfrm>
            <a:off x="7391400" y="47244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09" name="Line 209"/>
          <p:cNvSpPr>
            <a:spLocks noChangeShapeType="1"/>
          </p:cNvSpPr>
          <p:nvPr/>
        </p:nvSpPr>
        <p:spPr bwMode="auto">
          <a:xfrm>
            <a:off x="76962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10" name="Line 210"/>
          <p:cNvSpPr>
            <a:spLocks noChangeShapeType="1"/>
          </p:cNvSpPr>
          <p:nvPr/>
        </p:nvSpPr>
        <p:spPr bwMode="auto">
          <a:xfrm>
            <a:off x="8077200" y="480060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nvGrpSpPr>
          <p:cNvPr id="316" name="Group 210"/>
          <p:cNvGrpSpPr>
            <a:grpSpLocks/>
          </p:cNvGrpSpPr>
          <p:nvPr/>
        </p:nvGrpSpPr>
        <p:grpSpPr bwMode="auto">
          <a:xfrm>
            <a:off x="1676400" y="1447800"/>
            <a:ext cx="1544638" cy="647700"/>
            <a:chOff x="1152" y="2292"/>
            <a:chExt cx="973" cy="408"/>
          </a:xfrm>
        </p:grpSpPr>
        <p:grpSp>
          <p:nvGrpSpPr>
            <p:cNvPr id="317" name="Group 211"/>
            <p:cNvGrpSpPr>
              <a:grpSpLocks/>
            </p:cNvGrpSpPr>
            <p:nvPr/>
          </p:nvGrpSpPr>
          <p:grpSpPr bwMode="auto">
            <a:xfrm>
              <a:off x="1152" y="2342"/>
              <a:ext cx="962" cy="283"/>
              <a:chOff x="2832" y="720"/>
              <a:chExt cx="1615" cy="716"/>
            </a:xfrm>
          </p:grpSpPr>
          <p:pic>
            <p:nvPicPr>
              <p:cNvPr id="219" name="Picture 213" descr="Picture7"/>
              <p:cNvPicPr>
                <a:picLocks noChangeAspect="1" noChangeArrowheads="1"/>
              </p:cNvPicPr>
              <p:nvPr/>
            </p:nvPicPr>
            <p:blipFill>
              <a:blip r:embed="rId2"/>
              <a:srcRect/>
              <a:stretch>
                <a:fillRect/>
              </a:stretch>
            </p:blipFill>
            <p:spPr bwMode="auto">
              <a:xfrm>
                <a:off x="2832" y="720"/>
                <a:ext cx="1615" cy="716"/>
              </a:xfrm>
              <a:prstGeom prst="rect">
                <a:avLst/>
              </a:prstGeom>
              <a:noFill/>
            </p:spPr>
          </p:pic>
          <p:pic>
            <p:nvPicPr>
              <p:cNvPr id="220" name="Picture 214" descr="Picture6"/>
              <p:cNvPicPr>
                <a:picLocks noChangeAspect="1" noChangeArrowheads="1"/>
              </p:cNvPicPr>
              <p:nvPr/>
            </p:nvPicPr>
            <p:blipFill>
              <a:blip r:embed="rId3" cstate="screen">
                <a:extLst>
                  <a:ext uri="{28A0092B-C50C-407E-A947-70E740481C1C}">
                    <a14:useLocalDpi xmlns:a14="http://schemas.microsoft.com/office/drawing/2010/main"/>
                  </a:ext>
                </a:extLst>
              </a:blip>
              <a:srcRect l="65387" r="13808" b="53073"/>
              <a:stretch>
                <a:fillRect/>
              </a:stretch>
            </p:blipFill>
            <p:spPr bwMode="auto">
              <a:xfrm>
                <a:off x="3888" y="720"/>
                <a:ext cx="336" cy="336"/>
              </a:xfrm>
              <a:prstGeom prst="rect">
                <a:avLst/>
              </a:prstGeom>
              <a:noFill/>
            </p:spPr>
          </p:pic>
          <p:pic>
            <p:nvPicPr>
              <p:cNvPr id="221" name="Picture 215" descr="Picture6"/>
              <p:cNvPicPr>
                <a:picLocks noChangeAspect="1" noChangeArrowheads="1"/>
              </p:cNvPicPr>
              <p:nvPr/>
            </p:nvPicPr>
            <p:blipFill>
              <a:blip r:embed="rId3" cstate="screen">
                <a:extLst>
                  <a:ext uri="{28A0092B-C50C-407E-A947-70E740481C1C}">
                    <a14:useLocalDpi xmlns:a14="http://schemas.microsoft.com/office/drawing/2010/main"/>
                  </a:ext>
                </a:extLst>
              </a:blip>
              <a:srcRect l="23778" t="67039" r="55417"/>
              <a:stretch>
                <a:fillRect/>
              </a:stretch>
            </p:blipFill>
            <p:spPr bwMode="auto">
              <a:xfrm>
                <a:off x="3216" y="1200"/>
                <a:ext cx="336" cy="236"/>
              </a:xfrm>
              <a:prstGeom prst="rect">
                <a:avLst/>
              </a:prstGeom>
              <a:noFill/>
            </p:spPr>
          </p:pic>
          <p:pic>
            <p:nvPicPr>
              <p:cNvPr id="222" name="Picture 216" descr="Picture6"/>
              <p:cNvPicPr>
                <a:picLocks noChangeAspect="1" noChangeArrowheads="1"/>
              </p:cNvPicPr>
              <p:nvPr/>
            </p:nvPicPr>
            <p:blipFill>
              <a:blip r:embed="rId3" cstate="screen">
                <a:extLst>
                  <a:ext uri="{28A0092B-C50C-407E-A947-70E740481C1C}">
                    <a14:useLocalDpi xmlns:a14="http://schemas.microsoft.com/office/drawing/2010/main"/>
                  </a:ext>
                </a:extLst>
              </a:blip>
              <a:srcRect l="80247" t="67039"/>
              <a:stretch>
                <a:fillRect/>
              </a:stretch>
            </p:blipFill>
            <p:spPr bwMode="auto">
              <a:xfrm>
                <a:off x="4128" y="1200"/>
                <a:ext cx="319" cy="236"/>
              </a:xfrm>
              <a:prstGeom prst="rect">
                <a:avLst/>
              </a:prstGeom>
              <a:noFill/>
            </p:spPr>
          </p:pic>
        </p:grpSp>
        <p:sp>
          <p:nvSpPr>
            <p:cNvPr id="213" name="Oval 217"/>
            <p:cNvSpPr>
              <a:spLocks noChangeArrowheads="1"/>
            </p:cNvSpPr>
            <p:nvPr/>
          </p:nvSpPr>
          <p:spPr bwMode="auto">
            <a:xfrm>
              <a:off x="1314" y="2342"/>
              <a:ext cx="162" cy="63"/>
            </a:xfrm>
            <a:prstGeom prst="ellipse">
              <a:avLst/>
            </a:prstGeom>
            <a:solidFill>
              <a:schemeClr val="accent1"/>
            </a:solidFill>
            <a:ln w="9525">
              <a:solidFill>
                <a:schemeClr val="tx1"/>
              </a:solidFill>
              <a:round/>
              <a:headEnd/>
              <a:tailEnd/>
            </a:ln>
            <a:effectLst/>
          </p:spPr>
          <p:txBody>
            <a:bodyPr wrap="none" anchor="ctr">
              <a:prstTxWarp prst="textNoShape">
                <a:avLst/>
              </a:prstTxWarp>
            </a:bodyPr>
            <a:lstStyle/>
            <a:p>
              <a:pPr algn="ctr" eaLnBrk="1" hangingPunct="1"/>
              <a:endParaRPr lang="en-US" sz="1800">
                <a:solidFill>
                  <a:srgbClr val="000000"/>
                </a:solidFill>
              </a:endParaRPr>
            </a:p>
          </p:txBody>
        </p:sp>
        <p:sp>
          <p:nvSpPr>
            <p:cNvPr id="215" name="Oval 219"/>
            <p:cNvSpPr>
              <a:spLocks noChangeArrowheads="1"/>
            </p:cNvSpPr>
            <p:nvPr/>
          </p:nvSpPr>
          <p:spPr bwMode="auto">
            <a:xfrm>
              <a:off x="1440" y="2592"/>
              <a:ext cx="108" cy="107"/>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pPr algn="ctr" eaLnBrk="1" hangingPunct="1"/>
              <a:endParaRPr lang="en-US" sz="1800">
                <a:solidFill>
                  <a:srgbClr val="000000"/>
                </a:solidFill>
              </a:endParaRPr>
            </a:p>
          </p:txBody>
        </p:sp>
        <p:sp>
          <p:nvSpPr>
            <p:cNvPr id="216" name="Oval 220"/>
            <p:cNvSpPr>
              <a:spLocks noChangeArrowheads="1"/>
            </p:cNvSpPr>
            <p:nvPr/>
          </p:nvSpPr>
          <p:spPr bwMode="auto">
            <a:xfrm>
              <a:off x="1873" y="2292"/>
              <a:ext cx="108" cy="10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pPr algn="ctr" eaLnBrk="1" hangingPunct="1"/>
              <a:endParaRPr lang="en-US" sz="1800">
                <a:solidFill>
                  <a:srgbClr val="000000"/>
                </a:solidFill>
              </a:endParaRPr>
            </a:p>
          </p:txBody>
        </p:sp>
        <p:sp>
          <p:nvSpPr>
            <p:cNvPr id="217" name="Oval 221"/>
            <p:cNvSpPr>
              <a:spLocks noChangeArrowheads="1"/>
            </p:cNvSpPr>
            <p:nvPr/>
          </p:nvSpPr>
          <p:spPr bwMode="auto">
            <a:xfrm>
              <a:off x="2017" y="2592"/>
              <a:ext cx="108" cy="108"/>
            </a:xfrm>
            <a:prstGeom prst="ellipse">
              <a:avLst/>
            </a:prstGeom>
            <a:solidFill>
              <a:srgbClr val="FF0000"/>
            </a:solidFill>
            <a:ln w="9525">
              <a:solidFill>
                <a:schemeClr val="tx1"/>
              </a:solidFill>
              <a:round/>
              <a:headEnd/>
              <a:tailEnd/>
            </a:ln>
            <a:effectLst/>
          </p:spPr>
          <p:txBody>
            <a:bodyPr wrap="none" anchor="ctr">
              <a:prstTxWarp prst="textNoShape">
                <a:avLst/>
              </a:prstTxWarp>
            </a:bodyPr>
            <a:lstStyle/>
            <a:p>
              <a:pPr algn="ctr" eaLnBrk="1" hangingPunct="1"/>
              <a:endParaRPr lang="en-US" sz="1800">
                <a:solidFill>
                  <a:srgbClr val="000000"/>
                </a:solidFill>
              </a:endParaRPr>
            </a:p>
          </p:txBody>
        </p:sp>
        <p:sp>
          <p:nvSpPr>
            <p:cNvPr id="218" name="Oval 222"/>
            <p:cNvSpPr>
              <a:spLocks noChangeArrowheads="1"/>
            </p:cNvSpPr>
            <p:nvPr/>
          </p:nvSpPr>
          <p:spPr bwMode="auto">
            <a:xfrm rot="3555871">
              <a:off x="1728" y="2521"/>
              <a:ext cx="162" cy="64"/>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grpSp>
      <p:grpSp>
        <p:nvGrpSpPr>
          <p:cNvPr id="318" name="Group 222"/>
          <p:cNvGrpSpPr>
            <a:grpSpLocks/>
          </p:cNvGrpSpPr>
          <p:nvPr/>
        </p:nvGrpSpPr>
        <p:grpSpPr bwMode="auto">
          <a:xfrm>
            <a:off x="2114550" y="1549400"/>
            <a:ext cx="1131888" cy="431800"/>
            <a:chOff x="1227" y="1439"/>
            <a:chExt cx="713" cy="272"/>
          </a:xfrm>
        </p:grpSpPr>
        <p:grpSp>
          <p:nvGrpSpPr>
            <p:cNvPr id="319" name="Group 223"/>
            <p:cNvGrpSpPr>
              <a:grpSpLocks/>
            </p:cNvGrpSpPr>
            <p:nvPr/>
          </p:nvGrpSpPr>
          <p:grpSpPr bwMode="auto">
            <a:xfrm>
              <a:off x="1259" y="1680"/>
              <a:ext cx="97" cy="31"/>
              <a:chOff x="1008" y="2448"/>
              <a:chExt cx="144" cy="48"/>
            </a:xfrm>
          </p:grpSpPr>
          <p:sp>
            <p:nvSpPr>
              <p:cNvPr id="240" name="Line 225"/>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41" name="Line 226"/>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68" name="Group 227"/>
            <p:cNvGrpSpPr>
              <a:grpSpLocks/>
            </p:cNvGrpSpPr>
            <p:nvPr/>
          </p:nvGrpSpPr>
          <p:grpSpPr bwMode="auto">
            <a:xfrm>
              <a:off x="1842" y="1679"/>
              <a:ext cx="98" cy="32"/>
              <a:chOff x="1008" y="2448"/>
              <a:chExt cx="144" cy="48"/>
            </a:xfrm>
          </p:grpSpPr>
          <p:sp>
            <p:nvSpPr>
              <p:cNvPr id="238" name="Line 228"/>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39" name="Line 229"/>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74" name="Group 230"/>
            <p:cNvGrpSpPr>
              <a:grpSpLocks/>
            </p:cNvGrpSpPr>
            <p:nvPr/>
          </p:nvGrpSpPr>
          <p:grpSpPr bwMode="auto">
            <a:xfrm>
              <a:off x="1680" y="1488"/>
              <a:ext cx="98" cy="31"/>
              <a:chOff x="1008" y="2448"/>
              <a:chExt cx="144" cy="48"/>
            </a:xfrm>
          </p:grpSpPr>
          <p:sp>
            <p:nvSpPr>
              <p:cNvPr id="236" name="Line 231"/>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37" name="Line 232"/>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77" name="Group 233"/>
            <p:cNvGrpSpPr>
              <a:grpSpLocks/>
            </p:cNvGrpSpPr>
            <p:nvPr/>
          </p:nvGrpSpPr>
          <p:grpSpPr bwMode="auto">
            <a:xfrm>
              <a:off x="1227" y="1439"/>
              <a:ext cx="97" cy="32"/>
              <a:chOff x="1008" y="2448"/>
              <a:chExt cx="144" cy="48"/>
            </a:xfrm>
          </p:grpSpPr>
          <p:sp>
            <p:nvSpPr>
              <p:cNvPr id="234" name="Line 234"/>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35" name="Line 235"/>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79" name="Group 239"/>
            <p:cNvGrpSpPr>
              <a:grpSpLocks/>
            </p:cNvGrpSpPr>
            <p:nvPr/>
          </p:nvGrpSpPr>
          <p:grpSpPr bwMode="auto">
            <a:xfrm rot="3879229">
              <a:off x="1619" y="1647"/>
              <a:ext cx="97" cy="31"/>
              <a:chOff x="1008" y="2448"/>
              <a:chExt cx="144" cy="48"/>
            </a:xfrm>
          </p:grpSpPr>
          <p:sp>
            <p:nvSpPr>
              <p:cNvPr id="230" name="Line 240"/>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31" name="Line 241"/>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80" name="Group 241"/>
          <p:cNvGrpSpPr>
            <a:grpSpLocks/>
          </p:cNvGrpSpPr>
          <p:nvPr/>
        </p:nvGrpSpPr>
        <p:grpSpPr bwMode="auto">
          <a:xfrm>
            <a:off x="304801" y="1447800"/>
            <a:ext cx="1306513" cy="1128713"/>
            <a:chOff x="192" y="912"/>
            <a:chExt cx="823" cy="711"/>
          </a:xfrm>
        </p:grpSpPr>
        <p:grpSp>
          <p:nvGrpSpPr>
            <p:cNvPr id="83" name="Group 242"/>
            <p:cNvGrpSpPr>
              <a:grpSpLocks noChangeAspect="1"/>
            </p:cNvGrpSpPr>
            <p:nvPr/>
          </p:nvGrpSpPr>
          <p:grpSpPr bwMode="auto">
            <a:xfrm>
              <a:off x="192" y="912"/>
              <a:ext cx="624" cy="468"/>
              <a:chOff x="2530" y="2280"/>
              <a:chExt cx="1600" cy="1234"/>
            </a:xfrm>
          </p:grpSpPr>
          <p:sp>
            <p:nvSpPr>
              <p:cNvPr id="245" name="AutoShape 244"/>
              <p:cNvSpPr>
                <a:spLocks noChangeAspect="1" noChangeArrowheads="1"/>
              </p:cNvSpPr>
              <p:nvPr/>
            </p:nvSpPr>
            <p:spPr bwMode="auto">
              <a:xfrm>
                <a:off x="2530" y="2280"/>
                <a:ext cx="1600" cy="1234"/>
              </a:xfrm>
              <a:prstGeom prst="rect">
                <a:avLst/>
              </a:prstGeom>
              <a:noFill/>
              <a:ln w="9525">
                <a:noFill/>
                <a:miter lim="800000"/>
                <a:headEnd/>
                <a:tailEnd/>
              </a:ln>
            </p:spPr>
            <p:txBody>
              <a:bodyPr>
                <a:prstTxWarp prst="textNoShape">
                  <a:avLst/>
                </a:prstTxWarp>
              </a:bodyPr>
              <a:lstStyle/>
              <a:p>
                <a:endParaRPr lang="en-US">
                  <a:solidFill>
                    <a:srgbClr val="000000"/>
                  </a:solidFill>
                </a:endParaRPr>
              </a:p>
            </p:txBody>
          </p:sp>
          <p:sp>
            <p:nvSpPr>
              <p:cNvPr id="246" name="Oval 245"/>
              <p:cNvSpPr>
                <a:spLocks noChangeArrowheads="1"/>
              </p:cNvSpPr>
              <p:nvPr/>
            </p:nvSpPr>
            <p:spPr bwMode="auto">
              <a:xfrm>
                <a:off x="3207" y="2345"/>
                <a:ext cx="554" cy="454"/>
              </a:xfrm>
              <a:prstGeom prst="ellipse">
                <a:avLst/>
              </a:prstGeom>
              <a:gradFill rotWithShape="1">
                <a:gsLst>
                  <a:gs pos="0">
                    <a:srgbClr val="FFFF99">
                      <a:gamma/>
                      <a:shade val="46275"/>
                      <a:invGamma/>
                    </a:srgbClr>
                  </a:gs>
                  <a:gs pos="100000">
                    <a:srgbClr val="FFFF99"/>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47" name="Oval 246"/>
              <p:cNvSpPr>
                <a:spLocks noChangeArrowheads="1"/>
              </p:cNvSpPr>
              <p:nvPr/>
            </p:nvSpPr>
            <p:spPr bwMode="auto">
              <a:xfrm>
                <a:off x="3576" y="2670"/>
                <a:ext cx="554" cy="454"/>
              </a:xfrm>
              <a:prstGeom prst="ellipse">
                <a:avLst/>
              </a:prstGeom>
              <a:gradFill rotWithShape="1">
                <a:gsLst>
                  <a:gs pos="0">
                    <a:srgbClr val="FFFF99">
                      <a:gamma/>
                      <a:shade val="46275"/>
                      <a:invGamma/>
                    </a:srgbClr>
                  </a:gs>
                  <a:gs pos="100000">
                    <a:srgbClr val="FFFF99"/>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48" name="Oval 247"/>
              <p:cNvSpPr>
                <a:spLocks noChangeArrowheads="1"/>
              </p:cNvSpPr>
              <p:nvPr/>
            </p:nvSpPr>
            <p:spPr bwMode="auto">
              <a:xfrm>
                <a:off x="3023" y="2670"/>
                <a:ext cx="553" cy="454"/>
              </a:xfrm>
              <a:prstGeom prst="ellipse">
                <a:avLst/>
              </a:prstGeom>
              <a:gradFill rotWithShape="1">
                <a:gsLst>
                  <a:gs pos="0">
                    <a:srgbClr val="FFFF99">
                      <a:gamma/>
                      <a:shade val="46275"/>
                      <a:invGamma/>
                    </a:srgbClr>
                  </a:gs>
                  <a:gs pos="100000">
                    <a:srgbClr val="FFFF99"/>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49" name="Oval 248"/>
              <p:cNvSpPr>
                <a:spLocks noChangeArrowheads="1"/>
              </p:cNvSpPr>
              <p:nvPr/>
            </p:nvSpPr>
            <p:spPr bwMode="auto">
              <a:xfrm>
                <a:off x="2715" y="2280"/>
                <a:ext cx="553" cy="455"/>
              </a:xfrm>
              <a:prstGeom prst="ellipse">
                <a:avLst/>
              </a:prstGeom>
              <a:gradFill rotWithShape="1">
                <a:gsLst>
                  <a:gs pos="0">
                    <a:srgbClr val="FFFF99">
                      <a:gamma/>
                      <a:shade val="46275"/>
                      <a:invGamma/>
                    </a:srgbClr>
                  </a:gs>
                  <a:gs pos="100000">
                    <a:srgbClr val="FFFF99"/>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0" name="Oval 249"/>
              <p:cNvSpPr>
                <a:spLocks noChangeArrowheads="1"/>
              </p:cNvSpPr>
              <p:nvPr/>
            </p:nvSpPr>
            <p:spPr bwMode="auto">
              <a:xfrm>
                <a:off x="2530" y="2670"/>
                <a:ext cx="554" cy="454"/>
              </a:xfrm>
              <a:prstGeom prst="ellipse">
                <a:avLst/>
              </a:prstGeom>
              <a:gradFill rotWithShape="1">
                <a:gsLst>
                  <a:gs pos="0">
                    <a:srgbClr val="FFFF99">
                      <a:gamma/>
                      <a:shade val="46275"/>
                      <a:invGamma/>
                    </a:srgbClr>
                  </a:gs>
                  <a:gs pos="100000">
                    <a:srgbClr val="FFFF99"/>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1" name="Oval 250"/>
              <p:cNvSpPr>
                <a:spLocks noChangeArrowheads="1"/>
              </p:cNvSpPr>
              <p:nvPr/>
            </p:nvSpPr>
            <p:spPr bwMode="auto">
              <a:xfrm>
                <a:off x="3330" y="3059"/>
                <a:ext cx="554" cy="455"/>
              </a:xfrm>
              <a:prstGeom prst="ellipse">
                <a:avLst/>
              </a:prstGeom>
              <a:gradFill rotWithShape="1">
                <a:gsLst>
                  <a:gs pos="0">
                    <a:srgbClr val="FFFF99">
                      <a:gamma/>
                      <a:shade val="46275"/>
                      <a:invGamma/>
                    </a:srgbClr>
                  </a:gs>
                  <a:gs pos="100000">
                    <a:srgbClr val="FFFF99"/>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2" name="Oval 251"/>
              <p:cNvSpPr>
                <a:spLocks noChangeArrowheads="1"/>
              </p:cNvSpPr>
              <p:nvPr/>
            </p:nvSpPr>
            <p:spPr bwMode="auto">
              <a:xfrm>
                <a:off x="2776" y="2995"/>
                <a:ext cx="554" cy="454"/>
              </a:xfrm>
              <a:prstGeom prst="ellipse">
                <a:avLst/>
              </a:prstGeom>
              <a:gradFill rotWithShape="1">
                <a:gsLst>
                  <a:gs pos="0">
                    <a:srgbClr val="FFFF99">
                      <a:gamma/>
                      <a:shade val="46275"/>
                      <a:invGamma/>
                    </a:srgbClr>
                  </a:gs>
                  <a:gs pos="100000">
                    <a:srgbClr val="FFFF99"/>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3" name="Oval 252"/>
              <p:cNvSpPr>
                <a:spLocks noChangeArrowheads="1"/>
              </p:cNvSpPr>
              <p:nvPr/>
            </p:nvSpPr>
            <p:spPr bwMode="auto">
              <a:xfrm>
                <a:off x="2961" y="2410"/>
                <a:ext cx="184" cy="195"/>
              </a:xfrm>
              <a:prstGeom prst="ellipse">
                <a:avLst/>
              </a:prstGeom>
              <a:gradFill rotWithShape="1">
                <a:gsLst>
                  <a:gs pos="0">
                    <a:srgbClr val="FFCC00">
                      <a:gamma/>
                      <a:shade val="46275"/>
                      <a:invGamma/>
                    </a:srgbClr>
                  </a:gs>
                  <a:gs pos="100000">
                    <a:srgbClr val="FFCC00"/>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4" name="Oval 253"/>
              <p:cNvSpPr>
                <a:spLocks noChangeArrowheads="1"/>
              </p:cNvSpPr>
              <p:nvPr/>
            </p:nvSpPr>
            <p:spPr bwMode="auto">
              <a:xfrm>
                <a:off x="2653" y="2799"/>
                <a:ext cx="184" cy="196"/>
              </a:xfrm>
              <a:prstGeom prst="ellipse">
                <a:avLst/>
              </a:prstGeom>
              <a:gradFill rotWithShape="1">
                <a:gsLst>
                  <a:gs pos="0">
                    <a:srgbClr val="FFCC00">
                      <a:gamma/>
                      <a:shade val="46275"/>
                      <a:invGamma/>
                    </a:srgbClr>
                  </a:gs>
                  <a:gs pos="100000">
                    <a:srgbClr val="FFCC00"/>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5" name="Oval 254"/>
              <p:cNvSpPr>
                <a:spLocks noChangeArrowheads="1"/>
              </p:cNvSpPr>
              <p:nvPr/>
            </p:nvSpPr>
            <p:spPr bwMode="auto">
              <a:xfrm>
                <a:off x="3268" y="2799"/>
                <a:ext cx="185" cy="196"/>
              </a:xfrm>
              <a:prstGeom prst="ellipse">
                <a:avLst/>
              </a:prstGeom>
              <a:gradFill rotWithShape="1">
                <a:gsLst>
                  <a:gs pos="0">
                    <a:srgbClr val="FFCC00">
                      <a:gamma/>
                      <a:shade val="46275"/>
                      <a:invGamma/>
                    </a:srgbClr>
                  </a:gs>
                  <a:gs pos="100000">
                    <a:srgbClr val="FFCC00"/>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6" name="Oval 255"/>
              <p:cNvSpPr>
                <a:spLocks noChangeArrowheads="1"/>
              </p:cNvSpPr>
              <p:nvPr/>
            </p:nvSpPr>
            <p:spPr bwMode="auto">
              <a:xfrm>
                <a:off x="3392" y="2410"/>
                <a:ext cx="184" cy="195"/>
              </a:xfrm>
              <a:prstGeom prst="ellipse">
                <a:avLst/>
              </a:prstGeom>
              <a:gradFill rotWithShape="1">
                <a:gsLst>
                  <a:gs pos="0">
                    <a:srgbClr val="FFCC00">
                      <a:gamma/>
                      <a:shade val="46275"/>
                      <a:invGamma/>
                    </a:srgbClr>
                  </a:gs>
                  <a:gs pos="100000">
                    <a:srgbClr val="FFCC00"/>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7" name="Oval 256"/>
              <p:cNvSpPr>
                <a:spLocks noChangeArrowheads="1"/>
              </p:cNvSpPr>
              <p:nvPr/>
            </p:nvSpPr>
            <p:spPr bwMode="auto">
              <a:xfrm>
                <a:off x="2899" y="3124"/>
                <a:ext cx="185" cy="195"/>
              </a:xfrm>
              <a:prstGeom prst="ellipse">
                <a:avLst/>
              </a:prstGeom>
              <a:gradFill rotWithShape="1">
                <a:gsLst>
                  <a:gs pos="0">
                    <a:srgbClr val="FFCC00">
                      <a:gamma/>
                      <a:shade val="46275"/>
                      <a:invGamma/>
                    </a:srgbClr>
                  </a:gs>
                  <a:gs pos="100000">
                    <a:srgbClr val="FFCC00"/>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8" name="Oval 257"/>
              <p:cNvSpPr>
                <a:spLocks noChangeArrowheads="1"/>
              </p:cNvSpPr>
              <p:nvPr/>
            </p:nvSpPr>
            <p:spPr bwMode="auto">
              <a:xfrm>
                <a:off x="3576" y="3124"/>
                <a:ext cx="185" cy="195"/>
              </a:xfrm>
              <a:prstGeom prst="ellipse">
                <a:avLst/>
              </a:prstGeom>
              <a:gradFill rotWithShape="1">
                <a:gsLst>
                  <a:gs pos="0">
                    <a:srgbClr val="FFCC00">
                      <a:gamma/>
                      <a:shade val="46275"/>
                      <a:invGamma/>
                    </a:srgbClr>
                  </a:gs>
                  <a:gs pos="100000">
                    <a:srgbClr val="FFCC00"/>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sp>
            <p:nvSpPr>
              <p:cNvPr id="259" name="Oval 258"/>
              <p:cNvSpPr>
                <a:spLocks noChangeArrowheads="1"/>
              </p:cNvSpPr>
              <p:nvPr/>
            </p:nvSpPr>
            <p:spPr bwMode="auto">
              <a:xfrm>
                <a:off x="3699" y="2735"/>
                <a:ext cx="185" cy="195"/>
              </a:xfrm>
              <a:prstGeom prst="ellipse">
                <a:avLst/>
              </a:prstGeom>
              <a:gradFill rotWithShape="1">
                <a:gsLst>
                  <a:gs pos="0">
                    <a:srgbClr val="FFCC00">
                      <a:gamma/>
                      <a:shade val="46275"/>
                      <a:invGamma/>
                    </a:srgbClr>
                  </a:gs>
                  <a:gs pos="100000">
                    <a:srgbClr val="FFCC00"/>
                  </a:gs>
                </a:gsLst>
                <a:lin ang="18900000" scaled="1"/>
              </a:gradFill>
              <a:ln w="9525">
                <a:solidFill>
                  <a:srgbClr val="000000"/>
                </a:solidFill>
                <a:round/>
                <a:headEnd/>
                <a:tailEnd/>
              </a:ln>
            </p:spPr>
            <p:txBody>
              <a:bodyPr anchor="ctr">
                <a:prstTxWarp prst="textNoShape">
                  <a:avLst/>
                </a:prstTxWarp>
              </a:bodyPr>
              <a:lstStyle/>
              <a:p>
                <a:endParaRPr lang="en-US">
                  <a:solidFill>
                    <a:srgbClr val="000000"/>
                  </a:solidFill>
                </a:endParaRPr>
              </a:p>
            </p:txBody>
          </p:sp>
        </p:grpSp>
        <p:sp>
          <p:nvSpPr>
            <p:cNvPr id="244" name="Text Box 259"/>
            <p:cNvSpPr txBox="1">
              <a:spLocks noChangeArrowheads="1"/>
            </p:cNvSpPr>
            <p:nvPr/>
          </p:nvSpPr>
          <p:spPr bwMode="auto">
            <a:xfrm>
              <a:off x="195" y="1392"/>
              <a:ext cx="820" cy="231"/>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a:solidFill>
                    <a:srgbClr val="000000"/>
                  </a:solidFill>
                </a:rPr>
                <a:t>Living cells</a:t>
              </a:r>
            </a:p>
          </p:txBody>
        </p:sp>
      </p:grpSp>
      <p:sp>
        <p:nvSpPr>
          <p:cNvPr id="260" name="Text Box 260"/>
          <p:cNvSpPr txBox="1">
            <a:spLocks noChangeArrowheads="1"/>
          </p:cNvSpPr>
          <p:nvPr/>
        </p:nvSpPr>
        <p:spPr bwMode="auto">
          <a:xfrm>
            <a:off x="1936750" y="2946400"/>
            <a:ext cx="2368550" cy="646331"/>
          </a:xfrm>
          <a:prstGeom prst="rect">
            <a:avLst/>
          </a:prstGeom>
          <a:noFill/>
          <a:ln w="9525">
            <a:noFill/>
            <a:miter lim="800000"/>
            <a:headEnd/>
            <a:tailEnd/>
          </a:ln>
          <a:effectLst/>
        </p:spPr>
        <p:txBody>
          <a:bodyPr>
            <a:prstTxWarp prst="textNoShape">
              <a:avLst/>
            </a:prstTxWarp>
            <a:spAutoFit/>
          </a:bodyPr>
          <a:lstStyle/>
          <a:p>
            <a:pPr algn="r" eaLnBrk="1" hangingPunct="1"/>
            <a:r>
              <a:rPr lang="en-US" sz="1800" dirty="0" err="1" smtClean="0">
                <a:solidFill>
                  <a:srgbClr val="000000"/>
                </a:solidFill>
              </a:rPr>
              <a:t>Immunoprecipitate</a:t>
            </a:r>
            <a:endParaRPr lang="en-US" sz="1800" dirty="0">
              <a:solidFill>
                <a:srgbClr val="000000"/>
              </a:solidFill>
            </a:endParaRPr>
          </a:p>
          <a:p>
            <a:pPr algn="r" eaLnBrk="1" hangingPunct="1"/>
            <a:r>
              <a:rPr lang="en-US" sz="1800" dirty="0">
                <a:solidFill>
                  <a:srgbClr val="000000"/>
                </a:solidFill>
              </a:rPr>
              <a:t>Reverse-</a:t>
            </a:r>
            <a:r>
              <a:rPr lang="en-US" sz="1800" dirty="0" smtClean="0">
                <a:solidFill>
                  <a:srgbClr val="000000"/>
                </a:solidFill>
              </a:rPr>
              <a:t>crosslink</a:t>
            </a:r>
            <a:endParaRPr lang="en-US" sz="1800" dirty="0">
              <a:solidFill>
                <a:srgbClr val="000000"/>
              </a:solidFill>
            </a:endParaRPr>
          </a:p>
        </p:txBody>
      </p:sp>
      <p:sp>
        <p:nvSpPr>
          <p:cNvPr id="261" name="Text Box 261"/>
          <p:cNvSpPr txBox="1">
            <a:spLocks noChangeArrowheads="1"/>
          </p:cNvSpPr>
          <p:nvPr/>
        </p:nvSpPr>
        <p:spPr bwMode="auto">
          <a:xfrm>
            <a:off x="2286000" y="4038600"/>
            <a:ext cx="1987550" cy="915988"/>
          </a:xfrm>
          <a:prstGeom prst="rect">
            <a:avLst/>
          </a:prstGeom>
          <a:noFill/>
          <a:ln w="9525">
            <a:noFill/>
            <a:miter lim="800000"/>
            <a:headEnd/>
            <a:tailEnd/>
          </a:ln>
          <a:effectLst/>
        </p:spPr>
        <p:txBody>
          <a:bodyPr>
            <a:prstTxWarp prst="textNoShape">
              <a:avLst/>
            </a:prstTxWarp>
            <a:spAutoFit/>
          </a:bodyPr>
          <a:lstStyle/>
          <a:p>
            <a:pPr algn="r" eaLnBrk="1" hangingPunct="1"/>
            <a:r>
              <a:rPr lang="en-US" sz="1800">
                <a:solidFill>
                  <a:srgbClr val="000000"/>
                </a:solidFill>
              </a:rPr>
              <a:t>Ligate Adapters</a:t>
            </a:r>
          </a:p>
          <a:p>
            <a:pPr algn="r" eaLnBrk="1" hangingPunct="1"/>
            <a:r>
              <a:rPr lang="en-US" sz="1800">
                <a:solidFill>
                  <a:srgbClr val="000000"/>
                </a:solidFill>
              </a:rPr>
              <a:t>Amplify</a:t>
            </a:r>
          </a:p>
          <a:p>
            <a:pPr algn="r" eaLnBrk="1" hangingPunct="1"/>
            <a:r>
              <a:rPr lang="en-US" sz="1800">
                <a:solidFill>
                  <a:srgbClr val="000000"/>
                </a:solidFill>
              </a:rPr>
              <a:t>Size-select</a:t>
            </a:r>
          </a:p>
        </p:txBody>
      </p:sp>
      <p:grpSp>
        <p:nvGrpSpPr>
          <p:cNvPr id="88" name="Group 261"/>
          <p:cNvGrpSpPr>
            <a:grpSpLocks/>
          </p:cNvGrpSpPr>
          <p:nvPr/>
        </p:nvGrpSpPr>
        <p:grpSpPr bwMode="auto">
          <a:xfrm>
            <a:off x="1219200" y="1295400"/>
            <a:ext cx="2155826" cy="1838326"/>
            <a:chOff x="768" y="576"/>
            <a:chExt cx="1358" cy="1158"/>
          </a:xfrm>
        </p:grpSpPr>
        <p:sp>
          <p:nvSpPr>
            <p:cNvPr id="263" name="Text Box 263"/>
            <p:cNvSpPr txBox="1">
              <a:spLocks noChangeArrowheads="1"/>
            </p:cNvSpPr>
            <p:nvPr/>
          </p:nvSpPr>
          <p:spPr bwMode="auto">
            <a:xfrm>
              <a:off x="1600" y="1296"/>
              <a:ext cx="116" cy="233"/>
            </a:xfrm>
            <a:prstGeom prst="rect">
              <a:avLst/>
            </a:prstGeom>
            <a:noFill/>
            <a:ln w="9525">
              <a:noFill/>
              <a:miter lim="800000"/>
              <a:headEnd/>
              <a:tailEnd/>
            </a:ln>
            <a:effectLst/>
          </p:spPr>
          <p:txBody>
            <a:bodyPr wrap="none">
              <a:prstTxWarp prst="textNoShape">
                <a:avLst/>
              </a:prstTxWarp>
              <a:spAutoFit/>
            </a:bodyPr>
            <a:lstStyle/>
            <a:p>
              <a:pPr algn="ctr" eaLnBrk="1" hangingPunct="1"/>
              <a:endParaRPr lang="en-US" sz="1800">
                <a:solidFill>
                  <a:srgbClr val="000000"/>
                </a:solidFill>
              </a:endParaRPr>
            </a:p>
          </p:txBody>
        </p:sp>
        <p:grpSp>
          <p:nvGrpSpPr>
            <p:cNvPr id="93" name="Group 263"/>
            <p:cNvGrpSpPr>
              <a:grpSpLocks/>
            </p:cNvGrpSpPr>
            <p:nvPr/>
          </p:nvGrpSpPr>
          <p:grpSpPr bwMode="auto">
            <a:xfrm>
              <a:off x="768" y="576"/>
              <a:ext cx="1358" cy="1158"/>
              <a:chOff x="768" y="576"/>
              <a:chExt cx="1358" cy="1158"/>
            </a:xfrm>
          </p:grpSpPr>
          <p:sp>
            <p:nvSpPr>
              <p:cNvPr id="265" name="Text Box 265"/>
              <p:cNvSpPr txBox="1">
                <a:spLocks noChangeArrowheads="1"/>
              </p:cNvSpPr>
              <p:nvPr/>
            </p:nvSpPr>
            <p:spPr bwMode="auto">
              <a:xfrm>
                <a:off x="870" y="1152"/>
                <a:ext cx="1256" cy="582"/>
              </a:xfrm>
              <a:prstGeom prst="rect">
                <a:avLst/>
              </a:prstGeom>
              <a:noFill/>
              <a:ln w="9525">
                <a:noFill/>
                <a:miter lim="800000"/>
                <a:headEnd/>
                <a:tailEnd/>
              </a:ln>
              <a:effectLst/>
            </p:spPr>
            <p:txBody>
              <a:bodyPr wrap="none">
                <a:prstTxWarp prst="textNoShape">
                  <a:avLst/>
                </a:prstTxWarp>
                <a:spAutoFit/>
              </a:bodyPr>
              <a:lstStyle/>
              <a:p>
                <a:pPr algn="ctr"/>
                <a:r>
                  <a:rPr lang="en-US" sz="1800" dirty="0">
                    <a:solidFill>
                      <a:srgbClr val="000000"/>
                    </a:solidFill>
                  </a:rPr>
                  <a:t>Crosslink and</a:t>
                </a:r>
              </a:p>
              <a:p>
                <a:pPr algn="ctr"/>
                <a:r>
                  <a:rPr lang="en-US" sz="1800" dirty="0">
                    <a:solidFill>
                      <a:srgbClr val="000000"/>
                    </a:solidFill>
                  </a:rPr>
                  <a:t> </a:t>
                </a:r>
                <a:r>
                  <a:rPr lang="en-US">
                    <a:solidFill>
                      <a:srgbClr val="000000"/>
                    </a:solidFill>
                  </a:rPr>
                  <a:t>isolate chromatin</a:t>
                </a:r>
              </a:p>
              <a:p>
                <a:pPr algn="ctr" eaLnBrk="1" hangingPunct="1"/>
                <a:r>
                  <a:rPr lang="en-US" sz="1800" dirty="0">
                    <a:solidFill>
                      <a:srgbClr val="000000"/>
                    </a:solidFill>
                  </a:rPr>
                  <a:t> </a:t>
                </a:r>
              </a:p>
            </p:txBody>
          </p:sp>
          <p:sp>
            <p:nvSpPr>
              <p:cNvPr id="266" name="AutoShape 266"/>
              <p:cNvSpPr>
                <a:spLocks noChangeArrowheads="1"/>
              </p:cNvSpPr>
              <p:nvPr/>
            </p:nvSpPr>
            <p:spPr bwMode="auto">
              <a:xfrm>
                <a:off x="768" y="576"/>
                <a:ext cx="288" cy="192"/>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grpSp>
      <p:grpSp>
        <p:nvGrpSpPr>
          <p:cNvPr id="98" name="Group 266"/>
          <p:cNvGrpSpPr>
            <a:grpSpLocks/>
          </p:cNvGrpSpPr>
          <p:nvPr/>
        </p:nvGrpSpPr>
        <p:grpSpPr bwMode="auto">
          <a:xfrm>
            <a:off x="2951163" y="4953000"/>
            <a:ext cx="5964237" cy="1676400"/>
            <a:chOff x="1859" y="2880"/>
            <a:chExt cx="3757" cy="1056"/>
          </a:xfrm>
        </p:grpSpPr>
        <p:grpSp>
          <p:nvGrpSpPr>
            <p:cNvPr id="100" name="Group 267"/>
            <p:cNvGrpSpPr>
              <a:grpSpLocks/>
            </p:cNvGrpSpPr>
            <p:nvPr/>
          </p:nvGrpSpPr>
          <p:grpSpPr bwMode="auto">
            <a:xfrm>
              <a:off x="1859" y="3264"/>
              <a:ext cx="3757" cy="672"/>
              <a:chOff x="1859" y="3264"/>
              <a:chExt cx="3757" cy="672"/>
            </a:xfrm>
          </p:grpSpPr>
          <p:sp>
            <p:nvSpPr>
              <p:cNvPr id="271" name="Line 269"/>
              <p:cNvSpPr>
                <a:spLocks noChangeShapeType="1"/>
              </p:cNvSpPr>
              <p:nvPr/>
            </p:nvSpPr>
            <p:spPr bwMode="auto">
              <a:xfrm>
                <a:off x="2826" y="3264"/>
                <a:ext cx="1344" cy="0"/>
              </a:xfrm>
              <a:prstGeom prst="line">
                <a:avLst/>
              </a:prstGeom>
              <a:noFill/>
              <a:ln w="762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72" name="Line 270"/>
              <p:cNvSpPr>
                <a:spLocks noChangeShapeType="1"/>
              </p:cNvSpPr>
              <p:nvPr/>
            </p:nvSpPr>
            <p:spPr bwMode="auto">
              <a:xfrm>
                <a:off x="4272" y="3264"/>
                <a:ext cx="1344" cy="0"/>
              </a:xfrm>
              <a:prstGeom prst="line">
                <a:avLst/>
              </a:prstGeom>
              <a:noFill/>
              <a:ln w="762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273" name="Line 271"/>
              <p:cNvSpPr>
                <a:spLocks noChangeShapeType="1"/>
              </p:cNvSpPr>
              <p:nvPr/>
            </p:nvSpPr>
            <p:spPr bwMode="auto">
              <a:xfrm>
                <a:off x="3312" y="3312"/>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74" name="Line 272"/>
              <p:cNvSpPr>
                <a:spLocks noChangeShapeType="1"/>
              </p:cNvSpPr>
              <p:nvPr/>
            </p:nvSpPr>
            <p:spPr bwMode="auto">
              <a:xfrm>
                <a:off x="3552" y="3312"/>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75" name="Line 273"/>
              <p:cNvSpPr>
                <a:spLocks noChangeShapeType="1"/>
              </p:cNvSpPr>
              <p:nvPr/>
            </p:nvSpPr>
            <p:spPr bwMode="auto">
              <a:xfrm>
                <a:off x="3120" y="3360"/>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76" name="Line 274"/>
              <p:cNvSpPr>
                <a:spLocks noChangeShapeType="1"/>
              </p:cNvSpPr>
              <p:nvPr/>
            </p:nvSpPr>
            <p:spPr bwMode="auto">
              <a:xfrm>
                <a:off x="3216" y="3408"/>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77" name="Line 275"/>
              <p:cNvSpPr>
                <a:spLocks noChangeShapeType="1"/>
              </p:cNvSpPr>
              <p:nvPr/>
            </p:nvSpPr>
            <p:spPr bwMode="auto">
              <a:xfrm>
                <a:off x="3600" y="3360"/>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78" name="Line 276"/>
              <p:cNvSpPr>
                <a:spLocks noChangeShapeType="1"/>
              </p:cNvSpPr>
              <p:nvPr/>
            </p:nvSpPr>
            <p:spPr bwMode="auto">
              <a:xfrm>
                <a:off x="3360" y="3456"/>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79" name="Line 277"/>
              <p:cNvSpPr>
                <a:spLocks noChangeShapeType="1"/>
              </p:cNvSpPr>
              <p:nvPr/>
            </p:nvSpPr>
            <p:spPr bwMode="auto">
              <a:xfrm>
                <a:off x="3168" y="3504"/>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0" name="Line 278"/>
              <p:cNvSpPr>
                <a:spLocks noChangeShapeType="1"/>
              </p:cNvSpPr>
              <p:nvPr/>
            </p:nvSpPr>
            <p:spPr bwMode="auto">
              <a:xfrm>
                <a:off x="3264" y="3552"/>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1" name="Line 279"/>
              <p:cNvSpPr>
                <a:spLocks noChangeShapeType="1"/>
              </p:cNvSpPr>
              <p:nvPr/>
            </p:nvSpPr>
            <p:spPr bwMode="auto">
              <a:xfrm>
                <a:off x="3360" y="3648"/>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2" name="Line 280"/>
              <p:cNvSpPr>
                <a:spLocks noChangeShapeType="1"/>
              </p:cNvSpPr>
              <p:nvPr/>
            </p:nvSpPr>
            <p:spPr bwMode="auto">
              <a:xfrm>
                <a:off x="3408" y="3744"/>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3" name="Line 281"/>
              <p:cNvSpPr>
                <a:spLocks noChangeShapeType="1"/>
              </p:cNvSpPr>
              <p:nvPr/>
            </p:nvSpPr>
            <p:spPr bwMode="auto">
              <a:xfrm>
                <a:off x="3408" y="3600"/>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4" name="Line 282"/>
              <p:cNvSpPr>
                <a:spLocks noChangeShapeType="1"/>
              </p:cNvSpPr>
              <p:nvPr/>
            </p:nvSpPr>
            <p:spPr bwMode="auto">
              <a:xfrm>
                <a:off x="3264" y="3696"/>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5" name="Line 283"/>
              <p:cNvSpPr>
                <a:spLocks noChangeShapeType="1"/>
              </p:cNvSpPr>
              <p:nvPr/>
            </p:nvSpPr>
            <p:spPr bwMode="auto">
              <a:xfrm>
                <a:off x="3504" y="3408"/>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6" name="Line 284"/>
              <p:cNvSpPr>
                <a:spLocks noChangeShapeType="1"/>
              </p:cNvSpPr>
              <p:nvPr/>
            </p:nvSpPr>
            <p:spPr bwMode="auto">
              <a:xfrm>
                <a:off x="3360" y="3360"/>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7" name="Line 285"/>
              <p:cNvSpPr>
                <a:spLocks noChangeShapeType="1"/>
              </p:cNvSpPr>
              <p:nvPr/>
            </p:nvSpPr>
            <p:spPr bwMode="auto">
              <a:xfrm>
                <a:off x="3312" y="3792"/>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8" name="Line 286"/>
              <p:cNvSpPr>
                <a:spLocks noChangeShapeType="1"/>
              </p:cNvSpPr>
              <p:nvPr/>
            </p:nvSpPr>
            <p:spPr bwMode="auto">
              <a:xfrm>
                <a:off x="3072" y="3312"/>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89" name="Line 287"/>
              <p:cNvSpPr>
                <a:spLocks noChangeShapeType="1"/>
              </p:cNvSpPr>
              <p:nvPr/>
            </p:nvSpPr>
            <p:spPr bwMode="auto">
              <a:xfrm>
                <a:off x="3360" y="3840"/>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90" name="Line 288"/>
              <p:cNvSpPr>
                <a:spLocks noChangeShapeType="1"/>
              </p:cNvSpPr>
              <p:nvPr/>
            </p:nvSpPr>
            <p:spPr bwMode="auto">
              <a:xfrm>
                <a:off x="3360" y="3888"/>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91" name="Line 289"/>
              <p:cNvSpPr>
                <a:spLocks noChangeShapeType="1"/>
              </p:cNvSpPr>
              <p:nvPr/>
            </p:nvSpPr>
            <p:spPr bwMode="auto">
              <a:xfrm>
                <a:off x="3312" y="3936"/>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92" name="Line 290"/>
              <p:cNvSpPr>
                <a:spLocks noChangeShapeType="1"/>
              </p:cNvSpPr>
              <p:nvPr/>
            </p:nvSpPr>
            <p:spPr bwMode="auto">
              <a:xfrm>
                <a:off x="3456" y="3504"/>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93" name="Line 291"/>
              <p:cNvSpPr>
                <a:spLocks noChangeShapeType="1"/>
              </p:cNvSpPr>
              <p:nvPr/>
            </p:nvSpPr>
            <p:spPr bwMode="auto">
              <a:xfrm>
                <a:off x="4704" y="3312"/>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95" name="Line 293"/>
              <p:cNvSpPr>
                <a:spLocks noChangeShapeType="1"/>
              </p:cNvSpPr>
              <p:nvPr/>
            </p:nvSpPr>
            <p:spPr bwMode="auto">
              <a:xfrm>
                <a:off x="4368" y="3312"/>
                <a:ext cx="192"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296" name="Line 294"/>
              <p:cNvSpPr>
                <a:spLocks noChangeShapeType="1"/>
              </p:cNvSpPr>
              <p:nvPr/>
            </p:nvSpPr>
            <p:spPr bwMode="auto">
              <a:xfrm>
                <a:off x="4512" y="3360"/>
                <a:ext cx="192"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297" name="Line 295"/>
              <p:cNvSpPr>
                <a:spLocks noChangeShapeType="1"/>
              </p:cNvSpPr>
              <p:nvPr/>
            </p:nvSpPr>
            <p:spPr bwMode="auto">
              <a:xfrm>
                <a:off x="5184" y="3312"/>
                <a:ext cx="192" cy="0"/>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298" name="Line 296"/>
              <p:cNvSpPr>
                <a:spLocks noChangeShapeType="1"/>
              </p:cNvSpPr>
              <p:nvPr/>
            </p:nvSpPr>
            <p:spPr bwMode="auto">
              <a:xfrm>
                <a:off x="4944" y="3360"/>
                <a:ext cx="192" cy="0"/>
              </a:xfrm>
              <a:prstGeom prst="line">
                <a:avLst/>
              </a:prstGeom>
              <a:noFill/>
              <a:ln w="38100">
                <a:solidFill>
                  <a:srgbClr val="FF3300"/>
                </a:solidFill>
                <a:round/>
                <a:headEnd/>
                <a:tailEnd/>
              </a:ln>
              <a:effectLst/>
            </p:spPr>
            <p:txBody>
              <a:bodyPr>
                <a:prstTxWarp prst="textNoShape">
                  <a:avLst/>
                </a:prstTxWarp>
              </a:bodyPr>
              <a:lstStyle/>
              <a:p>
                <a:endParaRPr lang="en-US">
                  <a:solidFill>
                    <a:srgbClr val="000000"/>
                  </a:solidFill>
                </a:endParaRPr>
              </a:p>
            </p:txBody>
          </p:sp>
          <p:sp>
            <p:nvSpPr>
              <p:cNvPr id="299" name="Text Box 297"/>
              <p:cNvSpPr txBox="1">
                <a:spLocks noChangeArrowheads="1"/>
              </p:cNvSpPr>
              <p:nvPr/>
            </p:nvSpPr>
            <p:spPr bwMode="auto">
              <a:xfrm>
                <a:off x="1859" y="3312"/>
                <a:ext cx="836" cy="404"/>
              </a:xfrm>
              <a:prstGeom prst="rect">
                <a:avLst/>
              </a:prstGeom>
              <a:noFill/>
              <a:ln w="9525">
                <a:noFill/>
                <a:miter lim="800000"/>
                <a:headEnd/>
                <a:tailEnd/>
              </a:ln>
              <a:effectLst/>
            </p:spPr>
            <p:txBody>
              <a:bodyPr wrap="none">
                <a:prstTxWarp prst="textNoShape">
                  <a:avLst/>
                </a:prstTxWarp>
                <a:spAutoFit/>
              </a:bodyPr>
              <a:lstStyle/>
              <a:p>
                <a:pPr algn="r" eaLnBrk="1" hangingPunct="1"/>
                <a:r>
                  <a:rPr lang="en-US" sz="1800">
                    <a:solidFill>
                      <a:srgbClr val="000000"/>
                    </a:solidFill>
                  </a:rPr>
                  <a:t>Align</a:t>
                </a:r>
              </a:p>
              <a:p>
                <a:pPr algn="r" eaLnBrk="1" hangingPunct="1"/>
                <a:r>
                  <a:rPr lang="en-US" sz="1800">
                    <a:solidFill>
                      <a:srgbClr val="000000"/>
                    </a:solidFill>
                  </a:rPr>
                  <a:t>Find Peaks</a:t>
                </a:r>
              </a:p>
            </p:txBody>
          </p:sp>
        </p:grpSp>
        <p:sp>
          <p:nvSpPr>
            <p:cNvPr id="269" name="AutoShape 298"/>
            <p:cNvSpPr>
              <a:spLocks noChangeArrowheads="1"/>
            </p:cNvSpPr>
            <p:nvPr/>
          </p:nvSpPr>
          <p:spPr bwMode="auto">
            <a:xfrm rot="5400000">
              <a:off x="4752" y="2928"/>
              <a:ext cx="288" cy="192"/>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270" name="AutoShape 299"/>
            <p:cNvSpPr>
              <a:spLocks noChangeArrowheads="1"/>
            </p:cNvSpPr>
            <p:nvPr/>
          </p:nvSpPr>
          <p:spPr bwMode="auto">
            <a:xfrm rot="5400000">
              <a:off x="3374" y="2928"/>
              <a:ext cx="288" cy="192"/>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sp>
        <p:nvSpPr>
          <p:cNvPr id="300" name="AutoShape 300"/>
          <p:cNvSpPr>
            <a:spLocks noChangeArrowheads="1"/>
          </p:cNvSpPr>
          <p:nvPr/>
        </p:nvSpPr>
        <p:spPr bwMode="auto">
          <a:xfrm rot="5400000">
            <a:off x="5372100" y="3886200"/>
            <a:ext cx="457200" cy="304800"/>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301" name="AutoShape 301"/>
          <p:cNvSpPr>
            <a:spLocks noChangeArrowheads="1"/>
          </p:cNvSpPr>
          <p:nvPr/>
        </p:nvSpPr>
        <p:spPr bwMode="auto">
          <a:xfrm rot="5400000">
            <a:off x="7543800" y="3886200"/>
            <a:ext cx="457200" cy="304800"/>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nvGrpSpPr>
          <p:cNvPr id="106" name="Group 301"/>
          <p:cNvGrpSpPr>
            <a:grpSpLocks/>
          </p:cNvGrpSpPr>
          <p:nvPr/>
        </p:nvGrpSpPr>
        <p:grpSpPr bwMode="auto">
          <a:xfrm>
            <a:off x="3768865" y="1371600"/>
            <a:ext cx="2009635" cy="533400"/>
            <a:chOff x="2064" y="624"/>
            <a:chExt cx="1440" cy="336"/>
          </a:xfrm>
        </p:grpSpPr>
        <p:sp>
          <p:nvSpPr>
            <p:cNvPr id="303" name="AutoShape 303"/>
            <p:cNvSpPr>
              <a:spLocks noChangeArrowheads="1"/>
            </p:cNvSpPr>
            <p:nvPr/>
          </p:nvSpPr>
          <p:spPr bwMode="auto">
            <a:xfrm rot="5400000">
              <a:off x="3264" y="720"/>
              <a:ext cx="288" cy="192"/>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304" name="Rectangle 303"/>
            <p:cNvSpPr>
              <a:spLocks noChangeArrowheads="1"/>
            </p:cNvSpPr>
            <p:nvPr/>
          </p:nvSpPr>
          <p:spPr bwMode="auto">
            <a:xfrm>
              <a:off x="2064" y="624"/>
              <a:ext cx="1392" cy="96"/>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grpSp>
        <p:nvGrpSpPr>
          <p:cNvPr id="108" name="Group 304"/>
          <p:cNvGrpSpPr>
            <a:grpSpLocks/>
          </p:cNvGrpSpPr>
          <p:nvPr/>
        </p:nvGrpSpPr>
        <p:grpSpPr bwMode="auto">
          <a:xfrm>
            <a:off x="5486400" y="1371600"/>
            <a:ext cx="2438400" cy="533400"/>
            <a:chOff x="3456" y="624"/>
            <a:chExt cx="1536" cy="336"/>
          </a:xfrm>
        </p:grpSpPr>
        <p:sp>
          <p:nvSpPr>
            <p:cNvPr id="306" name="AutoShape 306"/>
            <p:cNvSpPr>
              <a:spLocks noChangeArrowheads="1"/>
            </p:cNvSpPr>
            <p:nvPr/>
          </p:nvSpPr>
          <p:spPr bwMode="auto">
            <a:xfrm rot="5400000">
              <a:off x="4752" y="720"/>
              <a:ext cx="288" cy="192"/>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307" name="Rectangle 306"/>
            <p:cNvSpPr>
              <a:spLocks noChangeArrowheads="1"/>
            </p:cNvSpPr>
            <p:nvPr/>
          </p:nvSpPr>
          <p:spPr bwMode="auto">
            <a:xfrm>
              <a:off x="3456" y="624"/>
              <a:ext cx="1488" cy="96"/>
            </a:xfrm>
            <a:prstGeom prst="rect">
              <a:avLst/>
            </a:prstGeom>
            <a:solidFill>
              <a:schemeClr val="tx1"/>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grpSp>
      <p:sp>
        <p:nvSpPr>
          <p:cNvPr id="308" name="Text Box 308"/>
          <p:cNvSpPr txBox="1">
            <a:spLocks noChangeArrowheads="1"/>
          </p:cNvSpPr>
          <p:nvPr/>
        </p:nvSpPr>
        <p:spPr bwMode="auto">
          <a:xfrm>
            <a:off x="5337175" y="2141538"/>
            <a:ext cx="6921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solidFill>
                  <a:srgbClr val="000000"/>
                </a:solidFill>
              </a:rPr>
              <a:t>ChIP</a:t>
            </a:r>
          </a:p>
        </p:txBody>
      </p:sp>
      <p:sp>
        <p:nvSpPr>
          <p:cNvPr id="309" name="Text Box 309"/>
          <p:cNvSpPr txBox="1">
            <a:spLocks noChangeArrowheads="1"/>
          </p:cNvSpPr>
          <p:nvPr/>
        </p:nvSpPr>
        <p:spPr bwMode="auto">
          <a:xfrm>
            <a:off x="8100630" y="2268538"/>
            <a:ext cx="920750" cy="366712"/>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dirty="0">
                <a:solidFill>
                  <a:srgbClr val="000000"/>
                </a:solidFill>
              </a:rPr>
              <a:t>Control</a:t>
            </a:r>
          </a:p>
        </p:txBody>
      </p:sp>
      <p:sp>
        <p:nvSpPr>
          <p:cNvPr id="310" name="Text Box 311"/>
          <p:cNvSpPr txBox="1">
            <a:spLocks noChangeArrowheads="1"/>
          </p:cNvSpPr>
          <p:nvPr/>
        </p:nvSpPr>
        <p:spPr bwMode="auto">
          <a:xfrm>
            <a:off x="3048000" y="5105400"/>
            <a:ext cx="1214438" cy="366713"/>
          </a:xfrm>
          <a:prstGeom prst="rect">
            <a:avLst/>
          </a:prstGeom>
          <a:noFill/>
          <a:ln w="9525">
            <a:noFill/>
            <a:miter lim="800000"/>
            <a:headEnd/>
            <a:tailEnd/>
          </a:ln>
          <a:effectLst/>
        </p:spPr>
        <p:txBody>
          <a:bodyPr wrap="none">
            <a:prstTxWarp prst="textNoShape">
              <a:avLst/>
            </a:prstTxWarp>
            <a:spAutoFit/>
          </a:bodyPr>
          <a:lstStyle/>
          <a:p>
            <a:pPr eaLnBrk="1" hangingPunct="1"/>
            <a:r>
              <a:rPr lang="en-US" sz="1800">
                <a:solidFill>
                  <a:srgbClr val="000000"/>
                </a:solidFill>
              </a:rPr>
              <a:t>Sequence</a:t>
            </a:r>
          </a:p>
        </p:txBody>
      </p:sp>
      <p:sp>
        <p:nvSpPr>
          <p:cNvPr id="311" name="Rectangle 2"/>
          <p:cNvSpPr txBox="1">
            <a:spLocks noChangeArrowheads="1"/>
          </p:cNvSpPr>
          <p:nvPr/>
        </p:nvSpPr>
        <p:spPr>
          <a:xfrm>
            <a:off x="717550" y="-34925"/>
            <a:ext cx="77724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dirty="0" err="1" smtClean="0">
                <a:solidFill>
                  <a:srgbClr val="000000"/>
                </a:solidFill>
              </a:rPr>
              <a:t>The many steps of ChIP</a:t>
            </a:r>
            <a:r>
              <a:rPr lang="en-US" sz="4000" dirty="0" err="1">
                <a:solidFill>
                  <a:srgbClr val="000000"/>
                </a:solidFill>
              </a:rPr>
              <a:t>-seq</a:t>
            </a:r>
            <a:endParaRPr lang="en-US" sz="4000" dirty="0">
              <a:solidFill>
                <a:srgbClr val="000000"/>
              </a:solidFill>
            </a:endParaRPr>
          </a:p>
        </p:txBody>
      </p:sp>
      <p:pic>
        <p:nvPicPr>
          <p:cNvPr id="312" name="Picture 311"/>
          <p:cNvPicPr>
            <a:picLocks noChangeAspect="1"/>
          </p:cNvPicPr>
          <p:nvPr/>
        </p:nvPicPr>
        <p:blipFill>
          <a:blip r:embed="rId4">
            <a:clrChange>
              <a:clrFrom>
                <a:srgbClr val="FFFFFF"/>
              </a:clrFrom>
              <a:clrTo>
                <a:srgbClr val="FFFFFF">
                  <a:alpha val="0"/>
                </a:srgbClr>
              </a:clrTo>
            </a:clrChange>
          </a:blip>
          <a:stretch>
            <a:fillRect/>
          </a:stretch>
        </p:blipFill>
        <p:spPr>
          <a:xfrm>
            <a:off x="0" y="5482223"/>
            <a:ext cx="1959273" cy="461377"/>
          </a:xfrm>
          <a:prstGeom prst="rect">
            <a:avLst/>
          </a:prstGeom>
        </p:spPr>
      </p:pic>
      <p:sp>
        <p:nvSpPr>
          <p:cNvPr id="313" name="TextBox 312"/>
          <p:cNvSpPr txBox="1"/>
          <p:nvPr/>
        </p:nvSpPr>
        <p:spPr>
          <a:xfrm>
            <a:off x="152400" y="5181600"/>
            <a:ext cx="928459" cy="276999"/>
          </a:xfrm>
          <a:prstGeom prst="rect">
            <a:avLst/>
          </a:prstGeom>
          <a:noFill/>
        </p:spPr>
        <p:txBody>
          <a:bodyPr wrap="none" rtlCol="0">
            <a:spAutoFit/>
          </a:bodyPr>
          <a:lstStyle/>
          <a:p>
            <a:r>
              <a:rPr lang="en-US" sz="1200" dirty="0" smtClean="0">
                <a:solidFill>
                  <a:schemeClr val="bg1">
                    <a:lumMod val="50000"/>
                  </a:schemeClr>
                </a:solidFill>
              </a:rPr>
              <a:t>Daniel Savic</a:t>
            </a:r>
            <a:endParaRPr lang="en-US" sz="1200" dirty="0">
              <a:solidFill>
                <a:schemeClr val="bg1">
                  <a:lumMod val="50000"/>
                </a:schemeClr>
              </a:solidFill>
            </a:endParaRPr>
          </a:p>
        </p:txBody>
      </p:sp>
      <p:sp>
        <p:nvSpPr>
          <p:cNvPr id="328" name="Line 134"/>
          <p:cNvSpPr>
            <a:spLocks noChangeShapeType="1"/>
          </p:cNvSpPr>
          <p:nvPr/>
        </p:nvSpPr>
        <p:spPr bwMode="auto">
          <a:xfrm flipV="1">
            <a:off x="7326718" y="3226451"/>
            <a:ext cx="344488" cy="22860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29" name="Line 134"/>
          <p:cNvSpPr>
            <a:spLocks noChangeShapeType="1"/>
          </p:cNvSpPr>
          <p:nvPr/>
        </p:nvSpPr>
        <p:spPr bwMode="auto">
          <a:xfrm flipV="1">
            <a:off x="7479118" y="2802875"/>
            <a:ext cx="344488" cy="22860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30" name="Line 134"/>
          <p:cNvSpPr>
            <a:spLocks noChangeShapeType="1"/>
          </p:cNvSpPr>
          <p:nvPr/>
        </p:nvSpPr>
        <p:spPr bwMode="auto">
          <a:xfrm flipV="1">
            <a:off x="8342312" y="2989925"/>
            <a:ext cx="344488" cy="22860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31" name="Line 134"/>
          <p:cNvSpPr>
            <a:spLocks noChangeShapeType="1"/>
          </p:cNvSpPr>
          <p:nvPr/>
        </p:nvSpPr>
        <p:spPr bwMode="auto">
          <a:xfrm flipV="1">
            <a:off x="7065095" y="2292350"/>
            <a:ext cx="344488" cy="22860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grpSp>
        <p:nvGrpSpPr>
          <p:cNvPr id="339" name="Group 338"/>
          <p:cNvGrpSpPr/>
          <p:nvPr/>
        </p:nvGrpSpPr>
        <p:grpSpPr>
          <a:xfrm>
            <a:off x="7152074" y="4317990"/>
            <a:ext cx="456428" cy="4227"/>
            <a:chOff x="7152074" y="4317990"/>
            <a:chExt cx="456428" cy="4227"/>
          </a:xfrm>
        </p:grpSpPr>
        <p:sp>
          <p:nvSpPr>
            <p:cNvPr id="336" name="Line 134"/>
            <p:cNvSpPr>
              <a:spLocks noChangeShapeType="1"/>
            </p:cNvSpPr>
            <p:nvPr/>
          </p:nvSpPr>
          <p:spPr bwMode="auto">
            <a:xfrm>
              <a:off x="7152074" y="4320852"/>
              <a:ext cx="456428"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37" name="Line 172"/>
            <p:cNvSpPr>
              <a:spLocks noChangeShapeType="1"/>
            </p:cNvSpPr>
            <p:nvPr/>
          </p:nvSpPr>
          <p:spPr bwMode="auto">
            <a:xfrm>
              <a:off x="7154324" y="431799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38" name="Line 172"/>
            <p:cNvSpPr>
              <a:spLocks noChangeShapeType="1"/>
            </p:cNvSpPr>
            <p:nvPr/>
          </p:nvSpPr>
          <p:spPr bwMode="auto">
            <a:xfrm>
              <a:off x="7531097" y="4322217"/>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340" name="Group 339"/>
          <p:cNvGrpSpPr/>
          <p:nvPr/>
        </p:nvGrpSpPr>
        <p:grpSpPr>
          <a:xfrm>
            <a:off x="6817791" y="4724400"/>
            <a:ext cx="456428" cy="4227"/>
            <a:chOff x="7152074" y="4317990"/>
            <a:chExt cx="456428" cy="4227"/>
          </a:xfrm>
        </p:grpSpPr>
        <p:sp>
          <p:nvSpPr>
            <p:cNvPr id="341" name="Line 134"/>
            <p:cNvSpPr>
              <a:spLocks noChangeShapeType="1"/>
            </p:cNvSpPr>
            <p:nvPr/>
          </p:nvSpPr>
          <p:spPr bwMode="auto">
            <a:xfrm>
              <a:off x="7152074" y="4320852"/>
              <a:ext cx="456428"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42" name="Line 172"/>
            <p:cNvSpPr>
              <a:spLocks noChangeShapeType="1"/>
            </p:cNvSpPr>
            <p:nvPr/>
          </p:nvSpPr>
          <p:spPr bwMode="auto">
            <a:xfrm>
              <a:off x="7154324" y="431799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43" name="Line 172"/>
            <p:cNvSpPr>
              <a:spLocks noChangeShapeType="1"/>
            </p:cNvSpPr>
            <p:nvPr/>
          </p:nvSpPr>
          <p:spPr bwMode="auto">
            <a:xfrm>
              <a:off x="7531097" y="4322217"/>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344" name="Group 343"/>
          <p:cNvGrpSpPr/>
          <p:nvPr/>
        </p:nvGrpSpPr>
        <p:grpSpPr>
          <a:xfrm>
            <a:off x="7724776" y="4313763"/>
            <a:ext cx="456428" cy="4227"/>
            <a:chOff x="7152074" y="4317990"/>
            <a:chExt cx="456428" cy="4227"/>
          </a:xfrm>
        </p:grpSpPr>
        <p:sp>
          <p:nvSpPr>
            <p:cNvPr id="345" name="Line 134"/>
            <p:cNvSpPr>
              <a:spLocks noChangeShapeType="1"/>
            </p:cNvSpPr>
            <p:nvPr/>
          </p:nvSpPr>
          <p:spPr bwMode="auto">
            <a:xfrm>
              <a:off x="7152074" y="4320852"/>
              <a:ext cx="456428"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46" name="Line 172"/>
            <p:cNvSpPr>
              <a:spLocks noChangeShapeType="1"/>
            </p:cNvSpPr>
            <p:nvPr/>
          </p:nvSpPr>
          <p:spPr bwMode="auto">
            <a:xfrm>
              <a:off x="7154324" y="431799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47" name="Line 172"/>
            <p:cNvSpPr>
              <a:spLocks noChangeShapeType="1"/>
            </p:cNvSpPr>
            <p:nvPr/>
          </p:nvSpPr>
          <p:spPr bwMode="auto">
            <a:xfrm>
              <a:off x="7531097" y="4322217"/>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348" name="Group 347"/>
          <p:cNvGrpSpPr/>
          <p:nvPr/>
        </p:nvGrpSpPr>
        <p:grpSpPr>
          <a:xfrm>
            <a:off x="8239550" y="4322217"/>
            <a:ext cx="456428" cy="4227"/>
            <a:chOff x="7152074" y="4317990"/>
            <a:chExt cx="456428" cy="4227"/>
          </a:xfrm>
        </p:grpSpPr>
        <p:sp>
          <p:nvSpPr>
            <p:cNvPr id="349" name="Line 134"/>
            <p:cNvSpPr>
              <a:spLocks noChangeShapeType="1"/>
            </p:cNvSpPr>
            <p:nvPr/>
          </p:nvSpPr>
          <p:spPr bwMode="auto">
            <a:xfrm>
              <a:off x="7152074" y="4320852"/>
              <a:ext cx="456428"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50" name="Line 172"/>
            <p:cNvSpPr>
              <a:spLocks noChangeShapeType="1"/>
            </p:cNvSpPr>
            <p:nvPr/>
          </p:nvSpPr>
          <p:spPr bwMode="auto">
            <a:xfrm>
              <a:off x="7154324" y="431799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51" name="Line 172"/>
            <p:cNvSpPr>
              <a:spLocks noChangeShapeType="1"/>
            </p:cNvSpPr>
            <p:nvPr/>
          </p:nvSpPr>
          <p:spPr bwMode="auto">
            <a:xfrm>
              <a:off x="7531097" y="4322217"/>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352" name="Group 351"/>
          <p:cNvGrpSpPr/>
          <p:nvPr/>
        </p:nvGrpSpPr>
        <p:grpSpPr>
          <a:xfrm>
            <a:off x="8458200" y="4415373"/>
            <a:ext cx="456428" cy="4227"/>
            <a:chOff x="7152074" y="4317990"/>
            <a:chExt cx="456428" cy="4227"/>
          </a:xfrm>
        </p:grpSpPr>
        <p:sp>
          <p:nvSpPr>
            <p:cNvPr id="353" name="Line 134"/>
            <p:cNvSpPr>
              <a:spLocks noChangeShapeType="1"/>
            </p:cNvSpPr>
            <p:nvPr/>
          </p:nvSpPr>
          <p:spPr bwMode="auto">
            <a:xfrm>
              <a:off x="7152074" y="4320852"/>
              <a:ext cx="456428"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54" name="Line 172"/>
            <p:cNvSpPr>
              <a:spLocks noChangeShapeType="1"/>
            </p:cNvSpPr>
            <p:nvPr/>
          </p:nvSpPr>
          <p:spPr bwMode="auto">
            <a:xfrm>
              <a:off x="7154324" y="431799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55" name="Line 172"/>
            <p:cNvSpPr>
              <a:spLocks noChangeShapeType="1"/>
            </p:cNvSpPr>
            <p:nvPr/>
          </p:nvSpPr>
          <p:spPr bwMode="auto">
            <a:xfrm>
              <a:off x="7531097" y="4322217"/>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356" name="Group 355"/>
          <p:cNvGrpSpPr/>
          <p:nvPr/>
        </p:nvGrpSpPr>
        <p:grpSpPr>
          <a:xfrm>
            <a:off x="7046005" y="4572000"/>
            <a:ext cx="456428" cy="4227"/>
            <a:chOff x="7152074" y="4317990"/>
            <a:chExt cx="456428" cy="4227"/>
          </a:xfrm>
        </p:grpSpPr>
        <p:sp>
          <p:nvSpPr>
            <p:cNvPr id="357" name="Line 134"/>
            <p:cNvSpPr>
              <a:spLocks noChangeShapeType="1"/>
            </p:cNvSpPr>
            <p:nvPr/>
          </p:nvSpPr>
          <p:spPr bwMode="auto">
            <a:xfrm>
              <a:off x="7152074" y="4320852"/>
              <a:ext cx="456428"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58" name="Line 172"/>
            <p:cNvSpPr>
              <a:spLocks noChangeShapeType="1"/>
            </p:cNvSpPr>
            <p:nvPr/>
          </p:nvSpPr>
          <p:spPr bwMode="auto">
            <a:xfrm>
              <a:off x="7154324" y="431799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59" name="Line 172"/>
            <p:cNvSpPr>
              <a:spLocks noChangeShapeType="1"/>
            </p:cNvSpPr>
            <p:nvPr/>
          </p:nvSpPr>
          <p:spPr bwMode="auto">
            <a:xfrm>
              <a:off x="7531097" y="4322217"/>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360" name="Group 359"/>
          <p:cNvGrpSpPr/>
          <p:nvPr/>
        </p:nvGrpSpPr>
        <p:grpSpPr>
          <a:xfrm>
            <a:off x="8241800" y="4800600"/>
            <a:ext cx="456428" cy="4227"/>
            <a:chOff x="7152074" y="4317990"/>
            <a:chExt cx="456428" cy="4227"/>
          </a:xfrm>
        </p:grpSpPr>
        <p:sp>
          <p:nvSpPr>
            <p:cNvPr id="361" name="Line 134"/>
            <p:cNvSpPr>
              <a:spLocks noChangeShapeType="1"/>
            </p:cNvSpPr>
            <p:nvPr/>
          </p:nvSpPr>
          <p:spPr bwMode="auto">
            <a:xfrm>
              <a:off x="7152074" y="4320852"/>
              <a:ext cx="456428"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62" name="Line 172"/>
            <p:cNvSpPr>
              <a:spLocks noChangeShapeType="1"/>
            </p:cNvSpPr>
            <p:nvPr/>
          </p:nvSpPr>
          <p:spPr bwMode="auto">
            <a:xfrm>
              <a:off x="7154324" y="4317990"/>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63" name="Line 172"/>
            <p:cNvSpPr>
              <a:spLocks noChangeShapeType="1"/>
            </p:cNvSpPr>
            <p:nvPr/>
          </p:nvSpPr>
          <p:spPr bwMode="auto">
            <a:xfrm>
              <a:off x="7531097" y="4322217"/>
              <a:ext cx="76200" cy="0"/>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sp>
        <p:nvSpPr>
          <p:cNvPr id="365" name="Line 134"/>
          <p:cNvSpPr>
            <a:spLocks noChangeShapeType="1"/>
          </p:cNvSpPr>
          <p:nvPr/>
        </p:nvSpPr>
        <p:spPr bwMode="auto">
          <a:xfrm>
            <a:off x="8545829" y="5715000"/>
            <a:ext cx="307050" cy="0"/>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368" name="Freeform 367"/>
          <p:cNvSpPr/>
          <p:nvPr/>
        </p:nvSpPr>
        <p:spPr>
          <a:xfrm>
            <a:off x="1684867" y="1715911"/>
            <a:ext cx="351366" cy="150989"/>
          </a:xfrm>
          <a:custGeom>
            <a:avLst/>
            <a:gdLst>
              <a:gd name="connsiteX0" fmla="*/ 351366 w 351366"/>
              <a:gd name="connsiteY0" fmla="*/ 150989 h 150989"/>
              <a:gd name="connsiteX1" fmla="*/ 287866 w 351366"/>
              <a:gd name="connsiteY1" fmla="*/ 57856 h 150989"/>
              <a:gd name="connsiteX2" fmla="*/ 287866 w 351366"/>
              <a:gd name="connsiteY2" fmla="*/ 57856 h 150989"/>
              <a:gd name="connsiteX3" fmla="*/ 228600 w 351366"/>
              <a:gd name="connsiteY3" fmla="*/ 28222 h 150989"/>
              <a:gd name="connsiteX4" fmla="*/ 139700 w 351366"/>
              <a:gd name="connsiteY4" fmla="*/ 2822 h 150989"/>
              <a:gd name="connsiteX5" fmla="*/ 59266 w 351366"/>
              <a:gd name="connsiteY5" fmla="*/ 45156 h 150989"/>
              <a:gd name="connsiteX6" fmla="*/ 0 w 351366"/>
              <a:gd name="connsiteY6" fmla="*/ 95956 h 150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366" h="150989">
                <a:moveTo>
                  <a:pt x="351366" y="150989"/>
                </a:moveTo>
                <a:lnTo>
                  <a:pt x="287866" y="57856"/>
                </a:lnTo>
                <a:lnTo>
                  <a:pt x="287866" y="57856"/>
                </a:lnTo>
                <a:cubicBezTo>
                  <a:pt x="277988" y="52917"/>
                  <a:pt x="253294" y="37394"/>
                  <a:pt x="228600" y="28222"/>
                </a:cubicBezTo>
                <a:cubicBezTo>
                  <a:pt x="203906" y="19050"/>
                  <a:pt x="167922" y="0"/>
                  <a:pt x="139700" y="2822"/>
                </a:cubicBezTo>
                <a:cubicBezTo>
                  <a:pt x="111478" y="5644"/>
                  <a:pt x="82549" y="29634"/>
                  <a:pt x="59266" y="45156"/>
                </a:cubicBezTo>
                <a:cubicBezTo>
                  <a:pt x="35983" y="60678"/>
                  <a:pt x="0" y="95956"/>
                  <a:pt x="0" y="95956"/>
                </a:cubicBezTo>
              </a:path>
            </a:pathLst>
          </a:custGeom>
          <a:ln w="12700" cap="flat" cmpd="sng" algn="ctr">
            <a:solidFill>
              <a:srgbClr val="42D62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69" name="Line 132"/>
          <p:cNvSpPr>
            <a:spLocks noChangeShapeType="1"/>
          </p:cNvSpPr>
          <p:nvPr/>
        </p:nvSpPr>
        <p:spPr bwMode="auto">
          <a:xfrm flipV="1">
            <a:off x="4858888" y="3601893"/>
            <a:ext cx="458788" cy="57150"/>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70" name="Oval 369"/>
          <p:cNvSpPr>
            <a:spLocks noChangeArrowheads="1"/>
          </p:cNvSpPr>
          <p:nvPr/>
        </p:nvSpPr>
        <p:spPr bwMode="auto">
          <a:xfrm rot="8337880">
            <a:off x="4952638" y="3455621"/>
            <a:ext cx="171450" cy="171450"/>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sp>
        <p:nvSpPr>
          <p:cNvPr id="371" name="Line 132"/>
          <p:cNvSpPr>
            <a:spLocks noChangeShapeType="1"/>
          </p:cNvSpPr>
          <p:nvPr/>
        </p:nvSpPr>
        <p:spPr bwMode="auto">
          <a:xfrm flipV="1">
            <a:off x="5437016" y="3597207"/>
            <a:ext cx="458788" cy="57150"/>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72" name="Oval 371"/>
          <p:cNvSpPr>
            <a:spLocks noChangeArrowheads="1"/>
          </p:cNvSpPr>
          <p:nvPr/>
        </p:nvSpPr>
        <p:spPr bwMode="auto">
          <a:xfrm rot="8337880">
            <a:off x="5539233" y="3450935"/>
            <a:ext cx="171450" cy="171450"/>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sp>
        <p:nvSpPr>
          <p:cNvPr id="374" name="Line 132"/>
          <p:cNvSpPr>
            <a:spLocks noChangeShapeType="1"/>
          </p:cNvSpPr>
          <p:nvPr/>
        </p:nvSpPr>
        <p:spPr bwMode="auto">
          <a:xfrm flipV="1">
            <a:off x="5997265" y="3554287"/>
            <a:ext cx="458788" cy="57150"/>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73" name="Oval 372"/>
          <p:cNvSpPr>
            <a:spLocks noChangeArrowheads="1"/>
          </p:cNvSpPr>
          <p:nvPr/>
        </p:nvSpPr>
        <p:spPr bwMode="auto">
          <a:xfrm rot="8337880">
            <a:off x="6098810" y="3411039"/>
            <a:ext cx="171450" cy="171450"/>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sp>
        <p:nvSpPr>
          <p:cNvPr id="375" name="Freeform 374"/>
          <p:cNvSpPr/>
          <p:nvPr/>
        </p:nvSpPr>
        <p:spPr>
          <a:xfrm>
            <a:off x="2413000" y="1562100"/>
            <a:ext cx="254000" cy="73025"/>
          </a:xfrm>
          <a:custGeom>
            <a:avLst/>
            <a:gdLst>
              <a:gd name="connsiteX0" fmla="*/ 0 w 254000"/>
              <a:gd name="connsiteY0" fmla="*/ 0 h 73025"/>
              <a:gd name="connsiteX1" fmla="*/ 69850 w 254000"/>
              <a:gd name="connsiteY1" fmla="*/ 57150 h 73025"/>
              <a:gd name="connsiteX2" fmla="*/ 146050 w 254000"/>
              <a:gd name="connsiteY2" fmla="*/ 69850 h 73025"/>
              <a:gd name="connsiteX3" fmla="*/ 234950 w 254000"/>
              <a:gd name="connsiteY3" fmla="*/ 69850 h 73025"/>
              <a:gd name="connsiteX4" fmla="*/ 254000 w 254000"/>
              <a:gd name="connsiteY4" fmla="*/ 50800 h 73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 h="73025">
                <a:moveTo>
                  <a:pt x="0" y="0"/>
                </a:moveTo>
                <a:cubicBezTo>
                  <a:pt x="22754" y="22754"/>
                  <a:pt x="45508" y="45508"/>
                  <a:pt x="69850" y="57150"/>
                </a:cubicBezTo>
                <a:cubicBezTo>
                  <a:pt x="94192" y="68792"/>
                  <a:pt x="118533" y="67733"/>
                  <a:pt x="146050" y="69850"/>
                </a:cubicBezTo>
                <a:cubicBezTo>
                  <a:pt x="173567" y="71967"/>
                  <a:pt x="216958" y="73025"/>
                  <a:pt x="234950" y="69850"/>
                </a:cubicBezTo>
                <a:cubicBezTo>
                  <a:pt x="252942" y="66675"/>
                  <a:pt x="254000" y="50800"/>
                  <a:pt x="254000" y="50800"/>
                </a:cubicBezTo>
              </a:path>
            </a:pathLst>
          </a:custGeom>
          <a:noFill/>
          <a:ln w="12700" cap="flat" cmpd="sng" algn="ctr">
            <a:solidFill>
              <a:srgbClr val="42D62B"/>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19" name="AutoShape 266"/>
          <p:cNvSpPr>
            <a:spLocks noChangeArrowheads="1"/>
          </p:cNvSpPr>
          <p:nvPr/>
        </p:nvSpPr>
        <p:spPr bwMode="auto">
          <a:xfrm>
            <a:off x="3122613" y="1304388"/>
            <a:ext cx="457200" cy="304800"/>
          </a:xfrm>
          <a:prstGeom prst="rightArrow">
            <a:avLst>
              <a:gd name="adj1" fmla="val 50000"/>
              <a:gd name="adj2" fmla="val 37500"/>
            </a:avLst>
          </a:prstGeom>
          <a:solidFill>
            <a:srgbClr val="000000"/>
          </a:solidFill>
          <a:ln w="9525">
            <a:solidFill>
              <a:schemeClr val="tx1"/>
            </a:solidFill>
            <a:miter lim="800000"/>
            <a:headEnd/>
            <a:tailEnd/>
          </a:ln>
          <a:effectLst/>
        </p:spPr>
        <p:txBody>
          <a:bodyPr wrap="none" anchor="ctr">
            <a:prstTxWarp prst="textNoShape">
              <a:avLst/>
            </a:prstTxWarp>
          </a:bodyPr>
          <a:lstStyle/>
          <a:p>
            <a:endParaRPr lang="en-US">
              <a:solidFill>
                <a:srgbClr val="000000"/>
              </a:solidFill>
            </a:endParaRPr>
          </a:p>
        </p:txBody>
      </p:sp>
      <p:sp>
        <p:nvSpPr>
          <p:cNvPr id="420" name="Rectangle 419"/>
          <p:cNvSpPr/>
          <p:nvPr/>
        </p:nvSpPr>
        <p:spPr>
          <a:xfrm>
            <a:off x="3652210" y="1219200"/>
            <a:ext cx="1453190" cy="40005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32" name="Group 331"/>
          <p:cNvGrpSpPr/>
          <p:nvPr/>
        </p:nvGrpSpPr>
        <p:grpSpPr>
          <a:xfrm>
            <a:off x="3719109" y="1237138"/>
            <a:ext cx="1345639" cy="788511"/>
            <a:chOff x="924242" y="2885185"/>
            <a:chExt cx="1535113" cy="858838"/>
          </a:xfrm>
        </p:grpSpPr>
        <p:grpSp>
          <p:nvGrpSpPr>
            <p:cNvPr id="333" name="Group 3"/>
            <p:cNvGrpSpPr>
              <a:grpSpLocks/>
            </p:cNvGrpSpPr>
            <p:nvPr/>
          </p:nvGrpSpPr>
          <p:grpSpPr bwMode="auto">
            <a:xfrm>
              <a:off x="924239" y="2885193"/>
              <a:ext cx="1535112" cy="858842"/>
              <a:chOff x="3658" y="1392"/>
              <a:chExt cx="1286" cy="720"/>
            </a:xfrm>
          </p:grpSpPr>
          <p:grpSp>
            <p:nvGrpSpPr>
              <p:cNvPr id="384" name="Group 3"/>
              <p:cNvGrpSpPr>
                <a:grpSpLocks/>
              </p:cNvGrpSpPr>
              <p:nvPr/>
            </p:nvGrpSpPr>
            <p:grpSpPr bwMode="auto">
              <a:xfrm>
                <a:off x="3658" y="1684"/>
                <a:ext cx="384" cy="181"/>
                <a:chOff x="3658" y="2116"/>
                <a:chExt cx="384" cy="181"/>
              </a:xfrm>
            </p:grpSpPr>
            <p:sp>
              <p:nvSpPr>
                <p:cNvPr id="414" name="Line 5"/>
                <p:cNvSpPr>
                  <a:spLocks noChangeShapeType="1"/>
                </p:cNvSpPr>
                <p:nvPr/>
              </p:nvSpPr>
              <p:spPr bwMode="auto">
                <a:xfrm flipV="1">
                  <a:off x="3658" y="2249"/>
                  <a:ext cx="384" cy="48"/>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415" name="Oval 6"/>
                <p:cNvSpPr>
                  <a:spLocks noChangeArrowheads="1"/>
                </p:cNvSpPr>
                <p:nvPr/>
              </p:nvSpPr>
              <p:spPr bwMode="auto">
                <a:xfrm rot="8337880">
                  <a:off x="3769" y="2116"/>
                  <a:ext cx="144" cy="144"/>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grpSp>
              <p:nvGrpSpPr>
                <p:cNvPr id="416" name="Group 7"/>
                <p:cNvGrpSpPr>
                  <a:grpSpLocks/>
                </p:cNvGrpSpPr>
                <p:nvPr/>
              </p:nvGrpSpPr>
              <p:grpSpPr bwMode="auto">
                <a:xfrm>
                  <a:off x="3792" y="2244"/>
                  <a:ext cx="130" cy="42"/>
                  <a:chOff x="1008" y="2448"/>
                  <a:chExt cx="144" cy="48"/>
                </a:xfrm>
              </p:grpSpPr>
              <p:sp>
                <p:nvSpPr>
                  <p:cNvPr id="417" name="Line 8"/>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418" name="Line 9"/>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385" name="Group 10"/>
              <p:cNvGrpSpPr>
                <a:grpSpLocks/>
              </p:cNvGrpSpPr>
              <p:nvPr/>
            </p:nvGrpSpPr>
            <p:grpSpPr bwMode="auto">
              <a:xfrm>
                <a:off x="4560" y="1738"/>
                <a:ext cx="384" cy="182"/>
                <a:chOff x="4379" y="1129"/>
                <a:chExt cx="384" cy="182"/>
              </a:xfrm>
            </p:grpSpPr>
            <p:sp>
              <p:nvSpPr>
                <p:cNvPr id="409" name="Line 11"/>
                <p:cNvSpPr>
                  <a:spLocks noChangeShapeType="1"/>
                </p:cNvSpPr>
                <p:nvPr/>
              </p:nvSpPr>
              <p:spPr bwMode="auto">
                <a:xfrm rot="-1011682">
                  <a:off x="4379" y="1263"/>
                  <a:ext cx="384" cy="48"/>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410" name="Oval 12"/>
                <p:cNvSpPr>
                  <a:spLocks noChangeArrowheads="1"/>
                </p:cNvSpPr>
                <p:nvPr/>
              </p:nvSpPr>
              <p:spPr bwMode="auto">
                <a:xfrm rot="10367147">
                  <a:off x="4519" y="1129"/>
                  <a:ext cx="144" cy="144"/>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grpSp>
              <p:nvGrpSpPr>
                <p:cNvPr id="411" name="Group 13"/>
                <p:cNvGrpSpPr>
                  <a:grpSpLocks/>
                </p:cNvGrpSpPr>
                <p:nvPr/>
              </p:nvGrpSpPr>
              <p:grpSpPr bwMode="auto">
                <a:xfrm rot="11257671">
                  <a:off x="4521" y="1258"/>
                  <a:ext cx="130" cy="43"/>
                  <a:chOff x="1008" y="2448"/>
                  <a:chExt cx="144" cy="48"/>
                </a:xfrm>
              </p:grpSpPr>
              <p:sp>
                <p:nvSpPr>
                  <p:cNvPr id="412" name="Line 14"/>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413" name="Line 15"/>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386" name="Group 16"/>
              <p:cNvGrpSpPr>
                <a:grpSpLocks/>
              </p:cNvGrpSpPr>
              <p:nvPr/>
            </p:nvGrpSpPr>
            <p:grpSpPr bwMode="auto">
              <a:xfrm>
                <a:off x="4032" y="1488"/>
                <a:ext cx="288" cy="258"/>
                <a:chOff x="4085" y="1290"/>
                <a:chExt cx="288" cy="258"/>
              </a:xfrm>
            </p:grpSpPr>
            <p:sp>
              <p:nvSpPr>
                <p:cNvPr id="405" name="Line 17"/>
                <p:cNvSpPr>
                  <a:spLocks noChangeShapeType="1"/>
                </p:cNvSpPr>
                <p:nvPr/>
              </p:nvSpPr>
              <p:spPr bwMode="auto">
                <a:xfrm flipV="1">
                  <a:off x="4085" y="1356"/>
                  <a:ext cx="288" cy="192"/>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406" name="Oval 18"/>
                <p:cNvSpPr>
                  <a:spLocks noChangeArrowheads="1"/>
                </p:cNvSpPr>
                <p:nvPr/>
              </p:nvSpPr>
              <p:spPr bwMode="auto">
                <a:xfrm rot="8021115">
                  <a:off x="4139" y="1290"/>
                  <a:ext cx="144" cy="144"/>
                </a:xfrm>
                <a:prstGeom prst="ellipse">
                  <a:avLst/>
                </a:prstGeom>
                <a:solidFill>
                  <a:srgbClr val="FF0000"/>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407" name="Line 19"/>
                <p:cNvSpPr>
                  <a:spLocks noChangeShapeType="1"/>
                </p:cNvSpPr>
                <p:nvPr/>
              </p:nvSpPr>
              <p:spPr bwMode="auto">
                <a:xfrm rot="9008459">
                  <a:off x="4186" y="1404"/>
                  <a:ext cx="129"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408" name="Line 20"/>
                <p:cNvSpPr>
                  <a:spLocks noChangeShapeType="1"/>
                </p:cNvSpPr>
                <p:nvPr/>
              </p:nvSpPr>
              <p:spPr bwMode="auto">
                <a:xfrm rot="9008459" flipH="1">
                  <a:off x="4186" y="1404"/>
                  <a:ext cx="129"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nvGrpSpPr>
              <p:cNvPr id="387" name="Group 21"/>
              <p:cNvGrpSpPr>
                <a:grpSpLocks/>
              </p:cNvGrpSpPr>
              <p:nvPr/>
            </p:nvGrpSpPr>
            <p:grpSpPr bwMode="auto">
              <a:xfrm rot="4385298">
                <a:off x="4301" y="1544"/>
                <a:ext cx="432" cy="128"/>
                <a:chOff x="4320" y="2688"/>
                <a:chExt cx="432" cy="128"/>
              </a:xfrm>
            </p:grpSpPr>
            <p:sp>
              <p:nvSpPr>
                <p:cNvPr id="400" name="Line 22"/>
                <p:cNvSpPr>
                  <a:spLocks noChangeShapeType="1"/>
                </p:cNvSpPr>
                <p:nvPr/>
              </p:nvSpPr>
              <p:spPr bwMode="auto">
                <a:xfrm>
                  <a:off x="4320" y="2784"/>
                  <a:ext cx="432" cy="1"/>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401" name="Oval 23"/>
                <p:cNvSpPr>
                  <a:spLocks noChangeArrowheads="1"/>
                </p:cNvSpPr>
                <p:nvPr/>
              </p:nvSpPr>
              <p:spPr bwMode="auto">
                <a:xfrm>
                  <a:off x="4536" y="2688"/>
                  <a:ext cx="216" cy="85"/>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grpSp>
              <p:nvGrpSpPr>
                <p:cNvPr id="402" name="Group 24"/>
                <p:cNvGrpSpPr>
                  <a:grpSpLocks/>
                </p:cNvGrpSpPr>
                <p:nvPr/>
              </p:nvGrpSpPr>
              <p:grpSpPr bwMode="auto">
                <a:xfrm>
                  <a:off x="4560" y="2773"/>
                  <a:ext cx="129" cy="43"/>
                  <a:chOff x="1008" y="2448"/>
                  <a:chExt cx="144" cy="48"/>
                </a:xfrm>
              </p:grpSpPr>
              <p:sp>
                <p:nvSpPr>
                  <p:cNvPr id="403" name="Line 25"/>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404" name="Line 26"/>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388" name="Group 27"/>
              <p:cNvGrpSpPr>
                <a:grpSpLocks/>
              </p:cNvGrpSpPr>
              <p:nvPr/>
            </p:nvGrpSpPr>
            <p:grpSpPr bwMode="auto">
              <a:xfrm rot="-6533597">
                <a:off x="3901" y="1800"/>
                <a:ext cx="240" cy="384"/>
                <a:chOff x="3888" y="2304"/>
                <a:chExt cx="240" cy="384"/>
              </a:xfrm>
            </p:grpSpPr>
            <p:sp>
              <p:nvSpPr>
                <p:cNvPr id="395" name="Line 28"/>
                <p:cNvSpPr>
                  <a:spLocks noChangeShapeType="1"/>
                </p:cNvSpPr>
                <p:nvPr/>
              </p:nvSpPr>
              <p:spPr bwMode="auto">
                <a:xfrm>
                  <a:off x="3888" y="2304"/>
                  <a:ext cx="240" cy="384"/>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396" name="Oval 29"/>
                <p:cNvSpPr>
                  <a:spLocks noChangeArrowheads="1"/>
                </p:cNvSpPr>
                <p:nvPr/>
              </p:nvSpPr>
              <p:spPr bwMode="auto">
                <a:xfrm rot="3555871">
                  <a:off x="3919" y="2417"/>
                  <a:ext cx="216" cy="85"/>
                </a:xfrm>
                <a:prstGeom prst="ellipse">
                  <a:avLst/>
                </a:prstGeom>
                <a:solidFill>
                  <a:schemeClr val="accent1"/>
                </a:solidFill>
                <a:ln w="9525">
                  <a:solidFill>
                    <a:schemeClr val="tx1"/>
                  </a:solidFill>
                  <a:round/>
                  <a:headEnd/>
                  <a:tailEnd/>
                </a:ln>
                <a:effectLst/>
              </p:spPr>
              <p:txBody>
                <a:bodyPr vert="eaVert" wrap="none" anchor="ctr">
                  <a:prstTxWarp prst="textNoShape">
                    <a:avLst/>
                  </a:prstTxWarp>
                </a:bodyPr>
                <a:lstStyle/>
                <a:p>
                  <a:pPr algn="ctr" eaLnBrk="1" hangingPunct="1"/>
                  <a:endParaRPr lang="en-US" sz="1800">
                    <a:solidFill>
                      <a:srgbClr val="000000"/>
                    </a:solidFill>
                  </a:endParaRPr>
                </a:p>
              </p:txBody>
            </p:sp>
            <p:grpSp>
              <p:nvGrpSpPr>
                <p:cNvPr id="397" name="Group 30"/>
                <p:cNvGrpSpPr>
                  <a:grpSpLocks/>
                </p:cNvGrpSpPr>
                <p:nvPr/>
              </p:nvGrpSpPr>
              <p:grpSpPr bwMode="auto">
                <a:xfrm>
                  <a:off x="3984" y="2400"/>
                  <a:ext cx="42" cy="130"/>
                  <a:chOff x="3984" y="2400"/>
                  <a:chExt cx="42" cy="130"/>
                </a:xfrm>
              </p:grpSpPr>
              <p:sp>
                <p:nvSpPr>
                  <p:cNvPr id="398" name="Line 31"/>
                  <p:cNvSpPr>
                    <a:spLocks noChangeShapeType="1"/>
                  </p:cNvSpPr>
                  <p:nvPr/>
                </p:nvSpPr>
                <p:spPr bwMode="auto">
                  <a:xfrm rot="3879229">
                    <a:off x="3940" y="2444"/>
                    <a:ext cx="130"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99" name="Line 32"/>
                  <p:cNvSpPr>
                    <a:spLocks noChangeShapeType="1"/>
                  </p:cNvSpPr>
                  <p:nvPr/>
                </p:nvSpPr>
                <p:spPr bwMode="auto">
                  <a:xfrm rot="3879229" flipH="1">
                    <a:off x="3940" y="2444"/>
                    <a:ext cx="130" cy="42"/>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nvGrpSpPr>
              <p:cNvPr id="389" name="Group 33"/>
              <p:cNvGrpSpPr>
                <a:grpSpLocks/>
              </p:cNvGrpSpPr>
              <p:nvPr/>
            </p:nvGrpSpPr>
            <p:grpSpPr bwMode="auto">
              <a:xfrm rot="975848">
                <a:off x="4261" y="1968"/>
                <a:ext cx="384" cy="144"/>
                <a:chOff x="4992" y="2304"/>
                <a:chExt cx="384" cy="144"/>
              </a:xfrm>
            </p:grpSpPr>
            <p:sp>
              <p:nvSpPr>
                <p:cNvPr id="390" name="Oval 34"/>
                <p:cNvSpPr>
                  <a:spLocks noChangeArrowheads="1"/>
                </p:cNvSpPr>
                <p:nvPr/>
              </p:nvSpPr>
              <p:spPr bwMode="auto">
                <a:xfrm rot="3645571">
                  <a:off x="5084" y="2260"/>
                  <a:ext cx="86" cy="173"/>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391" name="Line 35"/>
                <p:cNvSpPr>
                  <a:spLocks noChangeShapeType="1"/>
                </p:cNvSpPr>
                <p:nvPr/>
              </p:nvSpPr>
              <p:spPr bwMode="auto">
                <a:xfrm flipV="1">
                  <a:off x="4992" y="2304"/>
                  <a:ext cx="384" cy="144"/>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grpSp>
              <p:nvGrpSpPr>
                <p:cNvPr id="392" name="Group 36"/>
                <p:cNvGrpSpPr>
                  <a:grpSpLocks/>
                </p:cNvGrpSpPr>
                <p:nvPr/>
              </p:nvGrpSpPr>
              <p:grpSpPr bwMode="auto">
                <a:xfrm rot="-956723">
                  <a:off x="5083" y="2358"/>
                  <a:ext cx="130" cy="42"/>
                  <a:chOff x="1008" y="2448"/>
                  <a:chExt cx="144" cy="48"/>
                </a:xfrm>
              </p:grpSpPr>
              <p:sp>
                <p:nvSpPr>
                  <p:cNvPr id="393" name="Line 37"/>
                  <p:cNvSpPr>
                    <a:spLocks noChangeShapeType="1"/>
                  </p:cNvSpPr>
                  <p:nvPr/>
                </p:nvSpPr>
                <p:spPr bwMode="auto">
                  <a:xfrm>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sp>
                <p:nvSpPr>
                  <p:cNvPr id="394" name="Line 38"/>
                  <p:cNvSpPr>
                    <a:spLocks noChangeShapeType="1"/>
                  </p:cNvSpPr>
                  <p:nvPr/>
                </p:nvSpPr>
                <p:spPr bwMode="auto">
                  <a:xfrm flipH="1">
                    <a:off x="1008" y="2448"/>
                    <a:ext cx="144" cy="48"/>
                  </a:xfrm>
                  <a:prstGeom prst="line">
                    <a:avLst/>
                  </a:prstGeom>
                  <a:noFill/>
                  <a:ln w="38100">
                    <a:solidFill>
                      <a:schemeClr val="tx1"/>
                    </a:solidFill>
                    <a:round/>
                    <a:headEnd/>
                    <a:tailEnd/>
                  </a:ln>
                  <a:effectLst/>
                </p:spPr>
                <p:txBody>
                  <a:bodyPr>
                    <a:prstTxWarp prst="textNoShape">
                      <a:avLst/>
                    </a:prstTxWarp>
                  </a:bodyPr>
                  <a:lstStyle/>
                  <a:p>
                    <a:endParaRPr lang="en-US">
                      <a:solidFill>
                        <a:srgbClr val="000000"/>
                      </a:solidFill>
                    </a:endParaRPr>
                  </a:p>
                </p:txBody>
              </p:sp>
            </p:grpSp>
          </p:grpSp>
        </p:grpSp>
        <p:sp>
          <p:nvSpPr>
            <p:cNvPr id="334" name="Oval 333"/>
            <p:cNvSpPr>
              <a:spLocks noChangeArrowheads="1"/>
            </p:cNvSpPr>
            <p:nvPr/>
          </p:nvSpPr>
          <p:spPr bwMode="auto">
            <a:xfrm rot="8337880">
              <a:off x="1057592" y="3221735"/>
              <a:ext cx="171450" cy="171450"/>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sp>
          <p:nvSpPr>
            <p:cNvPr id="335" name="Oval 334"/>
            <p:cNvSpPr>
              <a:spLocks noChangeArrowheads="1"/>
            </p:cNvSpPr>
            <p:nvPr/>
          </p:nvSpPr>
          <p:spPr bwMode="auto">
            <a:xfrm rot="10367147">
              <a:off x="2167255" y="3286823"/>
              <a:ext cx="173037" cy="171450"/>
            </a:xfrm>
            <a:prstGeom prst="ellipse">
              <a:avLst/>
            </a:prstGeom>
            <a:solidFill>
              <a:srgbClr val="FF0000"/>
            </a:solidFill>
            <a:ln w="9525">
              <a:solidFill>
                <a:schemeClr val="tx1"/>
              </a:solidFill>
              <a:round/>
              <a:headEnd/>
              <a:tailEnd/>
            </a:ln>
            <a:effectLst/>
          </p:spPr>
          <p:txBody>
            <a:bodyPr rot="10800000" wrap="none" anchor="ctr">
              <a:prstTxWarp prst="textNoShape">
                <a:avLst/>
              </a:prstTxWarp>
            </a:bodyPr>
            <a:lstStyle/>
            <a:p>
              <a:pPr algn="ctr" eaLnBrk="1" hangingPunct="1"/>
              <a:endParaRPr lang="en-US" sz="1800">
                <a:solidFill>
                  <a:srgbClr val="000000"/>
                </a:solidFill>
              </a:endParaRPr>
            </a:p>
          </p:txBody>
        </p:sp>
        <p:sp>
          <p:nvSpPr>
            <p:cNvPr id="364" name="Oval 363"/>
            <p:cNvSpPr>
              <a:spLocks noChangeArrowheads="1"/>
            </p:cNvSpPr>
            <p:nvPr/>
          </p:nvSpPr>
          <p:spPr bwMode="auto">
            <a:xfrm rot="8021115">
              <a:off x="1435417" y="2988373"/>
              <a:ext cx="171450" cy="171450"/>
            </a:xfrm>
            <a:prstGeom prst="ellipse">
              <a:avLst/>
            </a:prstGeom>
            <a:solidFill>
              <a:srgbClr val="FF0000"/>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366" name="Oval 365"/>
            <p:cNvSpPr>
              <a:spLocks noChangeArrowheads="1"/>
            </p:cNvSpPr>
            <p:nvPr/>
          </p:nvSpPr>
          <p:spPr bwMode="auto">
            <a:xfrm rot="4385298">
              <a:off x="1881504" y="3196336"/>
              <a:ext cx="257175" cy="101600"/>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sp>
          <p:nvSpPr>
            <p:cNvPr id="367" name="Oval 366"/>
            <p:cNvSpPr>
              <a:spLocks noChangeArrowheads="1"/>
            </p:cNvSpPr>
            <p:nvPr/>
          </p:nvSpPr>
          <p:spPr bwMode="auto">
            <a:xfrm rot="18622274">
              <a:off x="1179829" y="3531298"/>
              <a:ext cx="257175" cy="101600"/>
            </a:xfrm>
            <a:prstGeom prst="ellipse">
              <a:avLst/>
            </a:prstGeom>
            <a:solidFill>
              <a:schemeClr val="accent1"/>
            </a:solidFill>
            <a:ln w="9525">
              <a:solidFill>
                <a:schemeClr val="tx1"/>
              </a:solidFill>
              <a:round/>
              <a:headEnd/>
              <a:tailEnd/>
            </a:ln>
            <a:effectLst/>
          </p:spPr>
          <p:txBody>
            <a:bodyPr vert="eaVert" wrap="none" anchor="ctr">
              <a:prstTxWarp prst="textNoShape">
                <a:avLst/>
              </a:prstTxWarp>
            </a:bodyPr>
            <a:lstStyle/>
            <a:p>
              <a:pPr algn="ctr" eaLnBrk="1" hangingPunct="1"/>
              <a:endParaRPr lang="en-US" sz="1800">
                <a:solidFill>
                  <a:srgbClr val="000000"/>
                </a:solidFill>
              </a:endParaRPr>
            </a:p>
          </p:txBody>
        </p:sp>
        <p:grpSp>
          <p:nvGrpSpPr>
            <p:cNvPr id="376" name="Group 130"/>
            <p:cNvGrpSpPr>
              <a:grpSpLocks/>
            </p:cNvGrpSpPr>
            <p:nvPr/>
          </p:nvGrpSpPr>
          <p:grpSpPr bwMode="auto">
            <a:xfrm>
              <a:off x="924246" y="2885189"/>
              <a:ext cx="1535114" cy="847726"/>
              <a:chOff x="4272" y="1879"/>
              <a:chExt cx="967" cy="534"/>
            </a:xfrm>
          </p:grpSpPr>
          <p:sp>
            <p:nvSpPr>
              <p:cNvPr id="378" name="Line 132"/>
              <p:cNvSpPr>
                <a:spLocks noChangeShapeType="1"/>
              </p:cNvSpPr>
              <p:nvPr/>
            </p:nvSpPr>
            <p:spPr bwMode="auto">
              <a:xfrm flipV="1">
                <a:off x="4272" y="2191"/>
                <a:ext cx="289" cy="36"/>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79" name="Line 133"/>
              <p:cNvSpPr>
                <a:spLocks noChangeShapeType="1"/>
              </p:cNvSpPr>
              <p:nvPr/>
            </p:nvSpPr>
            <p:spPr bwMode="auto">
              <a:xfrm rot="-1011682">
                <a:off x="4950" y="2233"/>
                <a:ext cx="289" cy="36"/>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80" name="Line 134"/>
              <p:cNvSpPr>
                <a:spLocks noChangeShapeType="1"/>
              </p:cNvSpPr>
              <p:nvPr/>
            </p:nvSpPr>
            <p:spPr bwMode="auto">
              <a:xfrm flipV="1">
                <a:off x="4553" y="1994"/>
                <a:ext cx="217" cy="144"/>
              </a:xfrm>
              <a:prstGeom prst="line">
                <a:avLst/>
              </a:prstGeom>
              <a:noFill/>
              <a:ln w="38100">
                <a:solidFill>
                  <a:srgbClr val="FF0000"/>
                </a:solidFill>
                <a:round/>
                <a:headEnd/>
                <a:tailEnd/>
              </a:ln>
              <a:effectLst/>
            </p:spPr>
            <p:txBody>
              <a:bodyPr>
                <a:prstTxWarp prst="textNoShape">
                  <a:avLst/>
                </a:prstTxWarp>
              </a:bodyPr>
              <a:lstStyle/>
              <a:p>
                <a:endParaRPr lang="en-US">
                  <a:solidFill>
                    <a:srgbClr val="000000"/>
                  </a:solidFill>
                </a:endParaRPr>
              </a:p>
            </p:txBody>
          </p:sp>
          <p:sp>
            <p:nvSpPr>
              <p:cNvPr id="381" name="Line 135"/>
              <p:cNvSpPr>
                <a:spLocks noChangeShapeType="1"/>
              </p:cNvSpPr>
              <p:nvPr/>
            </p:nvSpPr>
            <p:spPr bwMode="auto">
              <a:xfrm rot="4385298">
                <a:off x="4731" y="2041"/>
                <a:ext cx="325" cy="1"/>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382" name="Line 136"/>
              <p:cNvSpPr>
                <a:spLocks noChangeShapeType="1"/>
              </p:cNvSpPr>
              <p:nvPr/>
            </p:nvSpPr>
            <p:spPr bwMode="auto">
              <a:xfrm rot="-6533597">
                <a:off x="4455" y="2179"/>
                <a:ext cx="180" cy="288"/>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sp>
            <p:nvSpPr>
              <p:cNvPr id="383" name="Line 137"/>
              <p:cNvSpPr>
                <a:spLocks noChangeShapeType="1"/>
              </p:cNvSpPr>
              <p:nvPr/>
            </p:nvSpPr>
            <p:spPr bwMode="auto">
              <a:xfrm rot="975848" flipV="1">
                <a:off x="4725" y="2305"/>
                <a:ext cx="289" cy="108"/>
              </a:xfrm>
              <a:prstGeom prst="line">
                <a:avLst/>
              </a:prstGeom>
              <a:noFill/>
              <a:ln w="38100">
                <a:solidFill>
                  <a:schemeClr val="accent1"/>
                </a:solidFill>
                <a:round/>
                <a:headEnd/>
                <a:tailEnd/>
              </a:ln>
              <a:effectLst/>
            </p:spPr>
            <p:txBody>
              <a:bodyPr>
                <a:prstTxWarp prst="textNoShape">
                  <a:avLst/>
                </a:prstTxWarp>
              </a:bodyPr>
              <a:lstStyle/>
              <a:p>
                <a:endParaRPr lang="en-US">
                  <a:solidFill>
                    <a:srgbClr val="000000"/>
                  </a:solidFill>
                </a:endParaRPr>
              </a:p>
            </p:txBody>
          </p:sp>
        </p:grpSp>
        <p:sp>
          <p:nvSpPr>
            <p:cNvPr id="377" name="Oval 376"/>
            <p:cNvSpPr>
              <a:spLocks noChangeArrowheads="1"/>
            </p:cNvSpPr>
            <p:nvPr/>
          </p:nvSpPr>
          <p:spPr bwMode="auto">
            <a:xfrm rot="4621419">
              <a:off x="1763236" y="3490816"/>
              <a:ext cx="103188" cy="206375"/>
            </a:xfrm>
            <a:prstGeom prst="ellipse">
              <a:avLst/>
            </a:prstGeom>
            <a:solidFill>
              <a:schemeClr val="accent1"/>
            </a:solidFill>
            <a:ln w="9525">
              <a:solidFill>
                <a:schemeClr val="tx1"/>
              </a:solidFill>
              <a:round/>
              <a:headEnd/>
              <a:tailEnd/>
            </a:ln>
            <a:effectLst/>
          </p:spPr>
          <p:txBody>
            <a:bodyPr rot="10800000" vert="eaVert" wrap="none" anchor="ctr">
              <a:prstTxWarp prst="textNoShape">
                <a:avLst/>
              </a:prstTxWarp>
            </a:bodyPr>
            <a:lstStyle/>
            <a:p>
              <a:pPr algn="ctr" eaLnBrk="1" hangingPunct="1"/>
              <a:endParaRPr lang="en-US" sz="1800">
                <a:solidFill>
                  <a:srgbClr val="000000"/>
                </a:solidFill>
              </a:endParaRPr>
            </a:p>
          </p:txBody>
        </p:sp>
      </p:grpSp>
      <p:sp>
        <p:nvSpPr>
          <p:cNvPr id="422" name="Lightning Bolt 421"/>
          <p:cNvSpPr/>
          <p:nvPr/>
        </p:nvSpPr>
        <p:spPr>
          <a:xfrm>
            <a:off x="3721240" y="1219201"/>
            <a:ext cx="444900" cy="292950"/>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5" name="Lightning Bolt 424"/>
          <p:cNvSpPr/>
          <p:nvPr/>
        </p:nvSpPr>
        <p:spPr>
          <a:xfrm rot="4742475">
            <a:off x="4634442" y="1277337"/>
            <a:ext cx="444900" cy="292950"/>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6" name="Lightning Bolt 425"/>
          <p:cNvSpPr/>
          <p:nvPr/>
        </p:nvSpPr>
        <p:spPr>
          <a:xfrm rot="14772896">
            <a:off x="4018671" y="1876746"/>
            <a:ext cx="444900" cy="292950"/>
          </a:xfrm>
          <a:prstGeom prst="lightningBolt">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8" name="Rectangle 427"/>
          <p:cNvSpPr/>
          <p:nvPr/>
        </p:nvSpPr>
        <p:spPr>
          <a:xfrm>
            <a:off x="3775562" y="2225675"/>
            <a:ext cx="717902" cy="369332"/>
          </a:xfrm>
          <a:prstGeom prst="rect">
            <a:avLst/>
          </a:prstGeom>
        </p:spPr>
        <p:txBody>
          <a:bodyPr wrap="none">
            <a:spAutoFit/>
          </a:bodyPr>
          <a:lstStyle/>
          <a:p>
            <a:pPr algn="r"/>
            <a:r>
              <a:rPr lang="en-US" dirty="0" smtClean="0">
                <a:solidFill>
                  <a:srgbClr val="000000"/>
                </a:solidFill>
              </a:rPr>
              <a:t>Shear</a:t>
            </a:r>
            <a:endParaRPr lang="en-US" dirty="0">
              <a:solidFill>
                <a:srgbClr val="000000"/>
              </a:solidFill>
            </a:endParaRPr>
          </a:p>
        </p:txBody>
      </p:sp>
      <p:sp>
        <p:nvSpPr>
          <p:cNvPr id="429" name="Line 134"/>
          <p:cNvSpPr>
            <a:spLocks noChangeShapeType="1"/>
          </p:cNvSpPr>
          <p:nvPr/>
        </p:nvSpPr>
        <p:spPr bwMode="auto">
          <a:xfrm flipV="1">
            <a:off x="4349330" y="1536699"/>
            <a:ext cx="176664" cy="196313"/>
          </a:xfrm>
          <a:prstGeom prst="line">
            <a:avLst/>
          </a:prstGeom>
          <a:noFill/>
          <a:ln w="38100">
            <a:solidFill>
              <a:srgbClr val="42D62B"/>
            </a:solidFill>
            <a:round/>
            <a:headEnd/>
            <a:tailEnd/>
          </a:ln>
          <a:effectLst/>
        </p:spPr>
        <p:txBody>
          <a:bodyPr>
            <a:prstTxWarp prst="textNoShape">
              <a:avLst/>
            </a:prstTxWarp>
          </a:bodyPr>
          <a:lstStyle/>
          <a:p>
            <a:endParaRPr lang="en-US">
              <a:solidFill>
                <a:srgbClr val="000000"/>
              </a:solidFill>
            </a:endParaRPr>
          </a:p>
        </p:txBody>
      </p:sp>
      <p:sp>
        <p:nvSpPr>
          <p:cNvPr id="423" name="Text Box 263"/>
          <p:cNvSpPr txBox="1">
            <a:spLocks noChangeArrowheads="1"/>
          </p:cNvSpPr>
          <p:nvPr/>
        </p:nvSpPr>
        <p:spPr bwMode="auto">
          <a:xfrm>
            <a:off x="1005353" y="4394685"/>
            <a:ext cx="213844" cy="329716"/>
          </a:xfrm>
          <a:prstGeom prst="rect">
            <a:avLst/>
          </a:prstGeom>
          <a:noFill/>
          <a:ln w="9525">
            <a:noFill/>
            <a:miter lim="800000"/>
            <a:headEnd/>
            <a:tailEnd/>
          </a:ln>
          <a:effectLst/>
        </p:spPr>
        <p:txBody>
          <a:bodyPr wrap="none">
            <a:prstTxWarp prst="textNoShape">
              <a:avLst/>
            </a:prstTxWarp>
            <a:spAutoFit/>
          </a:bodyPr>
          <a:lstStyle/>
          <a:p>
            <a:pPr eaLnBrk="1" hangingPunct="1"/>
            <a:endParaRPr lang="en-US" sz="1800">
              <a:solidFill>
                <a:srgbClr val="000000"/>
              </a:solidFill>
            </a:endParaRPr>
          </a:p>
        </p:txBody>
      </p:sp>
      <p:sp>
        <p:nvSpPr>
          <p:cNvPr id="42" name="Lightning Bolt 41"/>
          <p:cNvSpPr/>
          <p:nvPr/>
        </p:nvSpPr>
        <p:spPr>
          <a:xfrm rot="18956632">
            <a:off x="1271373" y="2791423"/>
            <a:ext cx="796028" cy="765251"/>
          </a:xfrm>
          <a:prstGeom prst="lightningBol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56527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Scale>
                                      <p:cBhvr>
                                        <p:cTn id="7" dur="1000" decel="50000" fill="hold">
                                          <p:stCondLst>
                                            <p:cond delay="0"/>
                                          </p:stCondLst>
                                        </p:cTn>
                                        <p:tgtEl>
                                          <p:spTgt spid="4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42"/>
                                        </p:tgtEl>
                                        <p:attrNameLst>
                                          <p:attrName>ppt_x</p:attrName>
                                          <p:attrName>ppt_y</p:attrName>
                                        </p:attrNameLst>
                                      </p:cBhvr>
                                    </p:animMotion>
                                    <p:animEffect transition="in" filter="fade">
                                      <p:cBhvr>
                                        <p:cTn id="9"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9397" y="452651"/>
            <a:ext cx="8482465" cy="614149"/>
          </a:xfrm>
          <a:prstGeom prst="roundRect">
            <a:avLst/>
          </a:prstGeom>
          <a:solidFill>
            <a:schemeClr val="bg1">
              <a:lumMod val="95000"/>
              <a:alpha val="40000"/>
            </a:schemeClr>
          </a:solid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mj-lt"/>
                <a:cs typeface="Arial"/>
              </a:rPr>
              <a:t>65% of TAL1 OSs are active enhancers in various tissues</a:t>
            </a:r>
          </a:p>
        </p:txBody>
      </p:sp>
      <p:pic>
        <p:nvPicPr>
          <p:cNvPr id="5" name="Picture 4"/>
          <p:cNvPicPr>
            <a:picLocks noChangeAspect="1"/>
          </p:cNvPicPr>
          <p:nvPr/>
        </p:nvPicPr>
        <p:blipFill>
          <a:blip r:embed="rId4"/>
          <a:stretch>
            <a:fillRect/>
          </a:stretch>
        </p:blipFill>
        <p:spPr>
          <a:xfrm>
            <a:off x="1176371" y="1679157"/>
            <a:ext cx="2429276" cy="2028327"/>
          </a:xfrm>
          <a:prstGeom prst="rect">
            <a:avLst/>
          </a:prstGeom>
        </p:spPr>
      </p:pic>
      <p:pic>
        <p:nvPicPr>
          <p:cNvPr id="6" name="Picture 5"/>
          <p:cNvPicPr>
            <a:picLocks noChangeAspect="1"/>
          </p:cNvPicPr>
          <p:nvPr/>
        </p:nvPicPr>
        <p:blipFill>
          <a:blip r:embed="rId5"/>
          <a:stretch>
            <a:fillRect/>
          </a:stretch>
        </p:blipFill>
        <p:spPr>
          <a:xfrm>
            <a:off x="4834870" y="1298971"/>
            <a:ext cx="3652514" cy="2941695"/>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1090521289"/>
              </p:ext>
            </p:extLst>
          </p:nvPr>
        </p:nvGraphicFramePr>
        <p:xfrm>
          <a:off x="1249363" y="4445000"/>
          <a:ext cx="5489575" cy="1474788"/>
        </p:xfrm>
        <a:graphic>
          <a:graphicData uri="http://schemas.openxmlformats.org/presentationml/2006/ole">
            <mc:AlternateContent xmlns:mc="http://schemas.openxmlformats.org/markup-compatibility/2006">
              <mc:Choice xmlns:v="urn:schemas-microsoft-com:vml" Requires="v">
                <p:oleObj spid="_x0000_s1038" name="Document" r:id="rId6" imgW="5476320" imgH="1471680" progId="Word.Document.12">
                  <p:embed/>
                </p:oleObj>
              </mc:Choice>
              <mc:Fallback>
                <p:oleObj name="Document" r:id="rId6" imgW="5476320" imgH="1471680"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49363" y="4445000"/>
                        <a:ext cx="5489575" cy="1474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a:spLocks noChangeArrowheads="1"/>
          </p:cNvSpPr>
          <p:nvPr/>
        </p:nvSpPr>
        <p:spPr bwMode="auto">
          <a:xfrm>
            <a:off x="625277" y="5885889"/>
            <a:ext cx="5745944" cy="33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fontAlgn="base">
              <a:spcBef>
                <a:spcPts val="0"/>
              </a:spcBef>
              <a:spcAft>
                <a:spcPts val="0"/>
              </a:spcAft>
            </a:pPr>
            <a:r>
              <a:rPr lang="en-US" sz="1200" kern="1200" dirty="0" smtClean="0">
                <a:solidFill>
                  <a:srgbClr val="000000"/>
                </a:solidFill>
                <a:effectLst/>
                <a:latin typeface="Calibri"/>
                <a:ea typeface="ＭＳ Ｐゴシック"/>
                <a:cs typeface="ＭＳ Ｐゴシック"/>
              </a:rPr>
              <a:t>Tissue expressed: </a:t>
            </a:r>
            <a:r>
              <a:rPr lang="en-US" sz="1200" dirty="0">
                <a:solidFill>
                  <a:srgbClr val="000000"/>
                </a:solidFill>
                <a:latin typeface="Calibri"/>
                <a:ea typeface="ＭＳ Ｐゴシック"/>
                <a:cs typeface="ＭＳ Ｐゴシック"/>
              </a:rPr>
              <a:t> </a:t>
            </a:r>
            <a:r>
              <a:rPr lang="en-US" sz="1200" dirty="0" smtClean="0">
                <a:solidFill>
                  <a:srgbClr val="000000"/>
                </a:solidFill>
                <a:latin typeface="Calibri"/>
                <a:ea typeface="ＭＳ Ｐゴシック"/>
                <a:cs typeface="ＭＳ Ｐゴシック"/>
              </a:rPr>
              <a:t>     </a:t>
            </a:r>
            <a:r>
              <a:rPr lang="en-US" sz="1100" kern="1200" dirty="0" smtClean="0">
                <a:solidFill>
                  <a:srgbClr val="000000"/>
                </a:solidFill>
                <a:effectLst/>
                <a:latin typeface="Calibri"/>
                <a:ea typeface="ＭＳ Ｐゴシック"/>
                <a:cs typeface="ＭＳ Ｐゴシック"/>
              </a:rPr>
              <a:t>Heart                   Midbrain                   Forebrain  </a:t>
            </a:r>
            <a:r>
              <a:rPr lang="en-US" sz="1100" kern="1200" dirty="0">
                <a:solidFill>
                  <a:srgbClr val="000000"/>
                </a:solidFill>
                <a:effectLst/>
                <a:latin typeface="Calibri"/>
                <a:ea typeface="ＭＳ Ｐゴシック"/>
                <a:cs typeface="ＭＳ Ｐゴシック"/>
              </a:rPr>
              <a:t>	       </a:t>
            </a:r>
            <a:r>
              <a:rPr lang="en-US" sz="1100" kern="1200" dirty="0" smtClean="0">
                <a:solidFill>
                  <a:srgbClr val="000000"/>
                </a:solidFill>
                <a:effectLst/>
                <a:latin typeface="Calibri"/>
                <a:ea typeface="ＭＳ Ｐゴシック"/>
                <a:cs typeface="ＭＳ Ｐゴシック"/>
              </a:rPr>
              <a:t>Limb</a:t>
            </a:r>
          </a:p>
        </p:txBody>
      </p:sp>
      <p:sp>
        <p:nvSpPr>
          <p:cNvPr id="10" name="TextBox 9"/>
          <p:cNvSpPr txBox="1"/>
          <p:nvPr/>
        </p:nvSpPr>
        <p:spPr>
          <a:xfrm>
            <a:off x="1981200" y="6477000"/>
            <a:ext cx="2462261" cy="230832"/>
          </a:xfrm>
          <a:prstGeom prst="rect">
            <a:avLst/>
          </a:prstGeom>
          <a:noFill/>
        </p:spPr>
        <p:txBody>
          <a:bodyPr wrap="square">
            <a:spAutoFit/>
          </a:bodyPr>
          <a:lstStyle/>
          <a:p>
            <a:pPr>
              <a:defRPr/>
            </a:pPr>
            <a:r>
              <a:rPr lang="en-US" sz="900" dirty="0" smtClean="0">
                <a:latin typeface="Arial"/>
                <a:cs typeface="Arial"/>
              </a:rPr>
              <a:t>VISTA </a:t>
            </a:r>
            <a:r>
              <a:rPr lang="en-US" sz="900" dirty="0" smtClean="0">
                <a:latin typeface="Arial"/>
                <a:cs typeface="Arial"/>
              </a:rPr>
              <a:t>Enhancer Browser (</a:t>
            </a:r>
            <a:r>
              <a:rPr lang="en-US" sz="900" dirty="0" err="1" smtClean="0">
                <a:latin typeface="Arial"/>
                <a:cs typeface="Arial"/>
              </a:rPr>
              <a:t>Visel</a:t>
            </a:r>
            <a:r>
              <a:rPr lang="en-US" sz="900" dirty="0" smtClean="0">
                <a:latin typeface="Arial"/>
                <a:cs typeface="Arial"/>
              </a:rPr>
              <a:t> et al. 2007)</a:t>
            </a:r>
            <a:endParaRPr lang="en-US" sz="900" dirty="0">
              <a:latin typeface="Arial"/>
              <a:cs typeface="Arial"/>
            </a:endParaRPr>
          </a:p>
        </p:txBody>
      </p:sp>
      <p:sp>
        <p:nvSpPr>
          <p:cNvPr id="2" name="Date Placeholder 1"/>
          <p:cNvSpPr>
            <a:spLocks noGrp="1"/>
          </p:cNvSpPr>
          <p:nvPr>
            <p:ph type="dt" sz="half" idx="10"/>
          </p:nvPr>
        </p:nvSpPr>
        <p:spPr/>
        <p:txBody>
          <a:bodyPr/>
          <a:lstStyle/>
          <a:p>
            <a:fld id="{DF164A73-BE34-214D-A771-2472EB58D584}" type="datetime1">
              <a:rPr lang="en-US" smtClean="0"/>
              <a:t>4/6/15</a:t>
            </a:fld>
            <a:endParaRPr lang="en-US"/>
          </a:p>
        </p:txBody>
      </p:sp>
      <p:sp>
        <p:nvSpPr>
          <p:cNvPr id="3" name="Slide Number Placeholder 2"/>
          <p:cNvSpPr>
            <a:spLocks noGrp="1"/>
          </p:cNvSpPr>
          <p:nvPr>
            <p:ph type="sldNum" sz="quarter" idx="12"/>
          </p:nvPr>
        </p:nvSpPr>
        <p:spPr>
          <a:xfrm>
            <a:off x="6553200" y="6400800"/>
            <a:ext cx="2133600" cy="365125"/>
          </a:xfrm>
        </p:spPr>
        <p:txBody>
          <a:bodyPr/>
          <a:lstStyle/>
          <a:p>
            <a:fld id="{D85525D1-94EC-AA45-A259-B3226F473042}" type="slidenum">
              <a:rPr lang="en-US" smtClean="0"/>
              <a:t>40</a:t>
            </a:fld>
            <a:endParaRPr lang="en-US"/>
          </a:p>
        </p:txBody>
      </p:sp>
      <p:sp>
        <p:nvSpPr>
          <p:cNvPr id="11" name="TextBox 10"/>
          <p:cNvSpPr txBox="1"/>
          <p:nvPr/>
        </p:nvSpPr>
        <p:spPr>
          <a:xfrm>
            <a:off x="4572000" y="6477000"/>
            <a:ext cx="2462261" cy="230832"/>
          </a:xfrm>
          <a:prstGeom prst="rect">
            <a:avLst/>
          </a:prstGeom>
          <a:noFill/>
        </p:spPr>
        <p:txBody>
          <a:bodyPr wrap="square">
            <a:spAutoFit/>
          </a:bodyPr>
          <a:lstStyle/>
          <a:p>
            <a:pPr>
              <a:defRPr/>
            </a:pPr>
            <a:r>
              <a:rPr lang="en-US" sz="900" dirty="0" err="1" smtClean="0">
                <a:latin typeface="Arial"/>
                <a:cs typeface="Arial"/>
              </a:rPr>
              <a:t>Dogan</a:t>
            </a:r>
            <a:r>
              <a:rPr lang="en-US" sz="900" dirty="0" smtClean="0">
                <a:latin typeface="Arial"/>
                <a:cs typeface="Arial"/>
              </a:rPr>
              <a:t> et al. (</a:t>
            </a:r>
            <a:r>
              <a:rPr lang="en-US" sz="900" dirty="0" smtClean="0">
                <a:latin typeface="Arial"/>
                <a:cs typeface="Arial"/>
              </a:rPr>
              <a:t>2015) Epigenetics &amp; Chromatin</a:t>
            </a:r>
            <a:endParaRPr lang="en-US" sz="900" dirty="0">
              <a:latin typeface="Arial"/>
              <a:cs typeface="Arial"/>
            </a:endParaRPr>
          </a:p>
        </p:txBody>
      </p:sp>
    </p:spTree>
    <p:extLst>
      <p:ext uri="{BB962C8B-B14F-4D97-AF65-F5344CB8AC3E}">
        <p14:creationId xmlns:p14="http://schemas.microsoft.com/office/powerpoint/2010/main" val="34466565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9398" y="286603"/>
            <a:ext cx="7499826" cy="900752"/>
          </a:xfrm>
          <a:prstGeom prst="roundRect">
            <a:avLst/>
          </a:prstGeom>
          <a:solidFill>
            <a:schemeClr val="bg1">
              <a:lumMod val="95000"/>
              <a:alpha val="40000"/>
            </a:schemeClr>
          </a:solidFill>
          <a:ln w="5080" cmpd="sng">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2800" dirty="0" smtClean="0">
                <a:solidFill>
                  <a:schemeClr val="tx1"/>
                </a:solidFill>
                <a:latin typeface="+mj-lt"/>
                <a:cs typeface="Arial"/>
              </a:rPr>
              <a:t>7 (out of 9) TAL1-bound DNA segments are active in both enhancer assays</a:t>
            </a:r>
          </a:p>
        </p:txBody>
      </p:sp>
      <p:graphicFrame>
        <p:nvGraphicFramePr>
          <p:cNvPr id="3" name="Chart 2"/>
          <p:cNvGraphicFramePr/>
          <p:nvPr>
            <p:extLst>
              <p:ext uri="{D42A27DB-BD31-4B8C-83A1-F6EECF244321}">
                <p14:modId xmlns:p14="http://schemas.microsoft.com/office/powerpoint/2010/main" val="1052749768"/>
              </p:ext>
            </p:extLst>
          </p:nvPr>
        </p:nvGraphicFramePr>
        <p:xfrm>
          <a:off x="1256318" y="1734586"/>
          <a:ext cx="6051176" cy="4799617"/>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146" descr="http://enhancer.lbl.gov/pics/f17576.jpg"/>
          <p:cNvPicPr>
            <a:picLocks noChangeAspect="1" noChangeArrowheads="1"/>
          </p:cNvPicPr>
          <p:nvPr/>
        </p:nvPicPr>
        <p:blipFill>
          <a:blip r:embed="rId4"/>
          <a:srcRect/>
          <a:stretch>
            <a:fillRect/>
          </a:stretch>
        </p:blipFill>
        <p:spPr bwMode="auto">
          <a:xfrm>
            <a:off x="3458599" y="4398006"/>
            <a:ext cx="331780" cy="408866"/>
          </a:xfrm>
          <a:prstGeom prst="rect">
            <a:avLst/>
          </a:prstGeom>
          <a:noFill/>
        </p:spPr>
      </p:pic>
      <p:pic>
        <p:nvPicPr>
          <p:cNvPr id="6" name="Picture 148" descr="http://enhancer.lbl.gov/pics/f7416.jpg"/>
          <p:cNvPicPr>
            <a:picLocks noChangeAspect="1" noChangeArrowheads="1"/>
          </p:cNvPicPr>
          <p:nvPr/>
        </p:nvPicPr>
        <p:blipFill>
          <a:blip r:embed="rId5"/>
          <a:srcRect/>
          <a:stretch>
            <a:fillRect/>
          </a:stretch>
        </p:blipFill>
        <p:spPr bwMode="auto">
          <a:xfrm>
            <a:off x="3214234" y="4806872"/>
            <a:ext cx="317261" cy="381622"/>
          </a:xfrm>
          <a:prstGeom prst="rect">
            <a:avLst/>
          </a:prstGeom>
          <a:noFill/>
        </p:spPr>
      </p:pic>
      <p:pic>
        <p:nvPicPr>
          <p:cNvPr id="7" name="Picture 150" descr="http://enhancer.lbl.gov/pics/f20469.jpg"/>
          <p:cNvPicPr>
            <a:picLocks noChangeAspect="1" noChangeArrowheads="1"/>
          </p:cNvPicPr>
          <p:nvPr/>
        </p:nvPicPr>
        <p:blipFill>
          <a:blip r:embed="rId6"/>
          <a:srcRect/>
          <a:stretch>
            <a:fillRect/>
          </a:stretch>
        </p:blipFill>
        <p:spPr bwMode="auto">
          <a:xfrm>
            <a:off x="2995514" y="3989140"/>
            <a:ext cx="379896" cy="408866"/>
          </a:xfrm>
          <a:prstGeom prst="rect">
            <a:avLst/>
          </a:prstGeom>
          <a:noFill/>
        </p:spPr>
      </p:pic>
      <p:pic>
        <p:nvPicPr>
          <p:cNvPr id="8" name="Picture 152" descr="http://enhancer.lbl.gov/pics/f18991.jpg"/>
          <p:cNvPicPr>
            <a:picLocks noChangeAspect="1" noChangeArrowheads="1"/>
          </p:cNvPicPr>
          <p:nvPr/>
        </p:nvPicPr>
        <p:blipFill>
          <a:blip r:embed="rId7"/>
          <a:srcRect/>
          <a:stretch>
            <a:fillRect/>
          </a:stretch>
        </p:blipFill>
        <p:spPr bwMode="auto">
          <a:xfrm>
            <a:off x="2921318" y="3542020"/>
            <a:ext cx="371190" cy="441793"/>
          </a:xfrm>
          <a:prstGeom prst="rect">
            <a:avLst/>
          </a:prstGeom>
          <a:noFill/>
        </p:spPr>
      </p:pic>
      <p:pic>
        <p:nvPicPr>
          <p:cNvPr id="9" name="Picture 154" descr="http://enhancer.lbl.gov/pics/f20467.jpg"/>
          <p:cNvPicPr>
            <a:picLocks noChangeAspect="1" noChangeArrowheads="1"/>
          </p:cNvPicPr>
          <p:nvPr/>
        </p:nvPicPr>
        <p:blipFill>
          <a:blip r:embed="rId8"/>
          <a:srcRect/>
          <a:stretch>
            <a:fillRect/>
          </a:stretch>
        </p:blipFill>
        <p:spPr bwMode="auto">
          <a:xfrm>
            <a:off x="3278178" y="3155054"/>
            <a:ext cx="309327" cy="386966"/>
          </a:xfrm>
          <a:prstGeom prst="rect">
            <a:avLst/>
          </a:prstGeom>
          <a:noFill/>
        </p:spPr>
      </p:pic>
      <p:pic>
        <p:nvPicPr>
          <p:cNvPr id="10" name="Picture 158" descr="http://enhancer.lbl.gov/pics/f8538.jpg"/>
          <p:cNvPicPr>
            <a:picLocks noChangeAspect="1" noChangeArrowheads="1"/>
          </p:cNvPicPr>
          <p:nvPr/>
        </p:nvPicPr>
        <p:blipFill>
          <a:blip r:embed="rId9"/>
          <a:srcRect/>
          <a:stretch>
            <a:fillRect/>
          </a:stretch>
        </p:blipFill>
        <p:spPr bwMode="auto">
          <a:xfrm>
            <a:off x="3134903" y="2768088"/>
            <a:ext cx="315209" cy="386966"/>
          </a:xfrm>
          <a:prstGeom prst="rect">
            <a:avLst/>
          </a:prstGeom>
          <a:noFill/>
        </p:spPr>
      </p:pic>
      <p:pic>
        <p:nvPicPr>
          <p:cNvPr id="11" name="Picture 160" descr="http://enhancer.lbl.gov/pics/f12104.jpg"/>
          <p:cNvPicPr>
            <a:picLocks noChangeAspect="1" noChangeArrowheads="1"/>
          </p:cNvPicPr>
          <p:nvPr/>
        </p:nvPicPr>
        <p:blipFill>
          <a:blip r:embed="rId10"/>
          <a:srcRect/>
          <a:stretch>
            <a:fillRect/>
          </a:stretch>
        </p:blipFill>
        <p:spPr bwMode="auto">
          <a:xfrm>
            <a:off x="2279262" y="2314308"/>
            <a:ext cx="358126" cy="453780"/>
          </a:xfrm>
          <a:prstGeom prst="rect">
            <a:avLst/>
          </a:prstGeom>
          <a:noFill/>
        </p:spPr>
      </p:pic>
      <p:pic>
        <p:nvPicPr>
          <p:cNvPr id="12" name="Picture 162" descr="http://enhancer.lbl.gov/pics/f20149.jpg"/>
          <p:cNvPicPr>
            <a:picLocks noChangeAspect="1" noChangeArrowheads="1"/>
          </p:cNvPicPr>
          <p:nvPr/>
        </p:nvPicPr>
        <p:blipFill>
          <a:blip r:embed="rId11"/>
          <a:srcRect/>
          <a:stretch>
            <a:fillRect/>
          </a:stretch>
        </p:blipFill>
        <p:spPr bwMode="auto">
          <a:xfrm>
            <a:off x="3442390" y="1974855"/>
            <a:ext cx="347989" cy="432284"/>
          </a:xfrm>
          <a:prstGeom prst="rect">
            <a:avLst/>
          </a:prstGeom>
          <a:noFill/>
        </p:spPr>
      </p:pic>
      <p:sp>
        <p:nvSpPr>
          <p:cNvPr id="13" name="Rounded Rectangle 12"/>
          <p:cNvSpPr/>
          <p:nvPr/>
        </p:nvSpPr>
        <p:spPr>
          <a:xfrm>
            <a:off x="1951747" y="1549305"/>
            <a:ext cx="2331946" cy="358111"/>
          </a:xfrm>
          <a:prstGeom prst="roundRect">
            <a:avLst/>
          </a:prstGeom>
          <a:noFill/>
          <a:ln w="508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cs typeface="Arial"/>
              </a:rPr>
              <a:t>Transgenic mouse (E11.5)</a:t>
            </a:r>
          </a:p>
        </p:txBody>
      </p:sp>
      <p:sp>
        <p:nvSpPr>
          <p:cNvPr id="14" name="Rounded Rectangle 13"/>
          <p:cNvSpPr/>
          <p:nvPr/>
        </p:nvSpPr>
        <p:spPr>
          <a:xfrm>
            <a:off x="4743954" y="1549305"/>
            <a:ext cx="2481476" cy="358111"/>
          </a:xfrm>
          <a:prstGeom prst="roundRect">
            <a:avLst/>
          </a:prstGeom>
          <a:noFill/>
          <a:ln w="5080" cmpd="sng">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dirty="0" smtClean="0">
                <a:solidFill>
                  <a:schemeClr val="tx1"/>
                </a:solidFill>
                <a:cs typeface="Arial"/>
              </a:rPr>
              <a:t>Transient </a:t>
            </a:r>
            <a:r>
              <a:rPr lang="en-US" sz="1400" dirty="0" err="1" smtClean="0">
                <a:solidFill>
                  <a:schemeClr val="tx1"/>
                </a:solidFill>
                <a:cs typeface="Arial"/>
              </a:rPr>
              <a:t>transfection</a:t>
            </a:r>
            <a:r>
              <a:rPr lang="en-US" sz="1400" dirty="0" smtClean="0">
                <a:solidFill>
                  <a:schemeClr val="tx1"/>
                </a:solidFill>
                <a:cs typeface="Arial"/>
              </a:rPr>
              <a:t> (K562)</a:t>
            </a:r>
          </a:p>
        </p:txBody>
      </p:sp>
      <p:sp>
        <p:nvSpPr>
          <p:cNvPr id="2" name="Date Placeholder 1"/>
          <p:cNvSpPr>
            <a:spLocks noGrp="1"/>
          </p:cNvSpPr>
          <p:nvPr>
            <p:ph type="dt" sz="half" idx="10"/>
          </p:nvPr>
        </p:nvSpPr>
        <p:spPr/>
        <p:txBody>
          <a:bodyPr/>
          <a:lstStyle/>
          <a:p>
            <a:fld id="{28A0F447-F0CB-184A-B808-E0A1FE458017}" type="datetime1">
              <a:rPr lang="en-US" smtClean="0"/>
              <a:t>4/6/15</a:t>
            </a:fld>
            <a:endParaRPr lang="en-US"/>
          </a:p>
        </p:txBody>
      </p:sp>
      <p:sp>
        <p:nvSpPr>
          <p:cNvPr id="16" name="Slide Number Placeholder 15"/>
          <p:cNvSpPr>
            <a:spLocks noGrp="1"/>
          </p:cNvSpPr>
          <p:nvPr>
            <p:ph type="sldNum" sz="quarter" idx="12"/>
          </p:nvPr>
        </p:nvSpPr>
        <p:spPr/>
        <p:txBody>
          <a:bodyPr/>
          <a:lstStyle/>
          <a:p>
            <a:fld id="{D85525D1-94EC-AA45-A259-B3226F473042}" type="slidenum">
              <a:rPr lang="en-US" smtClean="0"/>
              <a:t>41</a:t>
            </a:fld>
            <a:endParaRPr lang="en-US"/>
          </a:p>
        </p:txBody>
      </p:sp>
      <p:sp>
        <p:nvSpPr>
          <p:cNvPr id="17" name="TextBox 16"/>
          <p:cNvSpPr txBox="1"/>
          <p:nvPr/>
        </p:nvSpPr>
        <p:spPr>
          <a:xfrm>
            <a:off x="4114800" y="6477000"/>
            <a:ext cx="2462261" cy="230832"/>
          </a:xfrm>
          <a:prstGeom prst="rect">
            <a:avLst/>
          </a:prstGeom>
          <a:noFill/>
        </p:spPr>
        <p:txBody>
          <a:bodyPr wrap="square">
            <a:spAutoFit/>
          </a:bodyPr>
          <a:lstStyle/>
          <a:p>
            <a:pPr>
              <a:defRPr/>
            </a:pPr>
            <a:r>
              <a:rPr lang="en-US" sz="900" dirty="0" err="1" smtClean="0">
                <a:latin typeface="Arial"/>
                <a:cs typeface="Arial"/>
              </a:rPr>
              <a:t>Dogan</a:t>
            </a:r>
            <a:r>
              <a:rPr lang="en-US" sz="900" dirty="0" smtClean="0">
                <a:latin typeface="Arial"/>
                <a:cs typeface="Arial"/>
              </a:rPr>
              <a:t> et al. (</a:t>
            </a:r>
            <a:r>
              <a:rPr lang="en-US" sz="900" dirty="0" smtClean="0">
                <a:latin typeface="Arial"/>
                <a:cs typeface="Arial"/>
              </a:rPr>
              <a:t>2015) Epigenetics &amp; Chromatin</a:t>
            </a:r>
            <a:endParaRPr lang="en-US" sz="900" dirty="0">
              <a:latin typeface="Arial"/>
              <a:cs typeface="Arial"/>
            </a:endParaRPr>
          </a:p>
        </p:txBody>
      </p:sp>
    </p:spTree>
    <p:extLst>
      <p:ext uri="{BB962C8B-B14F-4D97-AF65-F5344CB8AC3E}">
        <p14:creationId xmlns:p14="http://schemas.microsoft.com/office/powerpoint/2010/main" val="5124271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smtClean="0"/>
              <a:t>TF +/- Histone Mods are strong predictors of CRMs</a:t>
            </a:r>
            <a:endParaRPr lang="en-US" sz="2800" dirty="0"/>
          </a:p>
        </p:txBody>
      </p:sp>
      <p:sp>
        <p:nvSpPr>
          <p:cNvPr id="6" name="Date Placeholder 5"/>
          <p:cNvSpPr>
            <a:spLocks noGrp="1"/>
          </p:cNvSpPr>
          <p:nvPr>
            <p:ph type="dt" sz="half" idx="10"/>
          </p:nvPr>
        </p:nvSpPr>
        <p:spPr/>
        <p:txBody>
          <a:bodyPr/>
          <a:lstStyle/>
          <a:p>
            <a:fld id="{60DBF7A8-F5AC-524A-8DAE-6E09F27F371D}" type="datetime1">
              <a:rPr lang="en-US" smtClean="0"/>
              <a:t>4/6/15</a:t>
            </a:fld>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42</a:t>
            </a:fld>
            <a:endParaRPr lang="en-US"/>
          </a:p>
        </p:txBody>
      </p:sp>
      <p:pic>
        <p:nvPicPr>
          <p:cNvPr id="5" name="Picture 4" descr="Screen Shot 2014-10-31 at 11.26.0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756" y="990600"/>
            <a:ext cx="8207044" cy="5029200"/>
          </a:xfrm>
          <a:prstGeom prst="rect">
            <a:avLst/>
          </a:prstGeom>
        </p:spPr>
      </p:pic>
      <p:sp>
        <p:nvSpPr>
          <p:cNvPr id="9" name="TextBox 8"/>
          <p:cNvSpPr txBox="1"/>
          <p:nvPr/>
        </p:nvSpPr>
        <p:spPr>
          <a:xfrm>
            <a:off x="4114800" y="6477000"/>
            <a:ext cx="2462261" cy="230832"/>
          </a:xfrm>
          <a:prstGeom prst="rect">
            <a:avLst/>
          </a:prstGeom>
          <a:noFill/>
        </p:spPr>
        <p:txBody>
          <a:bodyPr wrap="square">
            <a:spAutoFit/>
          </a:bodyPr>
          <a:lstStyle/>
          <a:p>
            <a:pPr>
              <a:defRPr/>
            </a:pPr>
            <a:r>
              <a:rPr lang="en-US" sz="900" dirty="0" err="1" smtClean="0">
                <a:latin typeface="Arial"/>
                <a:cs typeface="Arial"/>
              </a:rPr>
              <a:t>Dogan</a:t>
            </a:r>
            <a:r>
              <a:rPr lang="en-US" sz="900" dirty="0" smtClean="0">
                <a:latin typeface="Arial"/>
                <a:cs typeface="Arial"/>
              </a:rPr>
              <a:t> et al. (</a:t>
            </a:r>
            <a:r>
              <a:rPr lang="en-US" sz="900" dirty="0" smtClean="0">
                <a:latin typeface="Arial"/>
                <a:cs typeface="Arial"/>
              </a:rPr>
              <a:t>2015) Epigenetics &amp; Chromatin</a:t>
            </a:r>
            <a:endParaRPr lang="en-US" sz="900" dirty="0">
              <a:latin typeface="Arial"/>
              <a:cs typeface="Arial"/>
            </a:endParaRPr>
          </a:p>
        </p:txBody>
      </p:sp>
    </p:spTree>
    <p:extLst>
      <p:ext uri="{BB962C8B-B14F-4D97-AF65-F5344CB8AC3E}">
        <p14:creationId xmlns:p14="http://schemas.microsoft.com/office/powerpoint/2010/main" val="171188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81000" y="381000"/>
            <a:ext cx="8534400" cy="685800"/>
          </a:xfrm>
          <a:ln/>
        </p:spPr>
        <p:txBody>
          <a:bodyPr>
            <a:noAutofit/>
          </a:bodyPr>
          <a:lstStyle/>
          <a:p>
            <a:r>
              <a:rPr lang="en-US" sz="2800" dirty="0" smtClean="0"/>
              <a:t>Genomics </a:t>
            </a:r>
            <a:r>
              <a:rPr lang="en-US" sz="2800" dirty="0"/>
              <a:t>of Gene </a:t>
            </a:r>
            <a:r>
              <a:rPr lang="en-US" sz="2800" dirty="0" smtClean="0"/>
              <a:t>Regulation: </a:t>
            </a:r>
            <a:r>
              <a:rPr lang="en-US" sz="2800" dirty="0" smtClean="0"/>
              <a:t>CRM prediction and assays</a:t>
            </a:r>
            <a:endParaRPr lang="en-US" sz="2800" dirty="0"/>
          </a:p>
        </p:txBody>
      </p:sp>
      <p:sp>
        <p:nvSpPr>
          <p:cNvPr id="84995" name="Rectangle 3"/>
          <p:cNvSpPr>
            <a:spLocks noGrp="1" noChangeArrowheads="1"/>
          </p:cNvSpPr>
          <p:nvPr>
            <p:ph idx="1"/>
          </p:nvPr>
        </p:nvSpPr>
        <p:spPr>
          <a:xfrm>
            <a:off x="304800" y="1219200"/>
            <a:ext cx="8382000" cy="5105400"/>
          </a:xfrm>
        </p:spPr>
        <p:txBody>
          <a:bodyPr>
            <a:noAutofit/>
          </a:bodyPr>
          <a:lstStyle/>
          <a:p>
            <a:pPr>
              <a:lnSpc>
                <a:spcPct val="90000"/>
              </a:lnSpc>
            </a:pPr>
            <a:r>
              <a:rPr lang="en-US" sz="2000" dirty="0"/>
              <a:t>Biochemical features associated with </a:t>
            </a:r>
            <a:r>
              <a:rPr lang="en-US" sz="2000" i="1" dirty="0"/>
              <a:t>cis</a:t>
            </a:r>
            <a:r>
              <a:rPr lang="en-US" sz="2000" dirty="0"/>
              <a:t>-regulatory </a:t>
            </a:r>
            <a:r>
              <a:rPr lang="en-US" sz="2000" dirty="0" smtClean="0"/>
              <a:t>modules are </a:t>
            </a:r>
            <a:r>
              <a:rPr lang="en-US" sz="2000" dirty="0"/>
              <a:t>being determined genome-wide for a range of cell types. </a:t>
            </a:r>
          </a:p>
          <a:p>
            <a:pPr>
              <a:lnSpc>
                <a:spcPct val="90000"/>
              </a:lnSpc>
            </a:pPr>
            <a:r>
              <a:rPr lang="en-US" sz="2000" dirty="0"/>
              <a:t>These can be used to predict CRMs</a:t>
            </a:r>
          </a:p>
          <a:p>
            <a:pPr>
              <a:lnSpc>
                <a:spcPct val="90000"/>
              </a:lnSpc>
            </a:pPr>
            <a:r>
              <a:rPr lang="en-US" sz="2000" dirty="0"/>
              <a:t>TF occupancy alone does not necessarily mean that the DNA is actively involved in regulation.</a:t>
            </a:r>
          </a:p>
          <a:p>
            <a:pPr>
              <a:lnSpc>
                <a:spcPct val="90000"/>
              </a:lnSpc>
            </a:pPr>
            <a:r>
              <a:rPr lang="en-US" sz="2000" dirty="0" smtClean="0"/>
              <a:t>Enhancers </a:t>
            </a:r>
            <a:r>
              <a:rPr lang="en-US" sz="2000" dirty="0"/>
              <a:t>predicted by </a:t>
            </a:r>
            <a:r>
              <a:rPr lang="en-US" sz="2000" dirty="0" smtClean="0"/>
              <a:t>epigenetic </a:t>
            </a:r>
            <a:r>
              <a:rPr lang="en-US" sz="2000" dirty="0"/>
              <a:t>and other features </a:t>
            </a:r>
            <a:r>
              <a:rPr lang="en-US" sz="2000" dirty="0" smtClean="0"/>
              <a:t>with strong discriminatory power can </a:t>
            </a:r>
            <a:r>
              <a:rPr lang="en-US" sz="2000" dirty="0"/>
              <a:t>be validated at high rates (60-80%).</a:t>
            </a:r>
          </a:p>
          <a:p>
            <a:pPr>
              <a:lnSpc>
                <a:spcPct val="90000"/>
              </a:lnSpc>
            </a:pPr>
            <a:r>
              <a:rPr lang="en-US" sz="2000" dirty="0" smtClean="0"/>
              <a:t>Individual </a:t>
            </a:r>
            <a:r>
              <a:rPr lang="en-US" sz="2000" dirty="0" smtClean="0"/>
              <a:t>features can be good predictors, but they tend to point to similar regions </a:t>
            </a:r>
          </a:p>
          <a:p>
            <a:pPr lvl="1">
              <a:lnSpc>
                <a:spcPct val="90000"/>
              </a:lnSpc>
            </a:pPr>
            <a:r>
              <a:rPr lang="en-US" sz="1800" dirty="0" smtClean="0"/>
              <a:t>EP300, tissue-specific TFs, </a:t>
            </a:r>
            <a:r>
              <a:rPr lang="en-US" sz="1800" dirty="0" smtClean="0"/>
              <a:t>H3K4me1+TF, H3K27ac+TF, DNase HS+TF</a:t>
            </a:r>
          </a:p>
          <a:p>
            <a:pPr lvl="1">
              <a:lnSpc>
                <a:spcPct val="90000"/>
              </a:lnSpc>
            </a:pPr>
            <a:r>
              <a:rPr lang="en-US" sz="1800" dirty="0" smtClean="0"/>
              <a:t>Histone modifications or DHS without TFs: apparent high false positive rate</a:t>
            </a:r>
            <a:endParaRPr lang="en-US" sz="1800" dirty="0" smtClean="0"/>
          </a:p>
          <a:p>
            <a:pPr>
              <a:lnSpc>
                <a:spcPct val="90000"/>
              </a:lnSpc>
            </a:pPr>
            <a:r>
              <a:rPr lang="en-US" sz="2000" dirty="0" smtClean="0"/>
              <a:t>Integration </a:t>
            </a:r>
            <a:r>
              <a:rPr lang="en-US" sz="2000" dirty="0" smtClean="0"/>
              <a:t>of features by unsupervised machine-learning can reveal frequently occurring (and important) states</a:t>
            </a:r>
            <a:endParaRPr lang="en-US" sz="2000" dirty="0"/>
          </a:p>
          <a:p>
            <a:pPr>
              <a:lnSpc>
                <a:spcPct val="90000"/>
              </a:lnSpc>
            </a:pPr>
            <a:r>
              <a:rPr lang="en-US" sz="2000" dirty="0" smtClean="0"/>
              <a:t>Supervised </a:t>
            </a:r>
            <a:r>
              <a:rPr lang="en-US" sz="2000" dirty="0" smtClean="0"/>
              <a:t>machine-learning (e.g. </a:t>
            </a:r>
            <a:r>
              <a:rPr lang="en-US" sz="2000" dirty="0" err="1" smtClean="0"/>
              <a:t>EnhancerFinder</a:t>
            </a:r>
            <a:r>
              <a:rPr lang="en-US" sz="2000" dirty="0" smtClean="0"/>
              <a:t>) does a good job of finding the enhancers it was trained to find: developmental enhancers</a:t>
            </a:r>
          </a:p>
          <a:p>
            <a:pPr>
              <a:lnSpc>
                <a:spcPct val="90000"/>
              </a:lnSpc>
            </a:pPr>
            <a:r>
              <a:rPr lang="en-US" sz="2000" dirty="0" smtClean="0"/>
              <a:t>Significant progress in ramping up the scale of gain-of-function assays for </a:t>
            </a:r>
            <a:r>
              <a:rPr lang="en-US" sz="2000" dirty="0" smtClean="0"/>
              <a:t>enhancers</a:t>
            </a:r>
            <a:endParaRPr lang="en-US" sz="2000" dirty="0" smtClean="0"/>
          </a:p>
        </p:txBody>
      </p:sp>
      <p:sp>
        <p:nvSpPr>
          <p:cNvPr id="2" name="Date Placeholder 1"/>
          <p:cNvSpPr>
            <a:spLocks noGrp="1"/>
          </p:cNvSpPr>
          <p:nvPr>
            <p:ph type="dt" sz="half" idx="10"/>
          </p:nvPr>
        </p:nvSpPr>
        <p:spPr/>
        <p:txBody>
          <a:bodyPr/>
          <a:lstStyle/>
          <a:p>
            <a:fld id="{65588FCC-0974-8840-B842-B5D77DE41EF7}"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43</a:t>
            </a:fld>
            <a:endParaRPr lang="en-US"/>
          </a:p>
        </p:txBody>
      </p:sp>
    </p:spTree>
    <p:extLst>
      <p:ext uri="{BB962C8B-B14F-4D97-AF65-F5344CB8AC3E}">
        <p14:creationId xmlns:p14="http://schemas.microsoft.com/office/powerpoint/2010/main" val="255099240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685800" y="228600"/>
            <a:ext cx="7772400" cy="762000"/>
          </a:xfrm>
          <a:ln/>
        </p:spPr>
        <p:txBody>
          <a:bodyPr/>
          <a:lstStyle/>
          <a:p>
            <a:r>
              <a:rPr lang="en-US" dirty="0"/>
              <a:t>Illumina </a:t>
            </a:r>
            <a:r>
              <a:rPr lang="en-US" dirty="0" smtClean="0"/>
              <a:t>short </a:t>
            </a:r>
            <a:r>
              <a:rPr lang="en-US" dirty="0"/>
              <a:t>read sequencing</a:t>
            </a:r>
          </a:p>
        </p:txBody>
      </p:sp>
      <p:sp>
        <p:nvSpPr>
          <p:cNvPr id="2" name="Date Placeholder 1"/>
          <p:cNvSpPr>
            <a:spLocks noGrp="1"/>
          </p:cNvSpPr>
          <p:nvPr>
            <p:ph type="dt" sz="half" idx="10"/>
          </p:nvPr>
        </p:nvSpPr>
        <p:spPr/>
        <p:txBody>
          <a:bodyPr/>
          <a:lstStyle/>
          <a:p>
            <a:fld id="{DD2C41A4-B9D4-E846-B2DD-85034490D3F3}"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5</a:t>
            </a:fld>
            <a:endParaRPr lang="en-US"/>
          </a:p>
        </p:txBody>
      </p:sp>
      <p:pic>
        <p:nvPicPr>
          <p:cNvPr id="202755" name="Picture 3" descr="Screen shot 2009-10-29 a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295400"/>
            <a:ext cx="3124200" cy="3243527"/>
          </a:xfrm>
          <a:prstGeom prst="rect">
            <a:avLst/>
          </a:prstGeom>
          <a:noFill/>
          <a:extLst>
            <a:ext uri="{909E8E84-426E-40dd-AFC4-6F175D3DCCD1}">
              <a14:hiddenFill xmlns:a14="http://schemas.microsoft.com/office/drawing/2010/main">
                <a:solidFill>
                  <a:srgbClr val="FFFFFF"/>
                </a:solidFill>
              </a14:hiddenFill>
            </a:ext>
          </a:extLst>
        </p:spPr>
      </p:pic>
      <p:pic>
        <p:nvPicPr>
          <p:cNvPr id="202756" name="Picture 4" descr="Screen shot 2009-10-29 a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066800"/>
            <a:ext cx="4656138" cy="5638800"/>
          </a:xfrm>
          <a:prstGeom prst="rect">
            <a:avLst/>
          </a:prstGeom>
          <a:noFill/>
          <a:extLst>
            <a:ext uri="{909E8E84-426E-40dd-AFC4-6F175D3DCCD1}">
              <a14:hiddenFill xmlns:a14="http://schemas.microsoft.com/office/drawing/2010/main">
                <a:solidFill>
                  <a:srgbClr val="FFFFFF"/>
                </a:solidFill>
              </a14:hiddenFill>
            </a:ext>
          </a:extLst>
        </p:spPr>
      </p:pic>
      <p:sp>
        <p:nvSpPr>
          <p:cNvPr id="202757" name="Text Box 5"/>
          <p:cNvSpPr txBox="1">
            <a:spLocks noChangeArrowheads="1"/>
          </p:cNvSpPr>
          <p:nvPr/>
        </p:nvSpPr>
        <p:spPr bwMode="auto">
          <a:xfrm>
            <a:off x="228600" y="4495800"/>
            <a:ext cx="4419600" cy="1754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800" dirty="0">
                <a:latin typeface="+mn-lt"/>
              </a:rPr>
              <a:t>- 8 lanes per run</a:t>
            </a:r>
          </a:p>
          <a:p>
            <a:r>
              <a:rPr lang="en-US" sz="1800" dirty="0">
                <a:latin typeface="+mn-lt"/>
              </a:rPr>
              <a:t>- </a:t>
            </a:r>
            <a:r>
              <a:rPr lang="en-US" sz="1800" dirty="0" smtClean="0">
                <a:latin typeface="+mn-lt"/>
              </a:rPr>
              <a:t>375 </a:t>
            </a:r>
            <a:r>
              <a:rPr lang="en-US" sz="1800" dirty="0">
                <a:latin typeface="+mn-lt"/>
              </a:rPr>
              <a:t>M reads </a:t>
            </a:r>
            <a:r>
              <a:rPr lang="en-US" sz="1800" dirty="0" smtClean="0">
                <a:latin typeface="+mn-lt"/>
              </a:rPr>
              <a:t>or read pairs of 100 nucleotides</a:t>
            </a:r>
            <a:r>
              <a:rPr lang="en-US" sz="1800" i="1" dirty="0" smtClean="0">
                <a:latin typeface="+mn-lt"/>
              </a:rPr>
              <a:t> </a:t>
            </a:r>
            <a:r>
              <a:rPr lang="en-US" sz="1800" i="1" dirty="0">
                <a:latin typeface="+mn-lt"/>
              </a:rPr>
              <a:t>per </a:t>
            </a:r>
            <a:r>
              <a:rPr lang="en-US" sz="1800" i="1" dirty="0" smtClean="0">
                <a:latin typeface="+mn-lt"/>
              </a:rPr>
              <a:t>lane</a:t>
            </a:r>
            <a:r>
              <a:rPr lang="en-US" sz="1800" dirty="0" smtClean="0">
                <a:latin typeface="+mn-lt"/>
              </a:rPr>
              <a:t>.</a:t>
            </a:r>
            <a:endParaRPr lang="en-US" sz="1800" dirty="0">
              <a:latin typeface="+mn-lt"/>
            </a:endParaRPr>
          </a:p>
          <a:p>
            <a:r>
              <a:rPr lang="en-US" sz="1800" dirty="0">
                <a:latin typeface="+mn-lt"/>
              </a:rPr>
              <a:t> - 1 lane can produce enough reads to map locations of </a:t>
            </a:r>
            <a:r>
              <a:rPr lang="en-US" sz="1800" dirty="0" smtClean="0">
                <a:latin typeface="+mn-lt"/>
              </a:rPr>
              <a:t>15 or more transcription factors </a:t>
            </a:r>
            <a:r>
              <a:rPr lang="en-US" sz="1800" dirty="0">
                <a:latin typeface="+mn-lt"/>
              </a:rPr>
              <a:t>in a mammalian genome.</a:t>
            </a:r>
          </a:p>
        </p:txBody>
      </p:sp>
    </p:spTree>
    <p:extLst>
      <p:ext uri="{BB962C8B-B14F-4D97-AF65-F5344CB8AC3E}">
        <p14:creationId xmlns:p14="http://schemas.microsoft.com/office/powerpoint/2010/main" val="94782805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ln/>
        </p:spPr>
        <p:txBody>
          <a:bodyPr/>
          <a:lstStyle/>
          <a:p>
            <a:r>
              <a:rPr lang="en-US"/>
              <a:t>Example of ChIP-seq</a:t>
            </a:r>
          </a:p>
        </p:txBody>
      </p:sp>
      <p:sp>
        <p:nvSpPr>
          <p:cNvPr id="2" name="Date Placeholder 1"/>
          <p:cNvSpPr>
            <a:spLocks noGrp="1"/>
          </p:cNvSpPr>
          <p:nvPr>
            <p:ph type="dt" sz="half" idx="10"/>
          </p:nvPr>
        </p:nvSpPr>
        <p:spPr/>
        <p:txBody>
          <a:bodyPr/>
          <a:lstStyle/>
          <a:p>
            <a:fld id="{4893C5AA-24E1-4444-A441-80EFD2B1A4BE}"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6</a:t>
            </a:fld>
            <a:endParaRPr lang="en-US"/>
          </a:p>
        </p:txBody>
      </p:sp>
      <p:pic>
        <p:nvPicPr>
          <p:cNvPr id="204803" name="Picture 3" descr="Screen shot 2009-11-01 a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95400"/>
            <a:ext cx="8763000" cy="2841625"/>
          </a:xfrm>
          <a:prstGeom prst="rect">
            <a:avLst/>
          </a:prstGeom>
          <a:noFill/>
          <a:extLst>
            <a:ext uri="{909E8E84-426E-40dd-AFC4-6F175D3DCCD1}">
              <a14:hiddenFill xmlns:a14="http://schemas.microsoft.com/office/drawing/2010/main">
                <a:solidFill>
                  <a:srgbClr val="FFFFFF"/>
                </a:solidFill>
              </a14:hiddenFill>
            </a:ext>
          </a:extLst>
        </p:spPr>
      </p:pic>
      <p:sp>
        <p:nvSpPr>
          <p:cNvPr id="204804" name="Text Box 4"/>
          <p:cNvSpPr txBox="1">
            <a:spLocks noChangeArrowheads="1"/>
          </p:cNvSpPr>
          <p:nvPr/>
        </p:nvSpPr>
        <p:spPr bwMode="auto">
          <a:xfrm>
            <a:off x="60325" y="43910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p>
        </p:txBody>
      </p:sp>
      <p:sp>
        <p:nvSpPr>
          <p:cNvPr id="204805" name="Text Box 5"/>
          <p:cNvSpPr txBox="1">
            <a:spLocks noChangeArrowheads="1"/>
          </p:cNvSpPr>
          <p:nvPr/>
        </p:nvSpPr>
        <p:spPr bwMode="auto">
          <a:xfrm>
            <a:off x="136525" y="4343400"/>
            <a:ext cx="5284788" cy="64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a:t>ChIP vs NRSF = neuron-restrictive silencing factor</a:t>
            </a:r>
          </a:p>
          <a:p>
            <a:r>
              <a:rPr lang="en-US" sz="1800"/>
              <a:t>	Jurkat human lymphoblast line</a:t>
            </a:r>
          </a:p>
        </p:txBody>
      </p:sp>
      <p:sp>
        <p:nvSpPr>
          <p:cNvPr id="204806" name="Text Box 6"/>
          <p:cNvSpPr txBox="1">
            <a:spLocks noChangeArrowheads="1"/>
          </p:cNvSpPr>
          <p:nvPr/>
        </p:nvSpPr>
        <p:spPr bwMode="auto">
          <a:xfrm>
            <a:off x="152400" y="5029200"/>
            <a:ext cx="5102225"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i="1"/>
              <a:t>NPAS4</a:t>
            </a:r>
            <a:r>
              <a:rPr lang="en-US" sz="1800"/>
              <a:t> encodes neuronal PAS domain protein 4</a:t>
            </a:r>
          </a:p>
        </p:txBody>
      </p:sp>
      <p:sp>
        <p:nvSpPr>
          <p:cNvPr id="204807" name="Text Box 7"/>
          <p:cNvSpPr txBox="1">
            <a:spLocks noChangeArrowheads="1"/>
          </p:cNvSpPr>
          <p:nvPr/>
        </p:nvSpPr>
        <p:spPr bwMode="auto">
          <a:xfrm>
            <a:off x="0" y="5686425"/>
            <a:ext cx="9205913"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a:t>Johnson DS, Mortazavi A, Myers RM, Wold B. (2007) Genome-Wide Mapping of in Vivo Protein-DNA Interactions. </a:t>
            </a:r>
          </a:p>
          <a:p>
            <a:r>
              <a:rPr lang="en-US" sz="1400" b="1"/>
              <a:t>Science</a:t>
            </a:r>
            <a:r>
              <a:rPr lang="en-US" sz="1400"/>
              <a:t> </a:t>
            </a:r>
            <a:r>
              <a:rPr lang="en-US" sz="1400" i="1"/>
              <a:t>316</a:t>
            </a:r>
            <a:r>
              <a:rPr lang="en-US" sz="1400"/>
              <a:t>:1497-1502.</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685800" y="228600"/>
            <a:ext cx="7772400" cy="914400"/>
          </a:xfrm>
          <a:ln/>
        </p:spPr>
        <p:txBody>
          <a:bodyPr>
            <a:normAutofit fontScale="90000"/>
          </a:bodyPr>
          <a:lstStyle/>
          <a:p>
            <a:r>
              <a:rPr lang="en-US" sz="2800"/>
              <a:t>Distinctive histone modifications and protein binding at promoters and enhancers</a:t>
            </a:r>
          </a:p>
        </p:txBody>
      </p:sp>
      <p:sp>
        <p:nvSpPr>
          <p:cNvPr id="2" name="Date Placeholder 1"/>
          <p:cNvSpPr>
            <a:spLocks noGrp="1"/>
          </p:cNvSpPr>
          <p:nvPr>
            <p:ph type="dt" sz="half" idx="10"/>
          </p:nvPr>
        </p:nvSpPr>
        <p:spPr/>
        <p:txBody>
          <a:bodyPr/>
          <a:lstStyle/>
          <a:p>
            <a:fld id="{52F7EFA9-C7AF-3643-890E-1A060E7AB1F1}"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7</a:t>
            </a:fld>
            <a:endParaRPr lang="en-US"/>
          </a:p>
        </p:txBody>
      </p:sp>
      <p:pic>
        <p:nvPicPr>
          <p:cNvPr id="206851" name="Picture 3" descr="Screen shot 2010-10-04 a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219200"/>
            <a:ext cx="6781800" cy="4943475"/>
          </a:xfrm>
          <a:prstGeom prst="rect">
            <a:avLst/>
          </a:prstGeom>
          <a:noFill/>
          <a:extLst>
            <a:ext uri="{909E8E84-426E-40dd-AFC4-6F175D3DCCD1}">
              <a14:hiddenFill xmlns:a14="http://schemas.microsoft.com/office/drawing/2010/main">
                <a:solidFill>
                  <a:srgbClr val="FFFFFF"/>
                </a:solidFill>
              </a14:hiddenFill>
            </a:ext>
          </a:extLst>
        </p:spPr>
      </p:pic>
      <p:sp>
        <p:nvSpPr>
          <p:cNvPr id="206852" name="Text Box 4"/>
          <p:cNvSpPr txBox="1">
            <a:spLocks noChangeArrowheads="1"/>
          </p:cNvSpPr>
          <p:nvPr/>
        </p:nvSpPr>
        <p:spPr bwMode="auto">
          <a:xfrm>
            <a:off x="381000" y="6172200"/>
            <a:ext cx="7848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sz="1200" dirty="0" err="1"/>
              <a:t>Heintzman</a:t>
            </a:r>
            <a:r>
              <a:rPr lang="en-US" sz="1200" dirty="0"/>
              <a:t> …</a:t>
            </a:r>
            <a:r>
              <a:rPr lang="en-US" sz="1200" dirty="0" err="1"/>
              <a:t>Ren</a:t>
            </a:r>
            <a:r>
              <a:rPr lang="en-US" sz="1200" dirty="0"/>
              <a:t> (2007) Nature Genetics 39:311-308; Birney et al. (2007) Nature, 447:799-816</a:t>
            </a:r>
          </a:p>
        </p:txBody>
      </p:sp>
      <p:sp>
        <p:nvSpPr>
          <p:cNvPr id="206853" name="Rectangle 5"/>
          <p:cNvSpPr>
            <a:spLocks noChangeArrowheads="1"/>
          </p:cNvSpPr>
          <p:nvPr/>
        </p:nvSpPr>
        <p:spPr bwMode="auto">
          <a:xfrm>
            <a:off x="152400" y="1524000"/>
            <a:ext cx="205740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eaLnBrk="1" hangingPunct="1">
              <a:spcBef>
                <a:spcPct val="20000"/>
              </a:spcBef>
              <a:buClr>
                <a:srgbClr val="0000FF"/>
              </a:buClr>
              <a:buFontTx/>
              <a:buChar char="•"/>
            </a:pPr>
            <a:r>
              <a:rPr lang="en-US" sz="2000">
                <a:latin typeface="Helvetica" charset="0"/>
              </a:rPr>
              <a:t>Promoters</a:t>
            </a:r>
          </a:p>
          <a:p>
            <a:pPr marL="742950" lvl="1" indent="-285750" eaLnBrk="1" hangingPunct="1">
              <a:spcBef>
                <a:spcPct val="20000"/>
              </a:spcBef>
              <a:buClr>
                <a:srgbClr val="0000FF"/>
              </a:buClr>
              <a:buFontTx/>
              <a:buChar char="–"/>
            </a:pPr>
            <a:r>
              <a:rPr lang="en-US" sz="1800" b="1">
                <a:solidFill>
                  <a:srgbClr val="0000FF"/>
                </a:solidFill>
                <a:latin typeface="Helvetica" charset="0"/>
              </a:rPr>
              <a:t>H3K4me3</a:t>
            </a:r>
            <a:r>
              <a:rPr lang="en-US" sz="1800">
                <a:latin typeface="Helvetica" charset="0"/>
              </a:rPr>
              <a:t>, H3K4me2</a:t>
            </a:r>
          </a:p>
          <a:p>
            <a:pPr marL="742950" lvl="1" indent="-285750" eaLnBrk="1" hangingPunct="1">
              <a:spcBef>
                <a:spcPct val="20000"/>
              </a:spcBef>
              <a:buClr>
                <a:srgbClr val="0000FF"/>
              </a:buClr>
              <a:buFontTx/>
              <a:buChar char="–"/>
            </a:pPr>
            <a:r>
              <a:rPr lang="en-US" sz="1800">
                <a:latin typeface="Helvetica" charset="0"/>
              </a:rPr>
              <a:t>RNA Pol II</a:t>
            </a:r>
          </a:p>
          <a:p>
            <a:pPr marL="342900" indent="-342900" eaLnBrk="1" hangingPunct="1">
              <a:spcBef>
                <a:spcPct val="20000"/>
              </a:spcBef>
              <a:buClr>
                <a:srgbClr val="0000FF"/>
              </a:buClr>
              <a:buFontTx/>
              <a:buChar char="•"/>
            </a:pPr>
            <a:endParaRPr lang="en-US" sz="2000">
              <a:latin typeface="Helvetica" charset="0"/>
            </a:endParaRPr>
          </a:p>
          <a:p>
            <a:pPr marL="342900" indent="-342900" eaLnBrk="1" hangingPunct="1">
              <a:spcBef>
                <a:spcPct val="20000"/>
              </a:spcBef>
              <a:buClr>
                <a:srgbClr val="0000FF"/>
              </a:buClr>
              <a:buFontTx/>
              <a:buChar char="•"/>
            </a:pPr>
            <a:endParaRPr lang="en-US" sz="2000">
              <a:latin typeface="Helvetica" charset="0"/>
            </a:endParaRPr>
          </a:p>
          <a:p>
            <a:pPr marL="342900" indent="-342900" eaLnBrk="1" hangingPunct="1">
              <a:spcBef>
                <a:spcPct val="20000"/>
              </a:spcBef>
              <a:buClr>
                <a:srgbClr val="0000FF"/>
              </a:buClr>
              <a:buFontTx/>
              <a:buChar char="•"/>
            </a:pPr>
            <a:endParaRPr lang="en-US" sz="2000">
              <a:latin typeface="Helvetica" charset="0"/>
            </a:endParaRPr>
          </a:p>
          <a:p>
            <a:pPr marL="342900" indent="-342900" eaLnBrk="1" hangingPunct="1">
              <a:spcBef>
                <a:spcPct val="20000"/>
              </a:spcBef>
              <a:buClr>
                <a:srgbClr val="0000FF"/>
              </a:buClr>
              <a:buFontTx/>
              <a:buChar char="•"/>
            </a:pPr>
            <a:r>
              <a:rPr lang="en-US" sz="2000">
                <a:latin typeface="Helvetica" charset="0"/>
              </a:rPr>
              <a:t>Enhancers</a:t>
            </a:r>
          </a:p>
          <a:p>
            <a:pPr marL="742950" lvl="1" indent="-285750" eaLnBrk="1" hangingPunct="1">
              <a:spcBef>
                <a:spcPct val="20000"/>
              </a:spcBef>
              <a:buClr>
                <a:srgbClr val="0000FF"/>
              </a:buClr>
              <a:buFontTx/>
              <a:buChar char="–"/>
            </a:pPr>
            <a:r>
              <a:rPr lang="en-US" sz="1800" b="1">
                <a:solidFill>
                  <a:srgbClr val="0000FF"/>
                </a:solidFill>
                <a:latin typeface="Helvetica" charset="0"/>
              </a:rPr>
              <a:t>H3K4me1</a:t>
            </a:r>
            <a:endParaRPr lang="en-US" sz="1800">
              <a:latin typeface="Helvetica" charset="0"/>
            </a:endParaRPr>
          </a:p>
          <a:p>
            <a:pPr marL="742950" lvl="1" indent="-285750" eaLnBrk="1" hangingPunct="1">
              <a:spcBef>
                <a:spcPct val="20000"/>
              </a:spcBef>
              <a:buClr>
                <a:srgbClr val="0000FF"/>
              </a:buClr>
              <a:buFontTx/>
              <a:buChar char="–"/>
            </a:pPr>
            <a:r>
              <a:rPr lang="en-US" sz="1800">
                <a:latin typeface="Helvetica" charset="0"/>
              </a:rPr>
              <a:t>P300 coactivator</a:t>
            </a:r>
          </a:p>
        </p:txBody>
      </p:sp>
      <p:sp>
        <p:nvSpPr>
          <p:cNvPr id="206854" name="Rectangle 6"/>
          <p:cNvSpPr>
            <a:spLocks noChangeArrowheads="1"/>
          </p:cNvSpPr>
          <p:nvPr/>
        </p:nvSpPr>
        <p:spPr bwMode="auto">
          <a:xfrm>
            <a:off x="5257800" y="1295400"/>
            <a:ext cx="685800" cy="45720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06855" name="Rectangle 7"/>
          <p:cNvSpPr>
            <a:spLocks noChangeArrowheads="1"/>
          </p:cNvSpPr>
          <p:nvPr/>
        </p:nvSpPr>
        <p:spPr bwMode="auto">
          <a:xfrm>
            <a:off x="3962400" y="1295400"/>
            <a:ext cx="685800" cy="4572000"/>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068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8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4" grpId="0" animBg="1"/>
      <p:bldP spid="20685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563563"/>
          </a:xfrm>
        </p:spPr>
        <p:txBody>
          <a:bodyPr>
            <a:normAutofit fontScale="90000"/>
          </a:bodyPr>
          <a:lstStyle/>
          <a:p>
            <a:r>
              <a:rPr lang="en-US" sz="2800" dirty="0" smtClean="0"/>
              <a:t>Patterns of histone H3 modifications in transcription unit</a:t>
            </a:r>
            <a:endParaRPr lang="en-US" sz="2800" dirty="0"/>
          </a:p>
        </p:txBody>
      </p:sp>
      <p:sp>
        <p:nvSpPr>
          <p:cNvPr id="3" name="Date Placeholder 2"/>
          <p:cNvSpPr>
            <a:spLocks noGrp="1"/>
          </p:cNvSpPr>
          <p:nvPr>
            <p:ph type="dt" sz="half" idx="10"/>
          </p:nvPr>
        </p:nvSpPr>
        <p:spPr/>
        <p:txBody>
          <a:bodyPr/>
          <a:lstStyle/>
          <a:p>
            <a:fld id="{5FC1B3F2-F363-4749-BC10-094AAA2B1692}" type="datetime1">
              <a:rPr lang="en-US" smtClean="0"/>
              <a:t>4/6/15</a:t>
            </a:fld>
            <a:endParaRPr lang="en-US"/>
          </a:p>
        </p:txBody>
      </p:sp>
      <p:sp>
        <p:nvSpPr>
          <p:cNvPr id="7" name="Slide Number Placeholder 6"/>
          <p:cNvSpPr>
            <a:spLocks noGrp="1"/>
          </p:cNvSpPr>
          <p:nvPr>
            <p:ph type="sldNum" sz="quarter" idx="12"/>
          </p:nvPr>
        </p:nvSpPr>
        <p:spPr/>
        <p:txBody>
          <a:bodyPr/>
          <a:lstStyle/>
          <a:p>
            <a:fld id="{D85525D1-94EC-AA45-A259-B3226F473042}" type="slidenum">
              <a:rPr lang="en-US" smtClean="0"/>
              <a:t>8</a:t>
            </a:fld>
            <a:endParaRPr lang="en-US"/>
          </a:p>
        </p:txBody>
      </p:sp>
      <p:pic>
        <p:nvPicPr>
          <p:cNvPr id="4" name="Picture 3" descr="Screen shot 2012-03-29 at 9.48.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295400"/>
            <a:ext cx="7467600" cy="5466340"/>
          </a:xfrm>
          <a:prstGeom prst="rect">
            <a:avLst/>
          </a:prstGeom>
        </p:spPr>
      </p:pic>
      <p:sp>
        <p:nvSpPr>
          <p:cNvPr id="5" name="TextBox 4"/>
          <p:cNvSpPr txBox="1"/>
          <p:nvPr/>
        </p:nvSpPr>
        <p:spPr>
          <a:xfrm>
            <a:off x="1524000" y="838200"/>
            <a:ext cx="4616769" cy="461665"/>
          </a:xfrm>
          <a:prstGeom prst="rect">
            <a:avLst/>
          </a:prstGeom>
          <a:noFill/>
        </p:spPr>
        <p:txBody>
          <a:bodyPr wrap="none" rtlCol="0">
            <a:spAutoFit/>
          </a:bodyPr>
          <a:lstStyle/>
          <a:p>
            <a:r>
              <a:rPr lang="en-US" dirty="0" smtClean="0">
                <a:latin typeface="+mn-lt"/>
              </a:rPr>
              <a:t>K4me3</a:t>
            </a:r>
            <a:r>
              <a:rPr lang="en-US" dirty="0">
                <a:latin typeface="+mn-lt"/>
                <a:sym typeface="Wingdings"/>
              </a:rPr>
              <a:t></a:t>
            </a:r>
            <a:r>
              <a:rPr lang="en-US" dirty="0" smtClean="0">
                <a:latin typeface="+mn-lt"/>
              </a:rPr>
              <a:t>K79me2             </a:t>
            </a:r>
            <a:r>
              <a:rPr lang="en-US" dirty="0" smtClean="0">
                <a:latin typeface="+mn-lt"/>
                <a:sym typeface="Wingdings"/>
              </a:rPr>
              <a:t></a:t>
            </a:r>
            <a:r>
              <a:rPr lang="en-US" dirty="0" smtClean="0">
                <a:latin typeface="+mn-lt"/>
              </a:rPr>
              <a:t>K36me3</a:t>
            </a:r>
            <a:endParaRPr lang="en-US" dirty="0">
              <a:latin typeface="+mn-lt"/>
            </a:endParaRPr>
          </a:p>
        </p:txBody>
      </p:sp>
      <p:sp>
        <p:nvSpPr>
          <p:cNvPr id="6" name="TextBox 5"/>
          <p:cNvSpPr txBox="1"/>
          <p:nvPr/>
        </p:nvSpPr>
        <p:spPr>
          <a:xfrm>
            <a:off x="76200" y="5562600"/>
            <a:ext cx="1334420" cy="584776"/>
          </a:xfrm>
          <a:prstGeom prst="rect">
            <a:avLst/>
          </a:prstGeom>
          <a:noFill/>
        </p:spPr>
        <p:txBody>
          <a:bodyPr wrap="none" rtlCol="0">
            <a:spAutoFit/>
          </a:bodyPr>
          <a:lstStyle/>
          <a:p>
            <a:r>
              <a:rPr lang="en-US" sz="1600" dirty="0" smtClean="0">
                <a:latin typeface="+mn-lt"/>
              </a:rPr>
              <a:t>Bernstein lab, </a:t>
            </a:r>
          </a:p>
          <a:p>
            <a:r>
              <a:rPr lang="en-US" sz="1600" dirty="0" smtClean="0">
                <a:latin typeface="+mn-lt"/>
              </a:rPr>
              <a:t>ENCODE</a:t>
            </a:r>
            <a:endParaRPr lang="en-US" sz="1600" dirty="0">
              <a:latin typeface="+mn-lt"/>
            </a:endParaRPr>
          </a:p>
        </p:txBody>
      </p:sp>
    </p:spTree>
    <p:extLst>
      <p:ext uri="{BB962C8B-B14F-4D97-AF65-F5344CB8AC3E}">
        <p14:creationId xmlns:p14="http://schemas.microsoft.com/office/powerpoint/2010/main" val="13995056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1026"/>
          <p:cNvSpPr>
            <a:spLocks noGrp="1" noChangeArrowheads="1"/>
          </p:cNvSpPr>
          <p:nvPr>
            <p:ph type="title"/>
          </p:nvPr>
        </p:nvSpPr>
        <p:spPr>
          <a:xfrm>
            <a:off x="685800" y="152400"/>
            <a:ext cx="7772400" cy="533400"/>
          </a:xfrm>
          <a:ln/>
        </p:spPr>
        <p:txBody>
          <a:bodyPr>
            <a:normAutofit fontScale="90000"/>
          </a:bodyPr>
          <a:lstStyle/>
          <a:p>
            <a:r>
              <a:rPr lang="en-US" dirty="0"/>
              <a:t>DNase-seq in </a:t>
            </a:r>
            <a:r>
              <a:rPr lang="en-US" i="1" dirty="0" smtClean="0"/>
              <a:t>Hbb</a:t>
            </a:r>
            <a:r>
              <a:rPr lang="en-US" dirty="0" smtClean="0"/>
              <a:t> </a:t>
            </a:r>
            <a:r>
              <a:rPr lang="en-US" dirty="0"/>
              <a:t>locus</a:t>
            </a:r>
          </a:p>
        </p:txBody>
      </p:sp>
      <p:sp>
        <p:nvSpPr>
          <p:cNvPr id="2" name="Date Placeholder 1"/>
          <p:cNvSpPr>
            <a:spLocks noGrp="1"/>
          </p:cNvSpPr>
          <p:nvPr>
            <p:ph type="dt" sz="half" idx="10"/>
          </p:nvPr>
        </p:nvSpPr>
        <p:spPr/>
        <p:txBody>
          <a:bodyPr/>
          <a:lstStyle/>
          <a:p>
            <a:fld id="{D465DA97-740A-974A-B355-82F7024438E0}" type="datetime1">
              <a:rPr lang="en-US" smtClean="0"/>
              <a:t>4/6/15</a:t>
            </a:fld>
            <a:endParaRPr lang="en-US"/>
          </a:p>
        </p:txBody>
      </p:sp>
      <p:sp>
        <p:nvSpPr>
          <p:cNvPr id="3" name="Slide Number Placeholder 2"/>
          <p:cNvSpPr>
            <a:spLocks noGrp="1"/>
          </p:cNvSpPr>
          <p:nvPr>
            <p:ph type="sldNum" sz="quarter" idx="12"/>
          </p:nvPr>
        </p:nvSpPr>
        <p:spPr/>
        <p:txBody>
          <a:bodyPr/>
          <a:lstStyle/>
          <a:p>
            <a:fld id="{D85525D1-94EC-AA45-A259-B3226F473042}" type="slidenum">
              <a:rPr lang="en-US" smtClean="0"/>
              <a:t>9</a:t>
            </a:fld>
            <a:endParaRPr lang="en-US"/>
          </a:p>
        </p:txBody>
      </p:sp>
      <p:sp>
        <p:nvSpPr>
          <p:cNvPr id="268292" name="Text Box 1028"/>
          <p:cNvSpPr txBox="1">
            <a:spLocks noChangeArrowheads="1"/>
          </p:cNvSpPr>
          <p:nvPr/>
        </p:nvSpPr>
        <p:spPr bwMode="auto">
          <a:xfrm>
            <a:off x="0" y="2819400"/>
            <a:ext cx="1425575"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t>Known CRMs</a:t>
            </a:r>
          </a:p>
        </p:txBody>
      </p:sp>
      <p:sp>
        <p:nvSpPr>
          <p:cNvPr id="268293" name="Text Box 1029"/>
          <p:cNvSpPr txBox="1">
            <a:spLocks noChangeArrowheads="1"/>
          </p:cNvSpPr>
          <p:nvPr/>
        </p:nvSpPr>
        <p:spPr bwMode="auto">
          <a:xfrm>
            <a:off x="381000" y="2286000"/>
            <a:ext cx="78919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t>G</a:t>
            </a:r>
            <a:r>
              <a:rPr lang="en-US" sz="1600" dirty="0" smtClean="0"/>
              <a:t>enes</a:t>
            </a:r>
            <a:endParaRPr lang="en-US" sz="1600" dirty="0"/>
          </a:p>
        </p:txBody>
      </p:sp>
      <p:sp>
        <p:nvSpPr>
          <p:cNvPr id="268294" name="Text Box 1030"/>
          <p:cNvSpPr txBox="1">
            <a:spLocks noChangeArrowheads="1"/>
          </p:cNvSpPr>
          <p:nvPr/>
        </p:nvSpPr>
        <p:spPr bwMode="auto">
          <a:xfrm>
            <a:off x="0" y="3453824"/>
            <a:ext cx="1447800" cy="584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r>
              <a:rPr lang="en-US" sz="1600" dirty="0" smtClean="0"/>
              <a:t>DNase hyper</a:t>
            </a:r>
            <a:r>
              <a:rPr lang="en-US" sz="1600" dirty="0"/>
              <a:t>-</a:t>
            </a:r>
          </a:p>
          <a:p>
            <a:r>
              <a:rPr lang="en-US" sz="1600" dirty="0"/>
              <a:t>s</a:t>
            </a:r>
            <a:r>
              <a:rPr lang="en-US" sz="1600" dirty="0" smtClean="0"/>
              <a:t>ensitive sites</a:t>
            </a:r>
            <a:endParaRPr lang="en-US" sz="1600" dirty="0"/>
          </a:p>
        </p:txBody>
      </p:sp>
      <p:sp>
        <p:nvSpPr>
          <p:cNvPr id="268295" name="Line 1031"/>
          <p:cNvSpPr>
            <a:spLocks noChangeShapeType="1"/>
          </p:cNvSpPr>
          <p:nvPr/>
        </p:nvSpPr>
        <p:spPr bwMode="auto">
          <a:xfrm flipV="1">
            <a:off x="990600" y="4283075"/>
            <a:ext cx="457200" cy="457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297" name="Line 1033"/>
          <p:cNvSpPr>
            <a:spLocks noChangeShapeType="1"/>
          </p:cNvSpPr>
          <p:nvPr/>
        </p:nvSpPr>
        <p:spPr bwMode="auto">
          <a:xfrm>
            <a:off x="990600" y="4740275"/>
            <a:ext cx="38100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8300" name="Text Box 1036"/>
          <p:cNvSpPr txBox="1">
            <a:spLocks noChangeArrowheads="1"/>
          </p:cNvSpPr>
          <p:nvPr/>
        </p:nvSpPr>
        <p:spPr bwMode="auto">
          <a:xfrm>
            <a:off x="1524000" y="5791200"/>
            <a:ext cx="3771974"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400" dirty="0" smtClean="0"/>
              <a:t>G1E: </a:t>
            </a:r>
            <a:r>
              <a:rPr lang="en-US" sz="1400" i="1" dirty="0" smtClean="0"/>
              <a:t>Gata1</a:t>
            </a:r>
            <a:r>
              <a:rPr lang="en-US" sz="1400" dirty="0" smtClean="0"/>
              <a:t> knock out</a:t>
            </a:r>
            <a:r>
              <a:rPr lang="en-US" sz="1400" i="1" dirty="0" smtClean="0"/>
              <a:t> </a:t>
            </a:r>
            <a:r>
              <a:rPr lang="en-US" sz="1400" dirty="0" smtClean="0"/>
              <a:t>“erythroid progenitor”</a:t>
            </a:r>
          </a:p>
          <a:p>
            <a:r>
              <a:rPr lang="en-US" sz="1400" dirty="0" smtClean="0"/>
              <a:t>G1E-ER4+E2: </a:t>
            </a:r>
            <a:r>
              <a:rPr lang="en-US" sz="1400" i="1" dirty="0" smtClean="0"/>
              <a:t>Gata1</a:t>
            </a:r>
            <a:r>
              <a:rPr lang="en-US" sz="1400" dirty="0" smtClean="0"/>
              <a:t> restored “erythroblasts”</a:t>
            </a:r>
          </a:p>
          <a:p>
            <a:r>
              <a:rPr lang="en-US" sz="1400" dirty="0" smtClean="0"/>
              <a:t>Primary erythroblasts</a:t>
            </a:r>
          </a:p>
          <a:p>
            <a:r>
              <a:rPr lang="en-US" sz="1400" dirty="0" smtClean="0"/>
              <a:t>Ex vivo cultured megakaryocytes</a:t>
            </a:r>
          </a:p>
        </p:txBody>
      </p:sp>
      <p:pic>
        <p:nvPicPr>
          <p:cNvPr id="4" name="Picture 3" descr="Screen Shot 2014-04-01 at 1.27.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737513"/>
            <a:ext cx="7637776" cy="4901287"/>
          </a:xfrm>
          <a:prstGeom prst="rect">
            <a:avLst/>
          </a:prstGeom>
        </p:spPr>
      </p:pic>
      <p:sp>
        <p:nvSpPr>
          <p:cNvPr id="16" name="Text Box 1028"/>
          <p:cNvSpPr txBox="1">
            <a:spLocks noChangeArrowheads="1"/>
          </p:cNvSpPr>
          <p:nvPr/>
        </p:nvSpPr>
        <p:spPr bwMode="auto">
          <a:xfrm>
            <a:off x="278375" y="1371600"/>
            <a:ext cx="1017025"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smtClean="0"/>
              <a:t>RNA-seq</a:t>
            </a:r>
            <a:endParaRPr lang="en-US" sz="1600" dirty="0"/>
          </a:p>
        </p:txBody>
      </p:sp>
      <p:sp>
        <p:nvSpPr>
          <p:cNvPr id="17" name="Text Box 1028"/>
          <p:cNvSpPr txBox="1">
            <a:spLocks noChangeArrowheads="1"/>
          </p:cNvSpPr>
          <p:nvPr/>
        </p:nvSpPr>
        <p:spPr bwMode="auto">
          <a:xfrm>
            <a:off x="19733" y="4343400"/>
            <a:ext cx="1199467"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err="1" smtClean="0"/>
              <a:t>Txn</a:t>
            </a:r>
            <a:r>
              <a:rPr lang="en-US" sz="1600" dirty="0" smtClean="0"/>
              <a:t> factors</a:t>
            </a:r>
            <a:endParaRPr lang="en-US" sz="1600" dirty="0"/>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RossTheme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RossThemeBlue">
  <a:themeElements>
    <a:clrScheme name="Pixel">
      <a:dk1>
        <a:srgbClr val="103154"/>
      </a:dk1>
      <a:lt1>
        <a:srgbClr val="FFFFFF"/>
      </a:lt1>
      <a:dk2>
        <a:srgbClr val="00BFC3"/>
      </a:dk2>
      <a:lt2>
        <a:srgbClr val="0096FF"/>
      </a:lt2>
      <a:accent1>
        <a:srgbClr val="FF7F01"/>
      </a:accent1>
      <a:accent2>
        <a:srgbClr val="F1B015"/>
      </a:accent2>
      <a:accent3>
        <a:srgbClr val="FBEC85"/>
      </a:accent3>
      <a:accent4>
        <a:srgbClr val="D2C2F1"/>
      </a:accent4>
      <a:accent5>
        <a:srgbClr val="DA5AF4"/>
      </a:accent5>
      <a:accent6>
        <a:srgbClr val="9D09D1"/>
      </a:accent6>
      <a:hlink>
        <a:srgbClr val="1286C9"/>
      </a:hlink>
      <a:folHlink>
        <a:srgbClr val="A8C2E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RossThemeBlue.thmx</Template>
  <TotalTime>5910</TotalTime>
  <Words>2192</Words>
  <Application>Microsoft Macintosh PowerPoint</Application>
  <PresentationFormat>On-screen Show (4:3)</PresentationFormat>
  <Paragraphs>293</Paragraphs>
  <Slides>43</Slides>
  <Notes>17</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43</vt:i4>
      </vt:variant>
    </vt:vector>
  </HeadingPairs>
  <TitlesOfParts>
    <vt:vector size="48" baseType="lpstr">
      <vt:lpstr>RossThemeBlue</vt:lpstr>
      <vt:lpstr>1_RossThemeBlue</vt:lpstr>
      <vt:lpstr>1_Custom Design</vt:lpstr>
      <vt:lpstr>2_Custom Design</vt:lpstr>
      <vt:lpstr>Document</vt:lpstr>
      <vt:lpstr>Cis-regulatory modules (CRMs): Prediction and experimental tests</vt:lpstr>
      <vt:lpstr>Methods in Genomics of Gene Regulation</vt:lpstr>
      <vt:lpstr>Mapping Functional Elements</vt:lpstr>
      <vt:lpstr>PowerPoint Presentation</vt:lpstr>
      <vt:lpstr>Illumina short read sequencing</vt:lpstr>
      <vt:lpstr>Example of ChIP-seq</vt:lpstr>
      <vt:lpstr>Distinctive histone modifications and protein binding at promoters and enhancers</vt:lpstr>
      <vt:lpstr>Patterns of histone H3 modifications in transcription unit</vt:lpstr>
      <vt:lpstr>DNase-seq in Hbb locus</vt:lpstr>
      <vt:lpstr>The current state of mapping function-associated features</vt:lpstr>
      <vt:lpstr>DNase sensitivity and TF occupancy during fly development</vt:lpstr>
      <vt:lpstr>Epigenomic features in modENCODE</vt:lpstr>
      <vt:lpstr>Integrative Analyses</vt:lpstr>
      <vt:lpstr>Large-scale interaction maps of TFs</vt:lpstr>
      <vt:lpstr>“Paint” genomic regions by dominant histone modifications: multivariate HMM</vt:lpstr>
      <vt:lpstr>A general hidden Markov model = HMM</vt:lpstr>
      <vt:lpstr>Integrate features using multivariate segmentations</vt:lpstr>
      <vt:lpstr>Specific functional associations for segmentation categories</vt:lpstr>
      <vt:lpstr>Predicting and testing crms</vt:lpstr>
      <vt:lpstr>Methods for predicting CRMs</vt:lpstr>
      <vt:lpstr>Enhancer predicted from HMM segmentation based on histone modifications</vt:lpstr>
      <vt:lpstr>Accurate predictions of enhancers</vt:lpstr>
      <vt:lpstr>EnhancerFinder integrates diverse datasets to predict developmental enhancers</vt:lpstr>
      <vt:lpstr>EnhancerFinder: Two stage predictions</vt:lpstr>
      <vt:lpstr>Strong performance from EnhancerFinder in cross-validation</vt:lpstr>
      <vt:lpstr>Examples of successful enhancer predictions</vt:lpstr>
      <vt:lpstr>Direct selection for activity to find enhancers</vt:lpstr>
      <vt:lpstr>STARR-seq: Self-transcribing active regulatory region sequencing</vt:lpstr>
      <vt:lpstr>Other methods of screening for enhancer activity on a large scale</vt:lpstr>
      <vt:lpstr>Massively parallel enhancer assays</vt:lpstr>
      <vt:lpstr>CRE-seq</vt:lpstr>
      <vt:lpstr>CRE-seq: For DNA segments with CBX binding site motifs, occupancy by CBX correlates with enhancer activity</vt:lpstr>
      <vt:lpstr>PowerPoint Presentation</vt:lpstr>
      <vt:lpstr>Fraction of “predictions” that are active in CRE-seq</vt:lpstr>
      <vt:lpstr>PowerPoint Presentation</vt:lpstr>
      <vt:lpstr>TF occupancy is a good predictor of erythroid enhancers: TAL1</vt:lpstr>
      <vt:lpstr>PowerPoint Presentation</vt:lpstr>
      <vt:lpstr>Many TAL1 OSs are acting as enhancers</vt:lpstr>
      <vt:lpstr>PowerPoint Presentation</vt:lpstr>
      <vt:lpstr>PowerPoint Presentation</vt:lpstr>
      <vt:lpstr>PowerPoint Presentation</vt:lpstr>
      <vt:lpstr>TF +/- Histone Mods are strong predictors of CRMs</vt:lpstr>
      <vt:lpstr>Genomics of Gene Regulation: CRM prediction and assays</vt:lpstr>
    </vt:vector>
  </TitlesOfParts>
  <Company>Penn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Ross Hardison</dc:creator>
  <cp:lastModifiedBy>Ross Hardison</cp:lastModifiedBy>
  <cp:revision>179</cp:revision>
  <dcterms:created xsi:type="dcterms:W3CDTF">2008-09-07T19:14:53Z</dcterms:created>
  <dcterms:modified xsi:type="dcterms:W3CDTF">2015-04-07T02:45:39Z</dcterms:modified>
</cp:coreProperties>
</file>