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48"/>
  </p:notesMasterIdLst>
  <p:handoutMasterIdLst>
    <p:handoutMasterId r:id="rId49"/>
  </p:handoutMasterIdLst>
  <p:sldIdLst>
    <p:sldId id="256" r:id="rId5"/>
    <p:sldId id="262" r:id="rId6"/>
    <p:sldId id="316" r:id="rId7"/>
    <p:sldId id="455" r:id="rId8"/>
    <p:sldId id="454" r:id="rId9"/>
    <p:sldId id="431" r:id="rId10"/>
    <p:sldId id="458" r:id="rId11"/>
    <p:sldId id="344" r:id="rId12"/>
    <p:sldId id="345" r:id="rId13"/>
    <p:sldId id="346" r:id="rId14"/>
    <p:sldId id="453" r:id="rId15"/>
    <p:sldId id="320" r:id="rId16"/>
    <p:sldId id="456" r:id="rId17"/>
    <p:sldId id="461" r:id="rId18"/>
    <p:sldId id="457" r:id="rId19"/>
    <p:sldId id="450" r:id="rId20"/>
    <p:sldId id="445" r:id="rId21"/>
    <p:sldId id="446" r:id="rId22"/>
    <p:sldId id="459" r:id="rId23"/>
    <p:sldId id="447" r:id="rId24"/>
    <p:sldId id="448" r:id="rId25"/>
    <p:sldId id="449" r:id="rId26"/>
    <p:sldId id="462" r:id="rId27"/>
    <p:sldId id="460" r:id="rId28"/>
    <p:sldId id="463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21" r:id="rId38"/>
    <p:sldId id="432" r:id="rId39"/>
    <p:sldId id="433" r:id="rId40"/>
    <p:sldId id="434" r:id="rId41"/>
    <p:sldId id="435" r:id="rId42"/>
    <p:sldId id="452" r:id="rId43"/>
    <p:sldId id="436" r:id="rId44"/>
    <p:sldId id="400" r:id="rId45"/>
    <p:sldId id="497" r:id="rId46"/>
    <p:sldId id="442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6666FB"/>
    <a:srgbClr val="E3A07A"/>
    <a:srgbClr val="8CF78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12" autoAdjust="0"/>
    <p:restoredTop sz="99850" autoAdjust="0"/>
  </p:normalViewPr>
  <p:slideViewPr>
    <p:cSldViewPr>
      <p:cViewPr>
        <p:scale>
          <a:sx n="100" d="100"/>
          <a:sy n="100" d="100"/>
        </p:scale>
        <p:origin x="-1200" y="-2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4A39A-99FC-F740-BAD7-F4736A2DFDF7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41D6-09F5-E143-877E-1FBE4E8A5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42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0049AF-0D78-344F-811D-FB9B89DFD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75D33-EC65-CB40-9389-E87160088964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AF3E8-52D7-F848-A442-6389F6F9E073}" type="slidenum">
              <a:rPr lang="en-US"/>
              <a:pPr/>
              <a:t>27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36F4-7C50-F745-9216-F7CC93B1200E}" type="slidenum">
              <a:rPr lang="en-US"/>
              <a:pPr/>
              <a:t>28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8D384-8071-364E-B036-621A00B79C1D}" type="slidenum">
              <a:rPr lang="en-US"/>
              <a:pPr/>
              <a:t>29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C549A-6D68-AE49-887A-99CC3E2A2711}" type="slidenum">
              <a:rPr lang="en-US"/>
              <a:pPr/>
              <a:t>30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E6C29-F2AB-A149-98D8-3763299652CF}" type="slidenum">
              <a:rPr lang="en-US"/>
              <a:pPr/>
              <a:t>31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DBF1C-8E42-A24A-A231-138280696DB0}" type="slidenum">
              <a:rPr lang="en-US"/>
              <a:pPr/>
              <a:t>32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7EF24-9BC8-C941-9CF1-8E14071AFE86}" type="slidenum">
              <a:rPr lang="en-US"/>
              <a:pPr/>
              <a:t>33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210F7-A2D7-E640-9E8A-F56DFAAFAC77}" type="slidenum">
              <a:rPr lang="en-US"/>
              <a:pPr/>
              <a:t>34</a:t>
            </a:fld>
            <a:endParaRPr lang="en-US"/>
          </a:p>
        </p:txBody>
      </p:sp>
      <p:sp>
        <p:nvSpPr>
          <p:cNvPr id="2498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C1CA0-E908-E945-B8E0-94A80EDD4E10}" type="slidenum">
              <a:rPr lang="en-US"/>
              <a:pPr/>
              <a:t>36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6FCBF-40DE-564A-A7E8-B1358F421569}" type="slidenum">
              <a:rPr lang="en-US"/>
              <a:pPr/>
              <a:t>37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9B4E7-8A48-2A4D-AEB5-7D428DD1B127}" type="slidenum">
              <a:rPr lang="en-US"/>
              <a:pPr/>
              <a:t>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9C74D-4600-8844-8C30-217485D20978}" type="slidenum">
              <a:rPr lang="en-US"/>
              <a:pPr/>
              <a:t>38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A8166-4BF8-4147-B510-5100193C4667}" type="slidenum">
              <a:rPr lang="en-US"/>
              <a:pPr/>
              <a:t>41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92A7-9AA2-5842-9747-5E705DBD00A5}" type="slidenum">
              <a:rPr lang="en-US"/>
              <a:pPr/>
              <a:t>42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92A7-9AA2-5842-9747-5E705DBD00A5}" type="slidenum">
              <a:rPr lang="en-US"/>
              <a:pPr/>
              <a:t>43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93D9-81A0-634F-93C3-E53E53ADB12F}" type="slidenum">
              <a:rPr lang="en-US"/>
              <a:pPr/>
              <a:t>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74964-1082-2345-8ACA-B4358813F025}" type="slidenum">
              <a:rPr lang="en-US"/>
              <a:pPr/>
              <a:t>5</a:t>
            </a:fld>
            <a:endParaRPr lang="en-US"/>
          </a:p>
        </p:txBody>
      </p:sp>
      <p:sp>
        <p:nvSpPr>
          <p:cNvPr id="24781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85FCA-4F78-9142-9157-2F680388C062}" type="slidenum">
              <a:rPr lang="en-US"/>
              <a:pPr/>
              <a:t>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C1CE-3E32-1549-997F-9C370C22E745}" type="slidenum">
              <a:rPr lang="en-US"/>
              <a:pPr/>
              <a:t>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87196-591A-4243-9CE8-C69D3ADD642F}" type="slidenum">
              <a:rPr lang="en-US"/>
              <a:pPr/>
              <a:t>10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918CD-99E7-A844-BCAE-491662795ADD}" type="slidenum">
              <a:rPr lang="en-US"/>
              <a:pPr/>
              <a:t>11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14A42-F20D-2E40-8F7C-6B6B46C389C3}" type="slidenum">
              <a:rPr lang="en-US"/>
              <a:pPr/>
              <a:t>12</a:t>
            </a:fld>
            <a:endParaRPr lang="en-US"/>
          </a:p>
        </p:txBody>
      </p:sp>
      <p:sp>
        <p:nvSpPr>
          <p:cNvPr id="1361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3403-F2D3-2C4C-9AF0-6D0E67640DF1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081-113D-734C-9DA8-CEF4EACC54D7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2222-A068-094C-9181-A9EA18D8DE63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F043-5C69-194C-A11D-112B59B87073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2AE8-B5C3-AD4F-9627-5FE8513AC127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1FED-EA9F-F94E-A2CF-68F5970D0313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DD50-8591-DE44-9459-C4E1F701ECAF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6B5B-0183-1548-B3B2-0302E35562C3}" type="datetime1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F4BD-9E83-EE48-B74D-16B4B4CAA976}" type="datetime1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B45-1DD5-0442-8715-4A79D63B361B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3-BDD2-2640-8794-185EDEB16E8A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DE45-2A80-5740-B5A9-0B2A876AD9DC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8BB-FAB5-FD4D-A9DA-85B50BF7CCC1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EE9A-6D7E-2149-A4C1-928D83217573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C310-60C8-F747-A33E-D263FD72A12B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7AB3-AB9A-D145-87CF-C8BA2C6C5162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2D9-CFC3-4A43-B4F1-B7BC6E82765E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5894-464F-8143-A1D1-5AD71CCB06A7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F35D-9325-004B-9E0B-D710399A55F4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168F-6553-8B4F-9D29-05B69B9BF56C}" type="datetime1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D5BC-CD2D-5C45-9F25-61996C516A64}" type="datetime1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803E-5835-5243-8495-3267E53911E6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E191-68F2-0F4A-8057-A56B90696110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C7-3278-604E-A66B-40A61579998F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C-3748-7E4C-BDCB-A1048E593836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1B27-FFF3-6D4C-B477-8CC509465A5E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103B-6847-814B-AAE5-8FE5E63B29E3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F25E-A391-494F-8A18-62F0BB193198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A35B-0928-6A4A-B637-003585BE87AF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08-3BF7-4844-B1B3-829A797F720B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6BB5-E065-8847-B4C1-9548AA66F0DE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51C-9D82-AE49-81DC-1EFA5CC1D39B}" type="datetime1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EF70-5A04-4D4D-B922-7E75FA0F3FF6}" type="datetime1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9E75-DA83-ED4E-ABCD-768F586F2502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5637-8288-2445-9C7A-D46BD067BFFA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3EC8-52E6-7749-88AA-9D95DCC56E94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A8F7-357A-894A-9356-55D2464E7D60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E8A9-04BA-F74C-8823-B3DD4ACC904B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CA90-813C-E147-A81D-2D19411E622C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E4E2-5C62-CE4C-8B83-9E7546AF5291}" type="datetime1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135E-BBD2-EE4E-BF8C-44E26DB18FB8}" type="datetime1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76B-9270-4046-A888-89962CEB3FE7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282-3DC0-D64F-9F0A-30F401276FF2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636A-622F-4E44-83BE-ED46FBBF9C84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6F8A-52EE-8E43-85C6-90459C0ED86D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0A9C-A37F-3148-A720-F0161E7CA35B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FEC7-A792-EC4A-A059-6BADD5E0E3D2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6920-BC5D-EC40-887C-2BEE04B014C9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828800"/>
          </a:xfrm>
          <a:ln/>
        </p:spPr>
        <p:txBody>
          <a:bodyPr>
            <a:normAutofit/>
          </a:bodyPr>
          <a:lstStyle/>
          <a:p>
            <a:r>
              <a:rPr lang="en-US" i="1" dirty="0" smtClean="0"/>
              <a:t>Cis</a:t>
            </a:r>
            <a:r>
              <a:rPr lang="en-US" dirty="0" smtClean="0"/>
              <a:t>-regulatory modules (CRMs): Sequence and epigenetic features</a:t>
            </a:r>
            <a:endParaRPr lang="en-US" sz="3600" i="1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67200"/>
            <a:ext cx="7924800" cy="18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BMMB 551  </a:t>
            </a:r>
            <a:r>
              <a:rPr lang="en-US" sz="2400" dirty="0">
                <a:solidFill>
                  <a:schemeClr val="tx1"/>
                </a:solidFill>
              </a:rPr>
              <a:t>Genomics</a:t>
            </a:r>
          </a:p>
          <a:p>
            <a:r>
              <a:rPr lang="en-US" sz="2400" dirty="0">
                <a:solidFill>
                  <a:schemeClr val="tx1"/>
                </a:solidFill>
              </a:rPr>
              <a:t>Ross </a:t>
            </a:r>
            <a:r>
              <a:rPr lang="en-US" sz="2400" dirty="0" smtClean="0">
                <a:solidFill>
                  <a:schemeClr val="tx1"/>
                </a:solidFill>
              </a:rPr>
              <a:t>Hardison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988-38BE-3B4C-933C-AECB62A2135F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  <p:pic>
        <p:nvPicPr>
          <p:cNvPr id="1028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8"/>
            <a:ext cx="973138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762000"/>
          </a:xfrm>
          <a:ln/>
        </p:spPr>
        <p:txBody>
          <a:bodyPr/>
          <a:lstStyle/>
          <a:p>
            <a:r>
              <a:rPr lang="en-US" sz="2800"/>
              <a:t>Most promoters in mammals are CpG islands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0E7D-9B2C-1A41-B906-7571604221E8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  <p:pic>
        <p:nvPicPr>
          <p:cNvPr id="192515" name="Picture 3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354138"/>
            <a:ext cx="4905375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5764213" y="2011363"/>
            <a:ext cx="258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TATA, no CpG island</a:t>
            </a:r>
          </a:p>
          <a:p>
            <a:r>
              <a:rPr lang="en-US" sz="2000"/>
              <a:t>10-20% of promoters</a:t>
            </a:r>
          </a:p>
        </p:txBody>
      </p:sp>
      <p:grpSp>
        <p:nvGrpSpPr>
          <p:cNvPr id="192517" name="Group 5"/>
          <p:cNvGrpSpPr>
            <a:grpSpLocks/>
          </p:cNvGrpSpPr>
          <p:nvPr/>
        </p:nvGrpSpPr>
        <p:grpSpPr bwMode="auto">
          <a:xfrm>
            <a:off x="381000" y="4127500"/>
            <a:ext cx="8470900" cy="2501900"/>
            <a:chOff x="240" y="2600"/>
            <a:chExt cx="5336" cy="1576"/>
          </a:xfrm>
        </p:grpSpPr>
        <p:grpSp>
          <p:nvGrpSpPr>
            <p:cNvPr id="192518" name="Group 6"/>
            <p:cNvGrpSpPr>
              <a:grpSpLocks/>
            </p:cNvGrpSpPr>
            <p:nvPr/>
          </p:nvGrpSpPr>
          <p:grpSpPr bwMode="auto">
            <a:xfrm>
              <a:off x="240" y="2600"/>
              <a:ext cx="5074" cy="1576"/>
              <a:chOff x="240" y="2600"/>
              <a:chExt cx="5074" cy="1576"/>
            </a:xfrm>
          </p:grpSpPr>
          <p:pic>
            <p:nvPicPr>
              <p:cNvPr id="192519" name="Picture 7" descr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600"/>
                <a:ext cx="3330" cy="1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2520" name="Text Box 8"/>
              <p:cNvSpPr txBox="1">
                <a:spLocks noChangeArrowheads="1"/>
              </p:cNvSpPr>
              <p:nvPr/>
            </p:nvSpPr>
            <p:spPr bwMode="auto">
              <a:xfrm>
                <a:off x="3686" y="2756"/>
                <a:ext cx="162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CpG island, no TATA</a:t>
                </a:r>
              </a:p>
              <a:p>
                <a:r>
                  <a:rPr lang="en-US" sz="2000"/>
                  <a:t>80-90% of promoters</a:t>
                </a:r>
              </a:p>
            </p:txBody>
          </p:sp>
        </p:grpSp>
        <p:sp>
          <p:nvSpPr>
            <p:cNvPr id="192521" name="Text Box 9"/>
            <p:cNvSpPr txBox="1">
              <a:spLocks noChangeArrowheads="1"/>
            </p:cNvSpPr>
            <p:nvPr/>
          </p:nvSpPr>
          <p:spPr bwMode="auto">
            <a:xfrm>
              <a:off x="3696" y="3744"/>
              <a:ext cx="18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Carninci … Hayashizaki (2006)</a:t>
              </a:r>
            </a:p>
            <a:p>
              <a:r>
                <a:rPr lang="en-US" sz="1600"/>
                <a:t>Nature Genetics 38:626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Enhancers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762-190D-1141-AE0E-B569A0C9C85E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800" cy="33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3886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Many regulatory DNA sequences in SV40 control region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790650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Enhancers are comprised of multiple binding sites for transcription factors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55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685800"/>
          </a:xfrm>
          <a:ln/>
        </p:spPr>
        <p:txBody>
          <a:bodyPr>
            <a:normAutofit/>
          </a:bodyPr>
          <a:lstStyle/>
          <a:p>
            <a:r>
              <a:rPr lang="en-US" sz="2800" dirty="0" smtClean="0"/>
              <a:t>IFNB enhancer: Cluster of motifs for TF binding sites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2DB-0C3B-A544-80D8-8DEFE5C276D0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40354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7353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Hardison (2002) on-line textbook </a:t>
            </a:r>
            <a:r>
              <a:rPr lang="en-US" sz="1400" i="1" dirty="0" smtClean="0">
                <a:latin typeface="+mn-lt"/>
              </a:rPr>
              <a:t>Working with Molecular Genetics</a:t>
            </a:r>
            <a:r>
              <a:rPr lang="en-US" sz="1400" dirty="0" smtClean="0">
                <a:latin typeface="+mn-lt"/>
              </a:rPr>
              <a:t> http://</a:t>
            </a:r>
            <a:r>
              <a:rPr lang="en-US" sz="1400" dirty="0" err="1" smtClean="0">
                <a:latin typeface="+mn-lt"/>
              </a:rPr>
              <a:t>www.bx.psu.edu</a:t>
            </a:r>
            <a:r>
              <a:rPr lang="en-US" sz="1400" dirty="0" smtClean="0">
                <a:latin typeface="+mn-lt"/>
              </a:rPr>
              <a:t>/~ross/ </a:t>
            </a:r>
          </a:p>
          <a:p>
            <a:r>
              <a:rPr lang="en-US" sz="1400" dirty="0" err="1" smtClean="0">
                <a:latin typeface="+mn-lt"/>
              </a:rPr>
              <a:t>BioWiki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UC Davis: http://</a:t>
            </a:r>
            <a:r>
              <a:rPr lang="en-US" sz="1400" dirty="0" err="1">
                <a:latin typeface="+mn-lt"/>
              </a:rPr>
              <a:t>biowiki.ucdavis.edu</a:t>
            </a:r>
            <a:r>
              <a:rPr lang="en-US" sz="1400" dirty="0">
                <a:latin typeface="+mn-lt"/>
              </a:rPr>
              <a:t>/Genetics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2438400"/>
            <a:ext cx="274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Spacing matters</a:t>
            </a:r>
          </a:p>
          <a:p>
            <a:r>
              <a:rPr lang="en-US" sz="2000" dirty="0" smtClean="0">
                <a:latin typeface="+mn-lt"/>
              </a:rPr>
              <a:t>Folds into precise 3D structure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00400" cy="2011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Features of </a:t>
            </a:r>
            <a:r>
              <a:rPr lang="en-US" i="1" dirty="0" smtClean="0"/>
              <a:t>cis</a:t>
            </a:r>
            <a:r>
              <a:rPr lang="en-US" dirty="0" smtClean="0"/>
              <a:t>-regulatory modules (CRMs)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B61-0FA3-A549-9E27-844DBC3053E2}" type="datetime1">
              <a:rPr lang="en-US" smtClean="0"/>
              <a:t>4/6/15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Screen shot 2012-06-27 at 12.2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2932"/>
            <a:ext cx="4965700" cy="6555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331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Hardison &amp;Taylor (2012) </a:t>
            </a:r>
            <a:r>
              <a:rPr lang="en-US" sz="1400" b="1" dirty="0" smtClean="0">
                <a:latin typeface="+mn-lt"/>
              </a:rPr>
              <a:t>Nature Reviews Genetics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13</a:t>
            </a:r>
            <a:r>
              <a:rPr lang="en-US" sz="1400" dirty="0" smtClean="0">
                <a:latin typeface="+mn-lt"/>
              </a:rPr>
              <a:t>: 469-483 </a:t>
            </a:r>
            <a:endParaRPr lang="en-US" sz="1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3124200"/>
            <a:ext cx="3276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1800" dirty="0" smtClean="0"/>
              <a:t>Bound and unbound motif instances</a:t>
            </a:r>
          </a:p>
          <a:p>
            <a:pPr marL="457200" indent="-457200">
              <a:buAutoNum type="alphaLcPeriod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Transcription factors and histone modifications characteristic of different CRMs 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2286000"/>
            <a:ext cx="17526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62800" y="2362200"/>
            <a:ext cx="16764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3733800"/>
            <a:ext cx="16764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34200" y="5410200"/>
            <a:ext cx="16764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86200" y="3886200"/>
            <a:ext cx="18288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62400" y="5410200"/>
            <a:ext cx="18288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4000" y="3048000"/>
            <a:ext cx="1371600" cy="457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Motif instance = match in a genomic DNA sequence to the preferred sequence for binding a transcription factor (TF)</a:t>
            </a:r>
          </a:p>
          <a:p>
            <a:r>
              <a:rPr lang="en-US" sz="2800" dirty="0" smtClean="0"/>
              <a:t>Promoters</a:t>
            </a:r>
            <a:r>
              <a:rPr lang="en-US" sz="2800" dirty="0"/>
              <a:t> </a:t>
            </a:r>
            <a:r>
              <a:rPr lang="en-US" sz="2800" dirty="0" smtClean="0"/>
              <a:t>and enhancers are composed of motif instances with spacer DNA</a:t>
            </a:r>
          </a:p>
          <a:p>
            <a:r>
              <a:rPr lang="en-US" sz="2800" dirty="0" smtClean="0"/>
              <a:t>Are collections of motifs sufficient to define a promoter and/or enhancer?</a:t>
            </a:r>
          </a:p>
          <a:p>
            <a:r>
              <a:rPr lang="en-US" sz="2800" dirty="0" smtClean="0"/>
              <a:t>Do motifs comprise a grammar that explains gene regulation?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477A-2D18-0C4E-8EDF-9ED100F12737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4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Predicting CRMs from motif instances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47C1-0C6C-DB48-913A-31F46C3130B8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Screen shot 2013-02-18 at 10.4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6" y="1099829"/>
            <a:ext cx="5746547" cy="1318151"/>
          </a:xfrm>
          <a:prstGeom prst="rect">
            <a:avLst/>
          </a:prstGeom>
        </p:spPr>
      </p:pic>
      <p:pic>
        <p:nvPicPr>
          <p:cNvPr id="7" name="Picture 6" descr="Screen shot 2013-02-18 at 10.4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480"/>
            <a:ext cx="9144000" cy="905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468" y="3340925"/>
            <a:ext cx="7926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Some success in </a:t>
            </a:r>
            <a:r>
              <a:rPr lang="en-US" sz="1800" i="1" dirty="0" smtClean="0"/>
              <a:t>Drosophila</a:t>
            </a:r>
            <a:endParaRPr lang="en-US" sz="1800" dirty="0" smtClean="0"/>
          </a:p>
          <a:p>
            <a:r>
              <a:rPr lang="en-US" sz="1200" dirty="0" smtClean="0"/>
              <a:t>Berman et al., 2002; </a:t>
            </a:r>
            <a:r>
              <a:rPr lang="en-US" sz="1200" dirty="0" err="1" smtClean="0"/>
              <a:t>Markstein</a:t>
            </a:r>
            <a:r>
              <a:rPr lang="en-US" sz="1200" dirty="0" smtClean="0"/>
              <a:t> et al., 2002; </a:t>
            </a:r>
            <a:r>
              <a:rPr lang="en-US" sz="1200" dirty="0" err="1" smtClean="0"/>
              <a:t>Rebeiz</a:t>
            </a:r>
            <a:r>
              <a:rPr lang="en-US" sz="1200" dirty="0" smtClean="0"/>
              <a:t> et al. 2002, </a:t>
            </a:r>
            <a:r>
              <a:rPr lang="en-US" sz="1200" dirty="0" err="1" smtClean="0"/>
              <a:t>Halfon</a:t>
            </a:r>
            <a:r>
              <a:rPr lang="en-US" sz="1200" dirty="0" smtClean="0"/>
              <a:t> et al., 2002; Schroeder et al., 2004.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6400800"/>
            <a:ext cx="4711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Hardison and Taylor (2012) Nature Reviews Genetics 13: 469-483</a:t>
            </a:r>
            <a:endParaRPr lang="en-US" sz="1200" dirty="0">
              <a:latin typeface="+mn-lt"/>
            </a:endParaRPr>
          </a:p>
        </p:txBody>
      </p:sp>
      <p:pic>
        <p:nvPicPr>
          <p:cNvPr id="10" name="Picture 9" descr="Screen shot 2012-10-14 at 8.36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4"/>
          <a:stretch/>
        </p:blipFill>
        <p:spPr>
          <a:xfrm>
            <a:off x="1520034" y="4013182"/>
            <a:ext cx="6764331" cy="21916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9600" y="5410200"/>
            <a:ext cx="5134765" cy="7946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instances of motifs for </a:t>
            </a:r>
            <a:r>
              <a:rPr lang="en-US" dirty="0" err="1" smtClean="0"/>
              <a:t>tf</a:t>
            </a:r>
            <a:r>
              <a:rPr lang="en-US" dirty="0" smtClean="0"/>
              <a:t> binding sites are not bound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 with motifs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4DB8-A218-D044-BB09-9DBB8816F94C}" type="datetime1">
              <a:rPr lang="en-US" smtClean="0"/>
              <a:t>4/6/15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0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0663"/>
            <a:ext cx="8229600" cy="958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 million motif instances for binding GATA factors in mouse genome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C7AA-418F-7A40-A5B4-47B25B87D50F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700" y="6227813"/>
            <a:ext cx="2133600" cy="365125"/>
          </a:xfrm>
        </p:spPr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53" name="Group 352"/>
          <p:cNvGrpSpPr/>
          <p:nvPr/>
        </p:nvGrpSpPr>
        <p:grpSpPr>
          <a:xfrm>
            <a:off x="152474" y="1333476"/>
            <a:ext cx="8855484" cy="1916094"/>
            <a:chOff x="276092" y="1347206"/>
            <a:chExt cx="9254129" cy="2267489"/>
          </a:xfrm>
        </p:grpSpPr>
        <p:grpSp>
          <p:nvGrpSpPr>
            <p:cNvPr id="130" name="Group 129"/>
            <p:cNvGrpSpPr/>
            <p:nvPr/>
          </p:nvGrpSpPr>
          <p:grpSpPr>
            <a:xfrm>
              <a:off x="276092" y="1376204"/>
              <a:ext cx="3094995" cy="2238491"/>
              <a:chOff x="251190" y="1363752"/>
              <a:chExt cx="8448196" cy="4497157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flipV="1">
                <a:off x="263776" y="193767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51190" y="1461449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572154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6712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5976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3605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2569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860735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8357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727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55320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89864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8142556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70434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655495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flipH="1">
                <a:off x="571229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548901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flipH="1">
                <a:off x="4853975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386477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32419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216151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81607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V="1">
                <a:off x="251190" y="241390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1869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6712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0742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733749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225693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104975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74002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4727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8340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654400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51190" y="2853503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29127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7126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01321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7021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225693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60735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008692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6285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4559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11845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V="1">
                <a:off x="251190" y="339078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889666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70574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233032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002413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67629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88155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75224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90278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55320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53228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V="1">
                <a:off x="251190" y="3854804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572154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67126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477272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0241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22569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60735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84993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31401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785228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814288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flipV="1">
                <a:off x="251190" y="436766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8896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51251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15976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02413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54320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86073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2482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727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55320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89864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251190" y="485610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>
                <a:off x="57215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6712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00100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84365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225693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17824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84993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4727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39444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532280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flipV="1">
                <a:off x="251190" y="524685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13398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67126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15976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02413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54320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6073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84993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31401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870712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89864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flipV="1">
                <a:off x="251190" y="573529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8896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51251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00100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843657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469933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701979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167448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4727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55320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73988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346185" y="1363752"/>
              <a:ext cx="3094995" cy="2238491"/>
              <a:chOff x="251190" y="1363752"/>
              <a:chExt cx="8448196" cy="4497157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263776" y="193767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251190" y="1461449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>
                <a:off x="572154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6712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5976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63605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22569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860735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48357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4727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55320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89864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142556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 flipH="1">
                <a:off x="70434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flipH="1">
                <a:off x="655495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 flipH="1">
                <a:off x="571229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flipH="1">
                <a:off x="548901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flipH="1">
                <a:off x="4853975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flipH="1">
                <a:off x="386477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flipH="1">
                <a:off x="32419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flipH="1">
                <a:off x="216151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flipH="1">
                <a:off x="81607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flipV="1">
                <a:off x="251190" y="241390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/>
              <p:cNvSpPr/>
              <p:nvPr/>
            </p:nvSpPr>
            <p:spPr>
              <a:xfrm>
                <a:off x="71869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6712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0742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733749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225693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104975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74002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54727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68340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654400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flipV="1">
                <a:off x="251190" y="2853503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29127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67126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01321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807021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225693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860735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008692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536285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634559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11845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 flipV="1">
                <a:off x="251190" y="339078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Oval 176"/>
              <p:cNvSpPr/>
              <p:nvPr/>
            </p:nvSpPr>
            <p:spPr>
              <a:xfrm>
                <a:off x="889666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170574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233032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002413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567629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288155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75224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790278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55320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53228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 flipV="1">
                <a:off x="251190" y="3854804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87"/>
              <p:cNvSpPr/>
              <p:nvPr/>
            </p:nvSpPr>
            <p:spPr>
              <a:xfrm>
                <a:off x="572154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67126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477272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00241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22569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860735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484993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531401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6785228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814288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flipV="1">
                <a:off x="251190" y="436766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8896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51251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15976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002413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54320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86073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32482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54727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655320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789864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 flipV="1">
                <a:off x="251190" y="485610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Oval 209"/>
              <p:cNvSpPr/>
              <p:nvPr/>
            </p:nvSpPr>
            <p:spPr>
              <a:xfrm>
                <a:off x="57215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712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00100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84365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225693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17824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484993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54727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639444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532280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0" name="Straight Connector 219"/>
              <p:cNvCxnSpPr/>
              <p:nvPr/>
            </p:nvCxnSpPr>
            <p:spPr>
              <a:xfrm flipV="1">
                <a:off x="251190" y="524685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/>
              <p:cNvSpPr/>
              <p:nvPr/>
            </p:nvSpPr>
            <p:spPr>
              <a:xfrm>
                <a:off x="413398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167126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15976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3002413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354320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86073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84993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531401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870712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89864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 flipV="1">
                <a:off x="251190" y="573529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Oval 231"/>
              <p:cNvSpPr/>
              <p:nvPr/>
            </p:nvSpPr>
            <p:spPr>
              <a:xfrm>
                <a:off x="8896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51251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00100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843657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469933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3701979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5167448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54727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655320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773988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6435226" y="1347206"/>
              <a:ext cx="3094995" cy="2238491"/>
              <a:chOff x="251190" y="1363752"/>
              <a:chExt cx="8448196" cy="4497157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 flipV="1">
                <a:off x="263776" y="193767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251190" y="1461449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/>
              <p:cNvSpPr/>
              <p:nvPr/>
            </p:nvSpPr>
            <p:spPr>
              <a:xfrm>
                <a:off x="572154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16712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215976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63605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22569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3860735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48357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54727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55320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789864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 flipH="1">
                <a:off x="8142556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 flipH="1">
                <a:off x="70434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 flipH="1">
                <a:off x="655495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 flipH="1">
                <a:off x="571229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 flipH="1">
                <a:off x="548901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 flipH="1">
                <a:off x="4853975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 flipH="1">
                <a:off x="386477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 flipH="1">
                <a:off x="32419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 flipH="1">
                <a:off x="216151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 flipH="1">
                <a:off x="81607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/>
              <p:cNvCxnSpPr/>
              <p:nvPr/>
            </p:nvCxnSpPr>
            <p:spPr>
              <a:xfrm flipV="1">
                <a:off x="251190" y="241390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Oval 265"/>
              <p:cNvSpPr/>
              <p:nvPr/>
            </p:nvSpPr>
            <p:spPr>
              <a:xfrm>
                <a:off x="71869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16712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20742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2733749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3225693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4104975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74002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54727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68340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7654400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6" name="Straight Connector 275"/>
              <p:cNvCxnSpPr/>
              <p:nvPr/>
            </p:nvCxnSpPr>
            <p:spPr>
              <a:xfrm flipV="1">
                <a:off x="251190" y="2853503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Oval 276"/>
              <p:cNvSpPr/>
              <p:nvPr/>
            </p:nvSpPr>
            <p:spPr>
              <a:xfrm>
                <a:off x="29127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167126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201321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2807021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225693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3860735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5008692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536285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634559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11845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7" name="Straight Connector 286"/>
              <p:cNvCxnSpPr/>
              <p:nvPr/>
            </p:nvCxnSpPr>
            <p:spPr>
              <a:xfrm flipV="1">
                <a:off x="251190" y="339078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/>
              <p:cNvSpPr/>
              <p:nvPr/>
            </p:nvSpPr>
            <p:spPr>
              <a:xfrm>
                <a:off x="889666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1170574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2233032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3002413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3567629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4288155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475224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5790278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655320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753228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8" name="Straight Connector 297"/>
              <p:cNvCxnSpPr/>
              <p:nvPr/>
            </p:nvCxnSpPr>
            <p:spPr>
              <a:xfrm flipV="1">
                <a:off x="251190" y="3854804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Oval 298"/>
              <p:cNvSpPr/>
              <p:nvPr/>
            </p:nvSpPr>
            <p:spPr>
              <a:xfrm>
                <a:off x="572154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67126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2477272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300241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322569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860735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484993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531401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6785228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814288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9" name="Straight Connector 308"/>
              <p:cNvCxnSpPr/>
              <p:nvPr/>
            </p:nvCxnSpPr>
            <p:spPr>
              <a:xfrm flipV="1">
                <a:off x="251190" y="436766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09"/>
              <p:cNvSpPr/>
              <p:nvPr/>
            </p:nvSpPr>
            <p:spPr>
              <a:xfrm>
                <a:off x="8896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51251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215976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3002413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354320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386073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432482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54727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655320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789864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0" name="Straight Connector 319"/>
              <p:cNvCxnSpPr/>
              <p:nvPr/>
            </p:nvCxnSpPr>
            <p:spPr>
              <a:xfrm flipV="1">
                <a:off x="251190" y="485610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Oval 320"/>
              <p:cNvSpPr/>
              <p:nvPr/>
            </p:nvSpPr>
            <p:spPr>
              <a:xfrm>
                <a:off x="57215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16712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200100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284365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3225693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417824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484993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54727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639444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7532280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1" name="Straight Connector 330"/>
              <p:cNvCxnSpPr/>
              <p:nvPr/>
            </p:nvCxnSpPr>
            <p:spPr>
              <a:xfrm flipV="1">
                <a:off x="251190" y="524685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Oval 331"/>
              <p:cNvSpPr/>
              <p:nvPr/>
            </p:nvSpPr>
            <p:spPr>
              <a:xfrm>
                <a:off x="413398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167126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215976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3002413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354320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386073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484993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531401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6870712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789864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2" name="Straight Connector 341"/>
              <p:cNvCxnSpPr/>
              <p:nvPr/>
            </p:nvCxnSpPr>
            <p:spPr>
              <a:xfrm flipV="1">
                <a:off x="251190" y="573529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Oval 342"/>
              <p:cNvSpPr/>
              <p:nvPr/>
            </p:nvSpPr>
            <p:spPr>
              <a:xfrm>
                <a:off x="8896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151251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200100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843657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469933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701979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5167448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54727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655320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773988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4" name="Group 353"/>
          <p:cNvGrpSpPr/>
          <p:nvPr/>
        </p:nvGrpSpPr>
        <p:grpSpPr>
          <a:xfrm>
            <a:off x="144687" y="3350722"/>
            <a:ext cx="8855484" cy="1916094"/>
            <a:chOff x="276092" y="1347206"/>
            <a:chExt cx="9254129" cy="2267489"/>
          </a:xfrm>
        </p:grpSpPr>
        <p:grpSp>
          <p:nvGrpSpPr>
            <p:cNvPr id="355" name="Group 354"/>
            <p:cNvGrpSpPr/>
            <p:nvPr/>
          </p:nvGrpSpPr>
          <p:grpSpPr>
            <a:xfrm>
              <a:off x="276092" y="1376204"/>
              <a:ext cx="3094995" cy="2238491"/>
              <a:chOff x="251190" y="1363752"/>
              <a:chExt cx="8448196" cy="4497157"/>
            </a:xfrm>
          </p:grpSpPr>
          <p:cxnSp>
            <p:nvCxnSpPr>
              <p:cNvPr id="578" name="Straight Connector 577"/>
              <p:cNvCxnSpPr/>
              <p:nvPr/>
            </p:nvCxnSpPr>
            <p:spPr>
              <a:xfrm flipV="1">
                <a:off x="263776" y="193767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 flipV="1">
                <a:off x="251190" y="1461449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0" name="Oval 579"/>
              <p:cNvSpPr/>
              <p:nvPr/>
            </p:nvSpPr>
            <p:spPr>
              <a:xfrm>
                <a:off x="572154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16712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215976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63605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322569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3860735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448357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54727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655320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789864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/>
              <p:cNvSpPr/>
              <p:nvPr/>
            </p:nvSpPr>
            <p:spPr>
              <a:xfrm flipH="1">
                <a:off x="8142556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/>
              <p:cNvSpPr/>
              <p:nvPr/>
            </p:nvSpPr>
            <p:spPr>
              <a:xfrm flipH="1">
                <a:off x="70434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/>
              <p:cNvSpPr/>
              <p:nvPr/>
            </p:nvSpPr>
            <p:spPr>
              <a:xfrm flipH="1">
                <a:off x="655495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/>
              <p:cNvSpPr/>
              <p:nvPr/>
            </p:nvSpPr>
            <p:spPr>
              <a:xfrm flipH="1">
                <a:off x="571229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/>
              <p:cNvSpPr/>
              <p:nvPr/>
            </p:nvSpPr>
            <p:spPr>
              <a:xfrm flipH="1">
                <a:off x="548901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/>
              <p:cNvSpPr/>
              <p:nvPr/>
            </p:nvSpPr>
            <p:spPr>
              <a:xfrm flipH="1">
                <a:off x="4853975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/>
              <p:nvPr/>
            </p:nvSpPr>
            <p:spPr>
              <a:xfrm flipH="1">
                <a:off x="386477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/>
              <p:nvPr/>
            </p:nvSpPr>
            <p:spPr>
              <a:xfrm flipH="1">
                <a:off x="32419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 flipH="1">
                <a:off x="216151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 flipH="1">
                <a:off x="81607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0" name="Straight Connector 599"/>
              <p:cNvCxnSpPr/>
              <p:nvPr/>
            </p:nvCxnSpPr>
            <p:spPr>
              <a:xfrm flipV="1">
                <a:off x="251190" y="241390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/>
              <p:cNvSpPr/>
              <p:nvPr/>
            </p:nvSpPr>
            <p:spPr>
              <a:xfrm>
                <a:off x="71869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16712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0742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733749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3225693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4104975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474002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54727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68340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7654400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>
              <a:xfrm flipV="1">
                <a:off x="251190" y="2853503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29127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167126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201321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2807021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225693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860735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5008692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536285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634559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811845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2" name="Straight Connector 621"/>
              <p:cNvCxnSpPr/>
              <p:nvPr/>
            </p:nvCxnSpPr>
            <p:spPr>
              <a:xfrm flipV="1">
                <a:off x="251190" y="339078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Oval 622"/>
              <p:cNvSpPr/>
              <p:nvPr/>
            </p:nvSpPr>
            <p:spPr>
              <a:xfrm>
                <a:off x="889666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1170574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2233032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3002413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3567629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4288155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475224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790278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55320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753228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3" name="Straight Connector 632"/>
              <p:cNvCxnSpPr/>
              <p:nvPr/>
            </p:nvCxnSpPr>
            <p:spPr>
              <a:xfrm flipV="1">
                <a:off x="251190" y="3854804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4" name="Oval 633"/>
              <p:cNvSpPr/>
              <p:nvPr/>
            </p:nvSpPr>
            <p:spPr>
              <a:xfrm>
                <a:off x="572154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167126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2477272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300241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322569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3860735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484993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531401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785228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814288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4" name="Straight Connector 643"/>
              <p:cNvCxnSpPr/>
              <p:nvPr/>
            </p:nvCxnSpPr>
            <p:spPr>
              <a:xfrm flipV="1">
                <a:off x="251190" y="436766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5" name="Oval 644"/>
              <p:cNvSpPr/>
              <p:nvPr/>
            </p:nvSpPr>
            <p:spPr>
              <a:xfrm>
                <a:off x="8896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151251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215976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3002413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354320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386073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432482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54727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655320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789864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5" name="Straight Connector 654"/>
              <p:cNvCxnSpPr/>
              <p:nvPr/>
            </p:nvCxnSpPr>
            <p:spPr>
              <a:xfrm flipV="1">
                <a:off x="251190" y="485610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6" name="Oval 655"/>
              <p:cNvSpPr/>
              <p:nvPr/>
            </p:nvSpPr>
            <p:spPr>
              <a:xfrm>
                <a:off x="57215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16712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200100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284365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3225693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417824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484993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54727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39444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7532280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6" name="Straight Connector 665"/>
              <p:cNvCxnSpPr/>
              <p:nvPr/>
            </p:nvCxnSpPr>
            <p:spPr>
              <a:xfrm flipV="1">
                <a:off x="251190" y="524685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7" name="Oval 666"/>
              <p:cNvSpPr/>
              <p:nvPr/>
            </p:nvSpPr>
            <p:spPr>
              <a:xfrm>
                <a:off x="413398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167126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215976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3002413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354320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386073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484993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531401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6870712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789864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7" name="Straight Connector 676"/>
              <p:cNvCxnSpPr/>
              <p:nvPr/>
            </p:nvCxnSpPr>
            <p:spPr>
              <a:xfrm flipV="1">
                <a:off x="251190" y="573529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8" name="Oval 677"/>
              <p:cNvSpPr/>
              <p:nvPr/>
            </p:nvSpPr>
            <p:spPr>
              <a:xfrm>
                <a:off x="8896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151251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200100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2843657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3469933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3701979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5167448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54727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655320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773988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3346185" y="1363752"/>
              <a:ext cx="3094995" cy="2238491"/>
              <a:chOff x="251190" y="1363752"/>
              <a:chExt cx="8448196" cy="449715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flipV="1">
                <a:off x="263776" y="193767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flipV="1">
                <a:off x="251190" y="1461449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Oval 469"/>
              <p:cNvSpPr/>
              <p:nvPr/>
            </p:nvSpPr>
            <p:spPr>
              <a:xfrm>
                <a:off x="572154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16712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15976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63605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322569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3860735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448357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54727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655320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/>
              <p:nvPr/>
            </p:nvSpPr>
            <p:spPr>
              <a:xfrm>
                <a:off x="789864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/>
              <p:nvPr/>
            </p:nvSpPr>
            <p:spPr>
              <a:xfrm flipH="1">
                <a:off x="8142556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/>
              <p:nvPr/>
            </p:nvSpPr>
            <p:spPr>
              <a:xfrm flipH="1">
                <a:off x="70434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 flipH="1">
                <a:off x="655495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/>
              <p:nvPr/>
            </p:nvSpPr>
            <p:spPr>
              <a:xfrm flipH="1">
                <a:off x="571229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/>
              <p:cNvSpPr/>
              <p:nvPr/>
            </p:nvSpPr>
            <p:spPr>
              <a:xfrm flipH="1">
                <a:off x="548901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/>
              <p:cNvSpPr/>
              <p:nvPr/>
            </p:nvSpPr>
            <p:spPr>
              <a:xfrm flipH="1">
                <a:off x="4853975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/>
              <p:cNvSpPr/>
              <p:nvPr/>
            </p:nvSpPr>
            <p:spPr>
              <a:xfrm flipH="1">
                <a:off x="386477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 flipH="1">
                <a:off x="32419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 flipH="1">
                <a:off x="216151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 flipH="1">
                <a:off x="81607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0" name="Straight Connector 489"/>
              <p:cNvCxnSpPr/>
              <p:nvPr/>
            </p:nvCxnSpPr>
            <p:spPr>
              <a:xfrm flipV="1">
                <a:off x="251190" y="241390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1" name="Oval 490"/>
              <p:cNvSpPr/>
              <p:nvPr/>
            </p:nvSpPr>
            <p:spPr>
              <a:xfrm>
                <a:off x="71869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16712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20742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2733749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3225693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104975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74002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54727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68340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7654400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1" name="Straight Connector 500"/>
              <p:cNvCxnSpPr/>
              <p:nvPr/>
            </p:nvCxnSpPr>
            <p:spPr>
              <a:xfrm flipV="1">
                <a:off x="251190" y="2853503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Oval 501"/>
              <p:cNvSpPr/>
              <p:nvPr/>
            </p:nvSpPr>
            <p:spPr>
              <a:xfrm>
                <a:off x="29127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167126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201321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2807021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3225693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3860735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5008692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36285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634559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811845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2" name="Straight Connector 511"/>
              <p:cNvCxnSpPr/>
              <p:nvPr/>
            </p:nvCxnSpPr>
            <p:spPr>
              <a:xfrm flipV="1">
                <a:off x="251190" y="339078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Oval 512"/>
              <p:cNvSpPr/>
              <p:nvPr/>
            </p:nvSpPr>
            <p:spPr>
              <a:xfrm>
                <a:off x="889666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1170574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2233032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3002413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3567629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4288155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475224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5790278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655320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753228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3" name="Straight Connector 522"/>
              <p:cNvCxnSpPr/>
              <p:nvPr/>
            </p:nvCxnSpPr>
            <p:spPr>
              <a:xfrm flipV="1">
                <a:off x="251190" y="3854804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4" name="Oval 523"/>
              <p:cNvSpPr/>
              <p:nvPr/>
            </p:nvSpPr>
            <p:spPr>
              <a:xfrm>
                <a:off x="572154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167126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2477272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300241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322569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3860735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484993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531401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785228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814288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4" name="Straight Connector 533"/>
              <p:cNvCxnSpPr/>
              <p:nvPr/>
            </p:nvCxnSpPr>
            <p:spPr>
              <a:xfrm flipV="1">
                <a:off x="251190" y="436766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5" name="Oval 534"/>
              <p:cNvSpPr/>
              <p:nvPr/>
            </p:nvSpPr>
            <p:spPr>
              <a:xfrm>
                <a:off x="8896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151251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15976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3002413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354320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386073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432482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727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655320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789864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5" name="Straight Connector 544"/>
              <p:cNvCxnSpPr/>
              <p:nvPr/>
            </p:nvCxnSpPr>
            <p:spPr>
              <a:xfrm flipV="1">
                <a:off x="251190" y="485610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6" name="Oval 545"/>
              <p:cNvSpPr/>
              <p:nvPr/>
            </p:nvSpPr>
            <p:spPr>
              <a:xfrm>
                <a:off x="57215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16712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00100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84365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3225693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417824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484993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54727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639444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7532280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6" name="Straight Connector 555"/>
              <p:cNvCxnSpPr/>
              <p:nvPr/>
            </p:nvCxnSpPr>
            <p:spPr>
              <a:xfrm flipV="1">
                <a:off x="251190" y="524685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Oval 556"/>
              <p:cNvSpPr/>
              <p:nvPr/>
            </p:nvSpPr>
            <p:spPr>
              <a:xfrm>
                <a:off x="413398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167126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215976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3002413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354320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386073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484993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531401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6870712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789864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7" name="Straight Connector 566"/>
              <p:cNvCxnSpPr/>
              <p:nvPr/>
            </p:nvCxnSpPr>
            <p:spPr>
              <a:xfrm flipV="1">
                <a:off x="251190" y="573529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8" name="Oval 567"/>
              <p:cNvSpPr/>
              <p:nvPr/>
            </p:nvSpPr>
            <p:spPr>
              <a:xfrm>
                <a:off x="8896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/>
              <p:cNvSpPr/>
              <p:nvPr/>
            </p:nvSpPr>
            <p:spPr>
              <a:xfrm>
                <a:off x="151251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200100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843657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3469933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3701979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5167448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54727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655320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773988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6435226" y="1347206"/>
              <a:ext cx="3094995" cy="2238491"/>
              <a:chOff x="251190" y="1363752"/>
              <a:chExt cx="8448196" cy="4497157"/>
            </a:xfrm>
          </p:grpSpPr>
          <p:cxnSp>
            <p:nvCxnSpPr>
              <p:cNvPr id="358" name="Straight Connector 357"/>
              <p:cNvCxnSpPr/>
              <p:nvPr/>
            </p:nvCxnSpPr>
            <p:spPr>
              <a:xfrm flipV="1">
                <a:off x="263776" y="193767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V="1">
                <a:off x="251190" y="1461449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359"/>
              <p:cNvSpPr/>
              <p:nvPr/>
            </p:nvSpPr>
            <p:spPr>
              <a:xfrm>
                <a:off x="572154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16712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215976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263605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3225693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3860735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448357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5472766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655320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7898640" y="1363752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/>
              <p:cNvSpPr/>
              <p:nvPr/>
            </p:nvSpPr>
            <p:spPr>
              <a:xfrm flipH="1">
                <a:off x="8142556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 flipH="1">
                <a:off x="70434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 flipH="1">
                <a:off x="655495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/>
              <p:nvPr/>
            </p:nvSpPr>
            <p:spPr>
              <a:xfrm flipH="1">
                <a:off x="571229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/>
              <p:cNvSpPr/>
              <p:nvPr/>
            </p:nvSpPr>
            <p:spPr>
              <a:xfrm flipH="1">
                <a:off x="5489017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>
              <a:xfrm flipH="1">
                <a:off x="4853975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/>
              <p:cNvSpPr/>
              <p:nvPr/>
            </p:nvSpPr>
            <p:spPr>
              <a:xfrm flipH="1">
                <a:off x="386477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/>
              <p:nvPr/>
            </p:nvSpPr>
            <p:spPr>
              <a:xfrm flipH="1">
                <a:off x="3241944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 flipH="1">
                <a:off x="216151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/>
              <p:cNvSpPr/>
              <p:nvPr/>
            </p:nvSpPr>
            <p:spPr>
              <a:xfrm flipH="1">
                <a:off x="816070" y="183998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 flipV="1">
                <a:off x="251190" y="241390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Oval 380"/>
              <p:cNvSpPr/>
              <p:nvPr/>
            </p:nvSpPr>
            <p:spPr>
              <a:xfrm>
                <a:off x="71869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16712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20742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2733749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3225693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4104975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4740028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547276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6834076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7654400" y="231621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1" name="Straight Connector 390"/>
              <p:cNvCxnSpPr/>
              <p:nvPr/>
            </p:nvCxnSpPr>
            <p:spPr>
              <a:xfrm flipV="1">
                <a:off x="251190" y="2853503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Oval 391"/>
              <p:cNvSpPr/>
              <p:nvPr/>
            </p:nvSpPr>
            <p:spPr>
              <a:xfrm>
                <a:off x="29127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167126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201321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2807021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3225693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3860735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5008692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5362858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634559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8118456" y="2755806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2" name="Straight Connector 401"/>
              <p:cNvCxnSpPr/>
              <p:nvPr/>
            </p:nvCxnSpPr>
            <p:spPr>
              <a:xfrm flipV="1">
                <a:off x="251190" y="3390787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Oval 402"/>
              <p:cNvSpPr/>
              <p:nvPr/>
            </p:nvSpPr>
            <p:spPr>
              <a:xfrm>
                <a:off x="889666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1170574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2233032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3002413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3567629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4288155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475224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5790278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655320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7532280" y="3293090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3" name="Straight Connector 412"/>
              <p:cNvCxnSpPr/>
              <p:nvPr/>
            </p:nvCxnSpPr>
            <p:spPr>
              <a:xfrm flipV="1">
                <a:off x="251190" y="3854804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413"/>
              <p:cNvSpPr/>
              <p:nvPr/>
            </p:nvSpPr>
            <p:spPr>
              <a:xfrm>
                <a:off x="572154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167126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2477272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300241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3225693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3860735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4849936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531401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6785228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8142880" y="3757107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 flipV="1">
                <a:off x="251190" y="436766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Oval 424"/>
              <p:cNvSpPr/>
              <p:nvPr/>
            </p:nvSpPr>
            <p:spPr>
              <a:xfrm>
                <a:off x="8896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151251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215976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3002413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354320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3860735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432482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472766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55320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7898640" y="426996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5" name="Straight Connector 434"/>
              <p:cNvCxnSpPr/>
              <p:nvPr/>
            </p:nvCxnSpPr>
            <p:spPr>
              <a:xfrm flipV="1">
                <a:off x="251190" y="4856106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Oval 435"/>
              <p:cNvSpPr/>
              <p:nvPr/>
            </p:nvSpPr>
            <p:spPr>
              <a:xfrm>
                <a:off x="57215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16712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200100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284365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3225693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4178247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484993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72766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6394444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7532280" y="4758409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6" name="Straight Connector 445"/>
              <p:cNvCxnSpPr/>
              <p:nvPr/>
            </p:nvCxnSpPr>
            <p:spPr>
              <a:xfrm flipV="1">
                <a:off x="251190" y="524685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7" name="Oval 446"/>
              <p:cNvSpPr/>
              <p:nvPr/>
            </p:nvSpPr>
            <p:spPr>
              <a:xfrm>
                <a:off x="413398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167126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15976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3002413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354320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3860735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4849936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31401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870712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7898640" y="514916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7" name="Straight Connector 456"/>
              <p:cNvCxnSpPr/>
              <p:nvPr/>
            </p:nvCxnSpPr>
            <p:spPr>
              <a:xfrm flipV="1">
                <a:off x="251190" y="5735298"/>
                <a:ext cx="8435610" cy="2791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8" name="Oval 457"/>
              <p:cNvSpPr/>
              <p:nvPr/>
            </p:nvSpPr>
            <p:spPr>
              <a:xfrm>
                <a:off x="8896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51251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00100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843657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3469933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3701979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167448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472766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553200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7739884" y="5637601"/>
                <a:ext cx="223280" cy="2233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9" name="Oval 688"/>
          <p:cNvSpPr/>
          <p:nvPr/>
        </p:nvSpPr>
        <p:spPr>
          <a:xfrm>
            <a:off x="2938574" y="571025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TextBox 689"/>
          <p:cNvSpPr txBox="1"/>
          <p:nvPr/>
        </p:nvSpPr>
        <p:spPr>
          <a:xfrm>
            <a:off x="3101945" y="5505334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match to WGATAR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8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15,000 are bound in erythroid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77-82AC-0047-B833-B7F51E3551C5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  <p:cxnSp>
        <p:nvCxnSpPr>
          <p:cNvPr id="339" name="Straight Connector 338"/>
          <p:cNvCxnSpPr/>
          <p:nvPr/>
        </p:nvCxnSpPr>
        <p:spPr>
          <a:xfrm flipV="1">
            <a:off x="168386" y="1790181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163974" y="1589870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276494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661808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833058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000031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1206741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1429366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1647715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1994493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2373259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844928" y="154877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 flipH="1">
            <a:off x="2930437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 flipH="1">
            <a:off x="2545123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 flipH="1">
            <a:off x="2373873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 flipH="1">
            <a:off x="2078465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 flipH="1">
            <a:off x="2000190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 flipH="1">
            <a:off x="1777565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 flipH="1">
            <a:off x="1430782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 flipH="1">
            <a:off x="1212438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 flipH="1">
            <a:off x="833672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 flipH="1">
            <a:off x="362003" y="174908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1" name="Straight Connector 360"/>
          <p:cNvCxnSpPr/>
          <p:nvPr/>
        </p:nvCxnSpPr>
        <p:spPr>
          <a:xfrm flipV="1">
            <a:off x="163974" y="1990492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2" name="Oval 361"/>
          <p:cNvSpPr/>
          <p:nvPr/>
        </p:nvSpPr>
        <p:spPr>
          <a:xfrm>
            <a:off x="327868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661808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803090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1034281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206741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514989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737618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1994493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2471725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2759305" y="194939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2" name="Straight Connector 371"/>
          <p:cNvCxnSpPr/>
          <p:nvPr/>
        </p:nvCxnSpPr>
        <p:spPr>
          <a:xfrm flipV="1">
            <a:off x="163974" y="2175395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>
          <a:xfrm>
            <a:off x="178028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661808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781685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1059967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1206741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1429366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831804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1955963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2300480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2921988" y="21343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3" name="Straight Connector 382"/>
          <p:cNvCxnSpPr/>
          <p:nvPr/>
        </p:nvCxnSpPr>
        <p:spPr>
          <a:xfrm flipV="1">
            <a:off x="163974" y="2401387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4" name="Oval 383"/>
          <p:cNvSpPr/>
          <p:nvPr/>
        </p:nvSpPr>
        <p:spPr>
          <a:xfrm>
            <a:off x="387803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486281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858745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1128466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1326612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1579206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741900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2105803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2373259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2716494" y="236029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4" name="Straight Connector 393"/>
          <p:cNvCxnSpPr/>
          <p:nvPr/>
        </p:nvCxnSpPr>
        <p:spPr>
          <a:xfrm flipV="1">
            <a:off x="163974" y="2596561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>
          <a:xfrm>
            <a:off x="276494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661808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944368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1128466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1206741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1429366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1776149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938838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2454601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2930551" y="255546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5" name="Straight Connector 404"/>
          <p:cNvCxnSpPr/>
          <p:nvPr/>
        </p:nvCxnSpPr>
        <p:spPr>
          <a:xfrm flipV="1">
            <a:off x="163974" y="2812281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6" name="Oval 405"/>
          <p:cNvSpPr/>
          <p:nvPr/>
        </p:nvSpPr>
        <p:spPr>
          <a:xfrm>
            <a:off x="387803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606153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833058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128466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1318050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1429366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592060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1994493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2373259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2844928" y="277118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6" name="Straight Connector 415"/>
          <p:cNvCxnSpPr/>
          <p:nvPr/>
        </p:nvCxnSpPr>
        <p:spPr>
          <a:xfrm flipV="1">
            <a:off x="163974" y="3017728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7" name="Oval 416"/>
          <p:cNvSpPr/>
          <p:nvPr/>
        </p:nvSpPr>
        <p:spPr>
          <a:xfrm>
            <a:off x="276494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661808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777403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072811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206741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1540676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1776149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1994493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2317604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2716494" y="2976634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7" name="Straight Connector 426"/>
          <p:cNvCxnSpPr/>
          <p:nvPr/>
        </p:nvCxnSpPr>
        <p:spPr>
          <a:xfrm flipV="1">
            <a:off x="163974" y="3182085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8" name="Oval 427"/>
          <p:cNvSpPr/>
          <p:nvPr/>
        </p:nvSpPr>
        <p:spPr>
          <a:xfrm>
            <a:off x="220839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61808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833058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1128466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318050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429366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1776149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938838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2484569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2844928" y="31409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8" name="Straight Connector 437"/>
          <p:cNvCxnSpPr/>
          <p:nvPr/>
        </p:nvCxnSpPr>
        <p:spPr>
          <a:xfrm flipV="1">
            <a:off x="163974" y="3387533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9" name="Oval 438"/>
          <p:cNvSpPr/>
          <p:nvPr/>
        </p:nvSpPr>
        <p:spPr>
          <a:xfrm>
            <a:off x="387803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606153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777403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1072811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292363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1373711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1887458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1994493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2373259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2789273" y="3346439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3101815" y="1538255"/>
            <a:ext cx="2961670" cy="1891590"/>
            <a:chOff x="251190" y="1363752"/>
            <a:chExt cx="8448196" cy="4497157"/>
          </a:xfrm>
        </p:grpSpPr>
        <p:cxnSp>
          <p:nvCxnSpPr>
            <p:cNvPr id="229" name="Straight Connector 228"/>
            <p:cNvCxnSpPr/>
            <p:nvPr/>
          </p:nvCxnSpPr>
          <p:spPr>
            <a:xfrm flipV="1">
              <a:off x="263776" y="193767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251190" y="1461449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/>
            <p:cNvSpPr/>
            <p:nvPr/>
          </p:nvSpPr>
          <p:spPr>
            <a:xfrm>
              <a:off x="572154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6712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215976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263605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322569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3860735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448357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4727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55320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789864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8142556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 flipH="1">
              <a:off x="70434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 flipH="1">
              <a:off x="655495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 flipH="1">
              <a:off x="571229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 flipH="1">
              <a:off x="548901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4853975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386477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 flipH="1">
              <a:off x="32419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216151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 flipH="1">
              <a:off x="81607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/>
            <p:nvPr/>
          </p:nvCxnSpPr>
          <p:spPr>
            <a:xfrm flipV="1">
              <a:off x="251190" y="241390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>
            <a:xfrm>
              <a:off x="71869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16712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20742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2733749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3225693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4104975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474002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4727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340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7654400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/>
            <p:cNvCxnSpPr/>
            <p:nvPr/>
          </p:nvCxnSpPr>
          <p:spPr>
            <a:xfrm flipV="1">
              <a:off x="251190" y="2853503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29127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67126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201321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2807021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3225693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3860735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008692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6285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634559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811845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V="1">
              <a:off x="251190" y="339078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/>
            <p:nvPr/>
          </p:nvSpPr>
          <p:spPr>
            <a:xfrm>
              <a:off x="889666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1170574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2233032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3002413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3567629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4288155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475224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5790278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655320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753228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/>
            <p:nvPr/>
          </p:nvCxnSpPr>
          <p:spPr>
            <a:xfrm flipV="1">
              <a:off x="251190" y="3854804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/>
            <p:cNvSpPr/>
            <p:nvPr/>
          </p:nvSpPr>
          <p:spPr>
            <a:xfrm>
              <a:off x="572154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167126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2477272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300241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22569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3860735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484993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31401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785228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814288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Straight Connector 294"/>
            <p:cNvCxnSpPr/>
            <p:nvPr/>
          </p:nvCxnSpPr>
          <p:spPr>
            <a:xfrm flipV="1">
              <a:off x="251190" y="436766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/>
            <p:cNvSpPr/>
            <p:nvPr/>
          </p:nvSpPr>
          <p:spPr>
            <a:xfrm>
              <a:off x="8896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151251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215976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3002413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354320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386073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432482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54727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655320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789864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6" name="Straight Connector 305"/>
            <p:cNvCxnSpPr/>
            <p:nvPr/>
          </p:nvCxnSpPr>
          <p:spPr>
            <a:xfrm flipV="1">
              <a:off x="251190" y="485610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>
            <a:xfrm>
              <a:off x="57215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16712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200100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284365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3225693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417824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484993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54727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39444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532280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7" name="Straight Connector 316"/>
            <p:cNvCxnSpPr/>
            <p:nvPr/>
          </p:nvCxnSpPr>
          <p:spPr>
            <a:xfrm flipV="1">
              <a:off x="251190" y="524685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Oval 317"/>
            <p:cNvSpPr/>
            <p:nvPr/>
          </p:nvSpPr>
          <p:spPr>
            <a:xfrm>
              <a:off x="413398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167126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215976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3002413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354320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386073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484993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531401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870712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789864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8" name="Straight Connector 327"/>
            <p:cNvCxnSpPr/>
            <p:nvPr/>
          </p:nvCxnSpPr>
          <p:spPr>
            <a:xfrm flipV="1">
              <a:off x="251190" y="573529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Oval 328"/>
            <p:cNvSpPr/>
            <p:nvPr/>
          </p:nvSpPr>
          <p:spPr>
            <a:xfrm>
              <a:off x="8896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151251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200100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2843657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3469933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3701979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5167448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54727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655320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773988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57788" y="1524273"/>
            <a:ext cx="2961670" cy="1891590"/>
            <a:chOff x="251190" y="1363752"/>
            <a:chExt cx="8448196" cy="4497157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263776" y="193767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51190" y="1461449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572154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6712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15976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263605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2569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860735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48357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4727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55320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89864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8142556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70434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655495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571229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548901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4853975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flipH="1">
              <a:off x="386477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32419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flipH="1">
              <a:off x="216151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H="1">
              <a:off x="81607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 flipV="1">
              <a:off x="251190" y="241390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71869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6712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0742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2733749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225693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104975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74002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4727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8340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7654400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V="1">
              <a:off x="251190" y="2853503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29127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67126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201321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2807021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225693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3860735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008692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36285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34559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811845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251190" y="339078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889666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1170574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2233032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3002413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567629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288155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75224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790278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655320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53228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V="1">
              <a:off x="251190" y="3854804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572154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67126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2477272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300241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569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60735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84993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31401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6785228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814288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/>
            <p:cNvCxnSpPr/>
            <p:nvPr/>
          </p:nvCxnSpPr>
          <p:spPr>
            <a:xfrm flipV="1">
              <a:off x="251190" y="436766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>
            <a:xfrm>
              <a:off x="8896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51251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15976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002413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54320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86073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32482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4727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655320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89864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 flipV="1">
              <a:off x="251190" y="485610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57215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16712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200100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284365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225693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417824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484993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54727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39444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7532280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V="1">
              <a:off x="251190" y="524685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/>
            <p:cNvSpPr/>
            <p:nvPr/>
          </p:nvSpPr>
          <p:spPr>
            <a:xfrm>
              <a:off x="413398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167126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215976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3002413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54320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86073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84993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531401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6870712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89864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/>
            <p:cNvCxnSpPr/>
            <p:nvPr/>
          </p:nvCxnSpPr>
          <p:spPr>
            <a:xfrm flipV="1">
              <a:off x="251190" y="573529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8896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151251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200100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843657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3469933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3701979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167448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4727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55320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73988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156187" y="3566023"/>
            <a:ext cx="2961670" cy="1891590"/>
            <a:chOff x="251190" y="1363752"/>
            <a:chExt cx="8448196" cy="4497157"/>
          </a:xfrm>
        </p:grpSpPr>
        <p:cxnSp>
          <p:nvCxnSpPr>
            <p:cNvPr id="673" name="Straight Connector 672"/>
            <p:cNvCxnSpPr/>
            <p:nvPr/>
          </p:nvCxnSpPr>
          <p:spPr>
            <a:xfrm flipV="1">
              <a:off x="263776" y="193767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/>
            <p:cNvCxnSpPr/>
            <p:nvPr/>
          </p:nvCxnSpPr>
          <p:spPr>
            <a:xfrm flipV="1">
              <a:off x="251190" y="1461449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5" name="Oval 674"/>
            <p:cNvSpPr/>
            <p:nvPr/>
          </p:nvSpPr>
          <p:spPr>
            <a:xfrm>
              <a:off x="572154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16712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215976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>
              <a:off x="263605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322569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>
              <a:off x="3860735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>
              <a:off x="448357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54727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>
              <a:off x="655320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789864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 flipH="1">
              <a:off x="8142556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70434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 flipH="1">
              <a:off x="655495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 flipH="1">
              <a:off x="571229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 flipH="1">
              <a:off x="548901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 flipH="1">
              <a:off x="4853975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386477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 flipH="1">
              <a:off x="32419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 flipH="1">
              <a:off x="216151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81607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5" name="Straight Connector 694"/>
            <p:cNvCxnSpPr/>
            <p:nvPr/>
          </p:nvCxnSpPr>
          <p:spPr>
            <a:xfrm flipV="1">
              <a:off x="251190" y="241390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Oval 695"/>
            <p:cNvSpPr/>
            <p:nvPr/>
          </p:nvSpPr>
          <p:spPr>
            <a:xfrm>
              <a:off x="71869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16712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>
              <a:off x="20742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>
              <a:off x="2733749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3225693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>
              <a:off x="4104975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>
              <a:off x="474002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54727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68340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7654400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6" name="Straight Connector 705"/>
            <p:cNvCxnSpPr/>
            <p:nvPr/>
          </p:nvCxnSpPr>
          <p:spPr>
            <a:xfrm flipV="1">
              <a:off x="251190" y="2853503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7" name="Oval 706"/>
            <p:cNvSpPr/>
            <p:nvPr/>
          </p:nvSpPr>
          <p:spPr>
            <a:xfrm>
              <a:off x="29127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167126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201321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2807021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3225693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3860735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5008692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536285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634559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811845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7" name="Straight Connector 716"/>
            <p:cNvCxnSpPr/>
            <p:nvPr/>
          </p:nvCxnSpPr>
          <p:spPr>
            <a:xfrm flipV="1">
              <a:off x="251190" y="339078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8" name="Oval 717"/>
            <p:cNvSpPr/>
            <p:nvPr/>
          </p:nvSpPr>
          <p:spPr>
            <a:xfrm>
              <a:off x="889666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1170574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2233032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3002413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3567629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4288155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475224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5790278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655320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753228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8" name="Straight Connector 727"/>
            <p:cNvCxnSpPr/>
            <p:nvPr/>
          </p:nvCxnSpPr>
          <p:spPr>
            <a:xfrm flipV="1">
              <a:off x="251190" y="3854804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9" name="Oval 728"/>
            <p:cNvSpPr/>
            <p:nvPr/>
          </p:nvSpPr>
          <p:spPr>
            <a:xfrm>
              <a:off x="572154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167126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2477272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300241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322569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3860735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484993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531401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6785228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814288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9" name="Straight Connector 738"/>
            <p:cNvCxnSpPr/>
            <p:nvPr/>
          </p:nvCxnSpPr>
          <p:spPr>
            <a:xfrm flipV="1">
              <a:off x="251190" y="436766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0" name="Oval 739"/>
            <p:cNvSpPr/>
            <p:nvPr/>
          </p:nvSpPr>
          <p:spPr>
            <a:xfrm>
              <a:off x="8896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151251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215976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3002413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354320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386073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432482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54727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655320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789864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0" name="Straight Connector 749"/>
            <p:cNvCxnSpPr/>
            <p:nvPr/>
          </p:nvCxnSpPr>
          <p:spPr>
            <a:xfrm flipV="1">
              <a:off x="251190" y="485610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1" name="Oval 750"/>
            <p:cNvSpPr/>
            <p:nvPr/>
          </p:nvSpPr>
          <p:spPr>
            <a:xfrm>
              <a:off x="57215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16712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200100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284365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3225693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417824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484993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54727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639444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7532280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1" name="Straight Connector 760"/>
            <p:cNvCxnSpPr/>
            <p:nvPr/>
          </p:nvCxnSpPr>
          <p:spPr>
            <a:xfrm flipV="1">
              <a:off x="251190" y="524685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2" name="Oval 761"/>
            <p:cNvSpPr/>
            <p:nvPr/>
          </p:nvSpPr>
          <p:spPr>
            <a:xfrm>
              <a:off x="413398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167126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215976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3002413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354320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386073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484993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531401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6870712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789864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2" name="Straight Connector 771"/>
            <p:cNvCxnSpPr/>
            <p:nvPr/>
          </p:nvCxnSpPr>
          <p:spPr>
            <a:xfrm flipV="1">
              <a:off x="251190" y="573529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Oval 772"/>
            <p:cNvSpPr/>
            <p:nvPr/>
          </p:nvSpPr>
          <p:spPr>
            <a:xfrm>
              <a:off x="8896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151251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200100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2843657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3469933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3701979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5167448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54727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655320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773988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3" name="Straight Connector 562"/>
          <p:cNvCxnSpPr/>
          <p:nvPr/>
        </p:nvCxnSpPr>
        <p:spPr>
          <a:xfrm flipV="1">
            <a:off x="3098440" y="3796905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flipV="1">
            <a:off x="3094028" y="3596594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5" name="Oval 564"/>
          <p:cNvSpPr/>
          <p:nvPr/>
        </p:nvSpPr>
        <p:spPr>
          <a:xfrm>
            <a:off x="3206548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3591862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3763112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3930085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4136795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4359420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4577769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4924547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5303313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5774982" y="355550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 flipH="1">
            <a:off x="5860491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 flipH="1">
            <a:off x="5475177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 flipH="1">
            <a:off x="5303927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 flipH="1">
            <a:off x="5008519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 flipH="1">
            <a:off x="4930244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 flipH="1">
            <a:off x="4707619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 flipH="1">
            <a:off x="4360836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 flipH="1">
            <a:off x="4142492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 flipH="1">
            <a:off x="3763726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 flipH="1">
            <a:off x="3292057" y="375581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5" name="Straight Connector 584"/>
          <p:cNvCxnSpPr/>
          <p:nvPr/>
        </p:nvCxnSpPr>
        <p:spPr>
          <a:xfrm flipV="1">
            <a:off x="3094028" y="3997216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6" name="Oval 585"/>
          <p:cNvSpPr/>
          <p:nvPr/>
        </p:nvSpPr>
        <p:spPr>
          <a:xfrm>
            <a:off x="3257922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591862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3733144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3964335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4136795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/>
          <p:cNvSpPr/>
          <p:nvPr/>
        </p:nvSpPr>
        <p:spPr>
          <a:xfrm>
            <a:off x="4445043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4667672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4924547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5401779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5689359" y="395612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6" name="Straight Connector 595"/>
          <p:cNvCxnSpPr/>
          <p:nvPr/>
        </p:nvCxnSpPr>
        <p:spPr>
          <a:xfrm flipV="1">
            <a:off x="3094028" y="4182119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7" name="Oval 596"/>
          <p:cNvSpPr/>
          <p:nvPr/>
        </p:nvSpPr>
        <p:spPr>
          <a:xfrm>
            <a:off x="3108082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3591862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3711739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990021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Oval 600"/>
          <p:cNvSpPr/>
          <p:nvPr/>
        </p:nvSpPr>
        <p:spPr>
          <a:xfrm>
            <a:off x="4136795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/>
        </p:nvSpPr>
        <p:spPr>
          <a:xfrm>
            <a:off x="4359420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/>
          <p:cNvSpPr/>
          <p:nvPr/>
        </p:nvSpPr>
        <p:spPr>
          <a:xfrm>
            <a:off x="4761858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val 603"/>
          <p:cNvSpPr/>
          <p:nvPr/>
        </p:nvSpPr>
        <p:spPr>
          <a:xfrm>
            <a:off x="4886017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/>
        </p:nvSpPr>
        <p:spPr>
          <a:xfrm>
            <a:off x="5230534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Oval 605"/>
          <p:cNvSpPr/>
          <p:nvPr/>
        </p:nvSpPr>
        <p:spPr>
          <a:xfrm>
            <a:off x="5852042" y="4141025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7" name="Straight Connector 606"/>
          <p:cNvCxnSpPr/>
          <p:nvPr/>
        </p:nvCxnSpPr>
        <p:spPr>
          <a:xfrm flipV="1">
            <a:off x="3094028" y="4408111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8" name="Oval 607"/>
          <p:cNvSpPr/>
          <p:nvPr/>
        </p:nvSpPr>
        <p:spPr>
          <a:xfrm>
            <a:off x="3317857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3416335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3788799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4058520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4256666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val 612"/>
          <p:cNvSpPr/>
          <p:nvPr/>
        </p:nvSpPr>
        <p:spPr>
          <a:xfrm>
            <a:off x="4509260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/>
        </p:nvSpPr>
        <p:spPr>
          <a:xfrm>
            <a:off x="4671954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/>
          <p:cNvSpPr/>
          <p:nvPr/>
        </p:nvSpPr>
        <p:spPr>
          <a:xfrm>
            <a:off x="5035857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Oval 615"/>
          <p:cNvSpPr/>
          <p:nvPr/>
        </p:nvSpPr>
        <p:spPr>
          <a:xfrm>
            <a:off x="5303313" y="4367017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/>
        </p:nvSpPr>
        <p:spPr>
          <a:xfrm>
            <a:off x="5646548" y="4367017"/>
            <a:ext cx="78275" cy="939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8" name="Straight Connector 617"/>
          <p:cNvCxnSpPr/>
          <p:nvPr/>
        </p:nvCxnSpPr>
        <p:spPr>
          <a:xfrm flipV="1">
            <a:off x="3094028" y="4603285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9" name="Oval 618"/>
          <p:cNvSpPr/>
          <p:nvPr/>
        </p:nvSpPr>
        <p:spPr>
          <a:xfrm>
            <a:off x="3206548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3591862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3874422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4058520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4136795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4359420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/>
          <p:nvPr/>
        </p:nvSpPr>
        <p:spPr>
          <a:xfrm>
            <a:off x="4706203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/>
        </p:nvSpPr>
        <p:spPr>
          <a:xfrm>
            <a:off x="4868892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/>
          <p:cNvSpPr/>
          <p:nvPr/>
        </p:nvSpPr>
        <p:spPr>
          <a:xfrm>
            <a:off x="5384655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val 627"/>
          <p:cNvSpPr/>
          <p:nvPr/>
        </p:nvSpPr>
        <p:spPr>
          <a:xfrm>
            <a:off x="5860605" y="4562192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9" name="Straight Connector 628"/>
          <p:cNvCxnSpPr/>
          <p:nvPr/>
        </p:nvCxnSpPr>
        <p:spPr>
          <a:xfrm flipV="1">
            <a:off x="3094028" y="4819005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0" name="Oval 629"/>
          <p:cNvSpPr/>
          <p:nvPr/>
        </p:nvSpPr>
        <p:spPr>
          <a:xfrm>
            <a:off x="3317857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Oval 630"/>
          <p:cNvSpPr/>
          <p:nvPr/>
        </p:nvSpPr>
        <p:spPr>
          <a:xfrm>
            <a:off x="3536207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/>
        </p:nvSpPr>
        <p:spPr>
          <a:xfrm>
            <a:off x="3763112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/>
          <p:nvPr/>
        </p:nvSpPr>
        <p:spPr>
          <a:xfrm>
            <a:off x="4058520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Oval 633"/>
          <p:cNvSpPr/>
          <p:nvPr/>
        </p:nvSpPr>
        <p:spPr>
          <a:xfrm>
            <a:off x="4248104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/>
        </p:nvSpPr>
        <p:spPr>
          <a:xfrm>
            <a:off x="4359420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val 635"/>
          <p:cNvSpPr/>
          <p:nvPr/>
        </p:nvSpPr>
        <p:spPr>
          <a:xfrm>
            <a:off x="4522114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Oval 636"/>
          <p:cNvSpPr/>
          <p:nvPr/>
        </p:nvSpPr>
        <p:spPr>
          <a:xfrm>
            <a:off x="4924547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/>
        </p:nvSpPr>
        <p:spPr>
          <a:xfrm>
            <a:off x="5303313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Oval 638"/>
          <p:cNvSpPr/>
          <p:nvPr/>
        </p:nvSpPr>
        <p:spPr>
          <a:xfrm>
            <a:off x="5774982" y="4777911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0" name="Straight Connector 639"/>
          <p:cNvCxnSpPr/>
          <p:nvPr/>
        </p:nvCxnSpPr>
        <p:spPr>
          <a:xfrm flipV="1">
            <a:off x="3094028" y="5024452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1" name="Oval 640"/>
          <p:cNvSpPr/>
          <p:nvPr/>
        </p:nvSpPr>
        <p:spPr>
          <a:xfrm>
            <a:off x="3206548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Oval 641"/>
          <p:cNvSpPr/>
          <p:nvPr/>
        </p:nvSpPr>
        <p:spPr>
          <a:xfrm>
            <a:off x="3591862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val 642"/>
          <p:cNvSpPr/>
          <p:nvPr/>
        </p:nvSpPr>
        <p:spPr>
          <a:xfrm>
            <a:off x="3707457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/>
        </p:nvSpPr>
        <p:spPr>
          <a:xfrm>
            <a:off x="4002865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Oval 644"/>
          <p:cNvSpPr/>
          <p:nvPr/>
        </p:nvSpPr>
        <p:spPr>
          <a:xfrm>
            <a:off x="4136795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Oval 645"/>
          <p:cNvSpPr/>
          <p:nvPr/>
        </p:nvSpPr>
        <p:spPr>
          <a:xfrm>
            <a:off x="4470730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/>
        </p:nvSpPr>
        <p:spPr>
          <a:xfrm>
            <a:off x="4706203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Oval 647"/>
          <p:cNvSpPr/>
          <p:nvPr/>
        </p:nvSpPr>
        <p:spPr>
          <a:xfrm>
            <a:off x="4924547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Oval 648"/>
          <p:cNvSpPr/>
          <p:nvPr/>
        </p:nvSpPr>
        <p:spPr>
          <a:xfrm>
            <a:off x="5247658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/>
        </p:nvSpPr>
        <p:spPr>
          <a:xfrm>
            <a:off x="5646548" y="4983358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1" name="Straight Connector 650"/>
          <p:cNvCxnSpPr/>
          <p:nvPr/>
        </p:nvCxnSpPr>
        <p:spPr>
          <a:xfrm flipV="1">
            <a:off x="3094028" y="5188809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2" name="Oval 651"/>
          <p:cNvSpPr/>
          <p:nvPr/>
        </p:nvSpPr>
        <p:spPr>
          <a:xfrm>
            <a:off x="3150893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/>
        </p:nvSpPr>
        <p:spPr>
          <a:xfrm>
            <a:off x="3591862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Oval 653"/>
          <p:cNvSpPr/>
          <p:nvPr/>
        </p:nvSpPr>
        <p:spPr>
          <a:xfrm>
            <a:off x="3763112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Oval 654"/>
          <p:cNvSpPr/>
          <p:nvPr/>
        </p:nvSpPr>
        <p:spPr>
          <a:xfrm>
            <a:off x="4058520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/>
        </p:nvSpPr>
        <p:spPr>
          <a:xfrm>
            <a:off x="4248104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Oval 656"/>
          <p:cNvSpPr/>
          <p:nvPr/>
        </p:nvSpPr>
        <p:spPr>
          <a:xfrm>
            <a:off x="4359420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Oval 657"/>
          <p:cNvSpPr/>
          <p:nvPr/>
        </p:nvSpPr>
        <p:spPr>
          <a:xfrm>
            <a:off x="4706203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/>
        </p:nvSpPr>
        <p:spPr>
          <a:xfrm>
            <a:off x="4868892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Oval 659"/>
          <p:cNvSpPr/>
          <p:nvPr/>
        </p:nvSpPr>
        <p:spPr>
          <a:xfrm>
            <a:off x="5414623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Oval 660"/>
          <p:cNvSpPr/>
          <p:nvPr/>
        </p:nvSpPr>
        <p:spPr>
          <a:xfrm>
            <a:off x="5774982" y="5147716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2" name="Straight Connector 661"/>
          <p:cNvCxnSpPr/>
          <p:nvPr/>
        </p:nvCxnSpPr>
        <p:spPr>
          <a:xfrm flipV="1">
            <a:off x="3094028" y="5394257"/>
            <a:ext cx="2957258" cy="11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3" name="Oval 662"/>
          <p:cNvSpPr/>
          <p:nvPr/>
        </p:nvSpPr>
        <p:spPr>
          <a:xfrm>
            <a:off x="3317857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Oval 663"/>
          <p:cNvSpPr/>
          <p:nvPr/>
        </p:nvSpPr>
        <p:spPr>
          <a:xfrm>
            <a:off x="3536207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/>
        </p:nvSpPr>
        <p:spPr>
          <a:xfrm>
            <a:off x="3707457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Oval 665"/>
          <p:cNvSpPr/>
          <p:nvPr/>
        </p:nvSpPr>
        <p:spPr>
          <a:xfrm>
            <a:off x="4002865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Oval 666"/>
          <p:cNvSpPr/>
          <p:nvPr/>
        </p:nvSpPr>
        <p:spPr>
          <a:xfrm>
            <a:off x="4222417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/>
        </p:nvSpPr>
        <p:spPr>
          <a:xfrm>
            <a:off x="4303765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Oval 668"/>
          <p:cNvSpPr/>
          <p:nvPr/>
        </p:nvSpPr>
        <p:spPr>
          <a:xfrm>
            <a:off x="4817512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Oval 669"/>
          <p:cNvSpPr/>
          <p:nvPr/>
        </p:nvSpPr>
        <p:spPr>
          <a:xfrm>
            <a:off x="4924547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/>
        </p:nvSpPr>
        <p:spPr>
          <a:xfrm>
            <a:off x="5303313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Oval 671"/>
          <p:cNvSpPr/>
          <p:nvPr/>
        </p:nvSpPr>
        <p:spPr>
          <a:xfrm>
            <a:off x="5719327" y="5353163"/>
            <a:ext cx="78275" cy="939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2" name="Group 451"/>
          <p:cNvGrpSpPr/>
          <p:nvPr/>
        </p:nvGrpSpPr>
        <p:grpSpPr>
          <a:xfrm>
            <a:off x="6050001" y="3541519"/>
            <a:ext cx="2961670" cy="1891590"/>
            <a:chOff x="251190" y="1363752"/>
            <a:chExt cx="8448196" cy="4497157"/>
          </a:xfrm>
        </p:grpSpPr>
        <p:cxnSp>
          <p:nvCxnSpPr>
            <p:cNvPr id="453" name="Straight Connector 452"/>
            <p:cNvCxnSpPr/>
            <p:nvPr/>
          </p:nvCxnSpPr>
          <p:spPr>
            <a:xfrm flipV="1">
              <a:off x="263776" y="193767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251190" y="1461449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/>
            <p:cNvSpPr/>
            <p:nvPr/>
          </p:nvSpPr>
          <p:spPr>
            <a:xfrm>
              <a:off x="572154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16712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215976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263605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3225693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3860735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448357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5472766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655320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7898640" y="1363752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8142556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70434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655495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571229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 flipH="1">
              <a:off x="5489017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 flipH="1">
              <a:off x="4853975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 flipH="1">
              <a:off x="386477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3241944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216151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816070" y="183998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5" name="Straight Connector 474"/>
            <p:cNvCxnSpPr/>
            <p:nvPr/>
          </p:nvCxnSpPr>
          <p:spPr>
            <a:xfrm flipV="1">
              <a:off x="251190" y="241390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Oval 475"/>
            <p:cNvSpPr/>
            <p:nvPr/>
          </p:nvSpPr>
          <p:spPr>
            <a:xfrm>
              <a:off x="71869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16712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20742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2733749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3225693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4104975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4740028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547276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6834076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7654400" y="231621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Straight Connector 485"/>
            <p:cNvCxnSpPr/>
            <p:nvPr/>
          </p:nvCxnSpPr>
          <p:spPr>
            <a:xfrm flipV="1">
              <a:off x="251190" y="2853503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/>
            <p:cNvSpPr/>
            <p:nvPr/>
          </p:nvSpPr>
          <p:spPr>
            <a:xfrm>
              <a:off x="29127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167126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201321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2807021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3225693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3860735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5008692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362858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634559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8118456" y="2755806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7" name="Straight Connector 496"/>
            <p:cNvCxnSpPr/>
            <p:nvPr/>
          </p:nvCxnSpPr>
          <p:spPr>
            <a:xfrm flipV="1">
              <a:off x="251190" y="3390787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Oval 497"/>
            <p:cNvSpPr/>
            <p:nvPr/>
          </p:nvSpPr>
          <p:spPr>
            <a:xfrm>
              <a:off x="889666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1170574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>
              <a:off x="2233032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>
              <a:off x="3002413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3567629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>
              <a:off x="4288155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>
              <a:off x="475224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5790278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655320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7532280" y="3293090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8" name="Straight Connector 507"/>
            <p:cNvCxnSpPr/>
            <p:nvPr/>
          </p:nvCxnSpPr>
          <p:spPr>
            <a:xfrm flipV="1">
              <a:off x="251190" y="3854804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Oval 508"/>
            <p:cNvSpPr/>
            <p:nvPr/>
          </p:nvSpPr>
          <p:spPr>
            <a:xfrm>
              <a:off x="572154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>
              <a:off x="167126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2477272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>
              <a:off x="300241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>
              <a:off x="3225693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3860735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>
              <a:off x="4849936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>
              <a:off x="531401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6785228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>
              <a:off x="8142880" y="3757107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9" name="Straight Connector 518"/>
            <p:cNvCxnSpPr/>
            <p:nvPr/>
          </p:nvCxnSpPr>
          <p:spPr>
            <a:xfrm flipV="1">
              <a:off x="251190" y="436766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0" name="Oval 519"/>
            <p:cNvSpPr/>
            <p:nvPr/>
          </p:nvSpPr>
          <p:spPr>
            <a:xfrm>
              <a:off x="8896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>
              <a:off x="151251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>
              <a:off x="215976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3002413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>
              <a:off x="354320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>
              <a:off x="3860735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432482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>
              <a:off x="5472766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>
              <a:off x="655320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7898640" y="426996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0" name="Straight Connector 529"/>
            <p:cNvCxnSpPr/>
            <p:nvPr/>
          </p:nvCxnSpPr>
          <p:spPr>
            <a:xfrm flipV="1">
              <a:off x="251190" y="4856106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1" name="Oval 530"/>
            <p:cNvSpPr/>
            <p:nvPr/>
          </p:nvSpPr>
          <p:spPr>
            <a:xfrm>
              <a:off x="57215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6712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00100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284365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3225693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4178247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484993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5472766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6394444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7532280" y="4758409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Straight Connector 540"/>
            <p:cNvCxnSpPr/>
            <p:nvPr/>
          </p:nvCxnSpPr>
          <p:spPr>
            <a:xfrm flipV="1">
              <a:off x="251190" y="524685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Oval 541"/>
            <p:cNvSpPr/>
            <p:nvPr/>
          </p:nvSpPr>
          <p:spPr>
            <a:xfrm>
              <a:off x="413398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67126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215976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3002413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54320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3860735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4849936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531401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6870712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7898640" y="514916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Connector 551"/>
            <p:cNvCxnSpPr/>
            <p:nvPr/>
          </p:nvCxnSpPr>
          <p:spPr>
            <a:xfrm flipV="1">
              <a:off x="251190" y="5735298"/>
              <a:ext cx="8435610" cy="27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" name="Oval 552"/>
            <p:cNvSpPr/>
            <p:nvPr/>
          </p:nvSpPr>
          <p:spPr>
            <a:xfrm>
              <a:off x="8896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151251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200100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2843657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3469933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3701979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5167448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5472766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6553200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7739884" y="5637601"/>
              <a:ext cx="223280" cy="22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3" name="TextBox 782"/>
          <p:cNvSpPr txBox="1"/>
          <p:nvPr/>
        </p:nvSpPr>
        <p:spPr>
          <a:xfrm>
            <a:off x="1753520" y="5815139"/>
            <a:ext cx="512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1 in 500 instances are bound.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0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96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identify the motif instances most likely to be bound by a TF?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28116"/>
          </a:xfrm>
        </p:spPr>
        <p:txBody>
          <a:bodyPr/>
          <a:lstStyle/>
          <a:p>
            <a:r>
              <a:rPr lang="en-US" dirty="0" smtClean="0"/>
              <a:t>Evolutionary conservation</a:t>
            </a:r>
          </a:p>
          <a:p>
            <a:r>
              <a:rPr lang="en-US" dirty="0" smtClean="0"/>
              <a:t>Chromatin with hallmarks of gene activity</a:t>
            </a:r>
          </a:p>
          <a:p>
            <a:pPr lvl="1"/>
            <a:r>
              <a:rPr lang="en-US" sz="3200" dirty="0" smtClean="0"/>
              <a:t>Lack of DNA methylation</a:t>
            </a:r>
          </a:p>
          <a:p>
            <a:pPr lvl="1"/>
            <a:r>
              <a:rPr lang="en-US" sz="3200" dirty="0" smtClean="0"/>
              <a:t>DNase hypersensitive sites</a:t>
            </a:r>
          </a:p>
          <a:p>
            <a:pPr lvl="1"/>
            <a:r>
              <a:rPr lang="en-US" sz="3200" dirty="0" smtClean="0"/>
              <a:t>Histone modifications associated with activity</a:t>
            </a:r>
          </a:p>
          <a:p>
            <a:pPr lvl="1"/>
            <a:r>
              <a:rPr lang="en-US" sz="3200" dirty="0" smtClean="0"/>
              <a:t>Bound by a transcription factor (TF)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135E-BBD2-EE4E-BF8C-44E26DB18FB8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DNA sequences </a:t>
            </a:r>
            <a:r>
              <a:rPr lang="en-US" dirty="0" smtClean="0"/>
              <a:t>regulating </a:t>
            </a:r>
            <a:r>
              <a:rPr lang="en-US" dirty="0"/>
              <a:t>gene transcription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i="1" dirty="0" smtClean="0"/>
              <a:t>Cis</a:t>
            </a:r>
            <a:r>
              <a:rPr lang="en-US" dirty="0" smtClean="0"/>
              <a:t>-regulatory modules = CRMs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D98-DED3-B343-A07A-68D6688E6075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8"/>
            <a:ext cx="973138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4935"/>
            <a:ext cx="8229600" cy="1010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 CRMs by interspecies conservation of motifs or other regulatory information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ACDA-0189-144A-8F21-01D8C17A65DE}" type="datetime1">
              <a:rPr lang="en-US" smtClean="0"/>
              <a:t>4/6/15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Screen shot 2012-06-27 at 12.33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1"/>
          <a:stretch/>
        </p:blipFill>
        <p:spPr>
          <a:xfrm>
            <a:off x="172620" y="1430164"/>
            <a:ext cx="8556799" cy="3920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1722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Hardison and Taylor (2012) Nature Reviews Genetics 13: 469-483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85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1"/>
            <a:ext cx="8229600" cy="90430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Constraint on regulatory signals is a good but imperfect predictor of CRMs</a:t>
            </a:r>
            <a:endParaRPr lang="en-US" sz="2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55BC-B49F-304B-B81D-260D420F8ADA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Screen shot 2013-02-18 at 11.00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6"/>
          <a:stretch/>
        </p:blipFill>
        <p:spPr>
          <a:xfrm>
            <a:off x="253588" y="1949184"/>
            <a:ext cx="4175228" cy="1893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88" y="1302853"/>
            <a:ext cx="431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Strongly constrained noncoding sequences: About half of </a:t>
            </a:r>
            <a:r>
              <a:rPr lang="en-US" sz="1800" dirty="0" err="1" smtClean="0">
                <a:latin typeface="+mn-lt"/>
              </a:rPr>
              <a:t>preCRMs</a:t>
            </a:r>
            <a:r>
              <a:rPr lang="en-US" sz="1800" dirty="0" smtClean="0">
                <a:latin typeface="+mn-lt"/>
              </a:rPr>
              <a:t> are active.</a:t>
            </a:r>
            <a:endParaRPr lang="en-US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288" y="3846596"/>
            <a:ext cx="237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Pennacchio</a:t>
            </a:r>
            <a:r>
              <a:rPr lang="en-US" sz="1200" dirty="0" smtClean="0">
                <a:latin typeface="+mn-lt"/>
              </a:rPr>
              <a:t> et al (2006) Nature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6879" y="1156082"/>
            <a:ext cx="8311823" cy="5338767"/>
            <a:chOff x="816879" y="1156082"/>
            <a:chExt cx="8311823" cy="5338767"/>
          </a:xfrm>
        </p:grpSpPr>
        <p:sp>
          <p:nvSpPr>
            <p:cNvPr id="6" name="TextBox 5"/>
            <p:cNvSpPr txBox="1"/>
            <p:nvPr/>
          </p:nvSpPr>
          <p:spPr>
            <a:xfrm>
              <a:off x="4778746" y="1156082"/>
              <a:ext cx="43499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Machine learning on patterns in alignments in known regulatory regions plus preservation of motif instance: About half of </a:t>
              </a:r>
              <a:r>
                <a:rPr lang="en-US" sz="1800" dirty="0" err="1" smtClean="0">
                  <a:latin typeface="+mn-lt"/>
                </a:rPr>
                <a:t>preCRMs</a:t>
              </a:r>
              <a:r>
                <a:rPr lang="en-US" sz="1800" dirty="0" smtClean="0">
                  <a:latin typeface="+mn-lt"/>
                </a:rPr>
                <a:t> are active.</a:t>
              </a:r>
              <a:endParaRPr lang="en-US" sz="1800" dirty="0">
                <a:latin typeface="+mn-lt"/>
              </a:endParaRPr>
            </a:p>
          </p:txBody>
        </p:sp>
        <p:pic>
          <p:nvPicPr>
            <p:cNvPr id="7" name="Picture 6" descr="Screen shot 2013-02-18 at 11.06.2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016" y="2435621"/>
              <a:ext cx="2609944" cy="37365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61533" y="6217850"/>
              <a:ext cx="2731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Wang et al (2006) Genome Research</a:t>
              </a:r>
            </a:p>
          </p:txBody>
        </p:sp>
        <p:pic>
          <p:nvPicPr>
            <p:cNvPr id="10" name="Picture 9" descr="Screen shot 2012-10-14 at 8.36.27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51"/>
            <a:stretch/>
          </p:blipFill>
          <p:spPr>
            <a:xfrm>
              <a:off x="816879" y="4293181"/>
              <a:ext cx="5330454" cy="1815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34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Predict CRMs by epigenetic signals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878E-638B-954A-894C-E14F13719ED0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Screen shot 2012-06-27 at 12.3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6" y="1293997"/>
            <a:ext cx="8186904" cy="4899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396335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Hardison and Taylor (2012) Nature Reviews Genetics 13: 469-483</a:t>
            </a:r>
            <a:endParaRPr lang="en-US" sz="1200" dirty="0">
              <a:latin typeface="+mn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11969" y="5494175"/>
            <a:ext cx="730348" cy="5701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Epigenetics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19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Epigenetic features are biochemical molecules or modifications that are associated with DNA sequences, but not the DNA sequence itself</a:t>
            </a:r>
          </a:p>
          <a:p>
            <a:r>
              <a:rPr lang="en-US" sz="2800" dirty="0" smtClean="0"/>
              <a:t>The prefix “</a:t>
            </a:r>
            <a:r>
              <a:rPr lang="en-US" sz="2800" dirty="0" err="1" smtClean="0"/>
              <a:t>epi</a:t>
            </a:r>
            <a:r>
              <a:rPr lang="en-US" sz="2800" dirty="0" smtClean="0"/>
              <a:t>” means “on top of”, i.e. biochemical features on top of the DNA sequence</a:t>
            </a:r>
          </a:p>
          <a:p>
            <a:r>
              <a:rPr lang="en-US" sz="2800" dirty="0" smtClean="0"/>
              <a:t>DNA methylation, chromatin modifications, transcription factor (TF) binding, etc.</a:t>
            </a:r>
          </a:p>
          <a:p>
            <a:r>
              <a:rPr lang="en-US" sz="2800" dirty="0" smtClean="0"/>
              <a:t>Does </a:t>
            </a:r>
            <a:r>
              <a:rPr lang="en-US" sz="2800" i="1" dirty="0" smtClean="0"/>
              <a:t>not</a:t>
            </a:r>
            <a:r>
              <a:rPr lang="en-US" sz="2800" dirty="0" smtClean="0"/>
              <a:t> imply trans-generational inheritance</a:t>
            </a:r>
          </a:p>
          <a:p>
            <a:r>
              <a:rPr lang="en-US" sz="2800" dirty="0" smtClean="0"/>
              <a:t>Often passed from mother cell to daughter cells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D69B-56DC-814E-8296-517D4A1861F9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Epigenetic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5A2-E000-5642-A306-8B857AF9ABD3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EpigeneticFeatures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968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1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96963"/>
          </a:xfrm>
        </p:spPr>
        <p:txBody>
          <a:bodyPr>
            <a:noAutofit/>
          </a:bodyPr>
          <a:lstStyle/>
          <a:p>
            <a:r>
              <a:rPr lang="en-US" dirty="0"/>
              <a:t>Epigenetic features control access to and activity of CRMs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7519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features decrease activity of a CRM</a:t>
            </a:r>
          </a:p>
          <a:p>
            <a:pPr lvl="1"/>
            <a:r>
              <a:rPr lang="en-US" dirty="0" smtClean="0"/>
              <a:t>Methylation of DNA at a promoter</a:t>
            </a:r>
          </a:p>
          <a:p>
            <a:pPr lvl="1"/>
            <a:r>
              <a:rPr lang="en-US" dirty="0" smtClean="0"/>
              <a:t>Methylation of DNA at a TF binding site</a:t>
            </a:r>
          </a:p>
          <a:p>
            <a:pPr lvl="1"/>
            <a:r>
              <a:rPr lang="en-US" dirty="0" smtClean="0"/>
              <a:t>Histone modifications H3K27me3 and H3K9me3</a:t>
            </a:r>
          </a:p>
          <a:p>
            <a:pPr lvl="1"/>
            <a:r>
              <a:rPr lang="en-US" dirty="0" smtClean="0"/>
              <a:t>Wrapping into heterochromatin</a:t>
            </a:r>
          </a:p>
          <a:p>
            <a:r>
              <a:rPr lang="en-US" dirty="0" smtClean="0"/>
              <a:t>Some features increase activity of a CRM</a:t>
            </a:r>
          </a:p>
          <a:p>
            <a:pPr lvl="1"/>
            <a:r>
              <a:rPr lang="en-US" dirty="0" smtClean="0"/>
              <a:t>Accessibility (monitored by nucleases)</a:t>
            </a:r>
          </a:p>
          <a:p>
            <a:pPr lvl="1"/>
            <a:r>
              <a:rPr lang="en-US" dirty="0" smtClean="0"/>
              <a:t>Binding by some TFs</a:t>
            </a:r>
          </a:p>
          <a:p>
            <a:pPr lvl="1"/>
            <a:r>
              <a:rPr lang="en-US" dirty="0" smtClean="0"/>
              <a:t>Histone modifications such as H3K27ac and H3K4me(1,2,3)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6B3A-877D-AD4A-8533-F87586D918FB}" type="datetime1">
              <a:rPr lang="en-US" smtClean="0"/>
              <a:t>4/6/15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methylation, </a:t>
            </a:r>
            <a:r>
              <a:rPr lang="en-US" dirty="0" err="1" smtClean="0"/>
              <a:t>C</a:t>
            </a:r>
            <a:r>
              <a:rPr lang="en-US" cap="none" dirty="0" err="1" smtClean="0"/>
              <a:t>p</a:t>
            </a:r>
            <a:r>
              <a:rPr lang="en-US" dirty="0" err="1" smtClean="0"/>
              <a:t>G</a:t>
            </a:r>
            <a:r>
              <a:rPr lang="en-US" dirty="0" smtClean="0"/>
              <a:t> islands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vertebrate promoters are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islands: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559-3850-2840-B537-A95565A4BB88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4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DNA methylation in animals and plants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029200"/>
          </a:xfrm>
        </p:spPr>
        <p:txBody>
          <a:bodyPr/>
          <a:lstStyle/>
          <a:p>
            <a:r>
              <a:rPr lang="en-US" sz="2400" dirty="0"/>
              <a:t>Associated with gene silencing</a:t>
            </a:r>
          </a:p>
          <a:p>
            <a:pPr lvl="1"/>
            <a:r>
              <a:rPr lang="en-US" sz="2000" dirty="0"/>
              <a:t>DNA of inactive X chromosome is methylated</a:t>
            </a:r>
          </a:p>
          <a:p>
            <a:pPr lvl="1"/>
            <a:r>
              <a:rPr lang="en-US" sz="2000" dirty="0"/>
              <a:t>DNA </a:t>
            </a:r>
            <a:r>
              <a:rPr lang="en-US" sz="2000" dirty="0" smtClean="0"/>
              <a:t>on the </a:t>
            </a:r>
            <a:r>
              <a:rPr lang="en-US" sz="2000" dirty="0" err="1" smtClean="0"/>
              <a:t>nonexpressed</a:t>
            </a:r>
            <a:r>
              <a:rPr lang="en-US" sz="2000" dirty="0" smtClean="0"/>
              <a:t> allele of </a:t>
            </a:r>
            <a:r>
              <a:rPr lang="en-US" sz="2000" dirty="0"/>
              <a:t>imprinted genes (one parental allele not expressed) </a:t>
            </a:r>
            <a:r>
              <a:rPr lang="en-US" sz="2000" dirty="0" smtClean="0"/>
              <a:t>is methylated</a:t>
            </a:r>
            <a:endParaRPr lang="en-US" sz="2000" dirty="0"/>
          </a:p>
          <a:p>
            <a:pPr lvl="1"/>
            <a:r>
              <a:rPr lang="en-US" sz="2000" dirty="0"/>
              <a:t>DNA methylation protects against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parasitic DNA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: endogenous viruses, some interspersed repeats are methylated</a:t>
            </a:r>
          </a:p>
          <a:p>
            <a:pPr lvl="1"/>
            <a:r>
              <a:rPr lang="en-US" sz="2000" dirty="0"/>
              <a:t>Several non-expressed genes are methylated at particular </a:t>
            </a:r>
            <a:r>
              <a:rPr lang="en-US" sz="2000" dirty="0" err="1"/>
              <a:t>CpGs</a:t>
            </a:r>
            <a:endParaRPr lang="en-US" sz="2000" dirty="0"/>
          </a:p>
          <a:p>
            <a:r>
              <a:rPr lang="en-US" sz="2400" dirty="0"/>
              <a:t>Disruption of genes needed for </a:t>
            </a:r>
            <a:r>
              <a:rPr lang="en-US" sz="2400" i="1" dirty="0"/>
              <a:t>de novo</a:t>
            </a:r>
            <a:r>
              <a:rPr lang="en-US" sz="2400" dirty="0"/>
              <a:t> and maintenance methylation of DNA in mice leads to aberrant development</a:t>
            </a:r>
          </a:p>
          <a:p>
            <a:r>
              <a:rPr lang="en-US" sz="2400" dirty="0"/>
              <a:t>Recent studies of DNA methylation across mammalian genomes reveal more complicated patterns suggesting multiple roles for DNA methylation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3B26-D03F-C247-BC90-51B8DD09190D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DNA methylation at CG, CA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A739-68EA-AD42-AB03-29C6D82277DA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28</a:t>
            </a:fld>
            <a:endParaRPr lang="en-US"/>
          </a:p>
        </p:txBody>
      </p:sp>
      <p:pic>
        <p:nvPicPr>
          <p:cNvPr id="141317" name="Picture 5" descr="Screen shot 2011-09-27 at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120775"/>
            <a:ext cx="7313612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Screen shot 2011-09-27 a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>
            <a:fillRect/>
          </a:stretch>
        </p:blipFill>
        <p:spPr bwMode="auto">
          <a:xfrm>
            <a:off x="0" y="1219200"/>
            <a:ext cx="3009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3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DNA methylation, genome-wide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4876800"/>
            <a:ext cx="8382000" cy="1752600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1800" dirty="0">
                <a:cs typeface="ＭＳ Ｐゴシック" charset="0"/>
              </a:rPr>
              <a:t>Sequence bisulfite-converted DNA (C but not </a:t>
            </a:r>
            <a:r>
              <a:rPr lang="en-US" sz="1800" dirty="0" smtClean="0">
                <a:cs typeface="ＭＳ Ｐゴシック" charset="0"/>
              </a:rPr>
              <a:t>methyl-C </a:t>
            </a:r>
            <a:r>
              <a:rPr lang="en-US" sz="1800" dirty="0">
                <a:cs typeface="ＭＳ Ｐゴシック" charset="0"/>
              </a:rPr>
              <a:t>converts to U)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1800" dirty="0">
                <a:cs typeface="ＭＳ Ｐゴシック" charset="0"/>
              </a:rPr>
              <a:t>Of the 583 million C</a:t>
            </a:r>
            <a:r>
              <a:rPr lang="ja-JP" altLang="en-US" sz="1800" dirty="0">
                <a:cs typeface="ＭＳ Ｐゴシック" charset="0"/>
              </a:rPr>
              <a:t>’</a:t>
            </a:r>
            <a:r>
              <a:rPr lang="en-US" sz="1800" dirty="0">
                <a:cs typeface="ＭＳ Ｐゴシック" charset="0"/>
              </a:rPr>
              <a:t>s in human haploid genome, at least 60% were covered by &gt;= 3 reads: study them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1800" dirty="0">
                <a:cs typeface="ＭＳ Ｐゴシック" charset="0"/>
              </a:rPr>
              <a:t>Most C</a:t>
            </a:r>
            <a:r>
              <a:rPr lang="ja-JP" altLang="en-US" sz="1800" dirty="0">
                <a:cs typeface="ＭＳ Ｐゴシック" charset="0"/>
              </a:rPr>
              <a:t>’</a:t>
            </a:r>
            <a:r>
              <a:rPr lang="en-US" sz="1800" dirty="0">
                <a:cs typeface="ＭＳ Ｐゴシック" charset="0"/>
              </a:rPr>
              <a:t>s are not methylated (92 to 95%)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1800" dirty="0">
                <a:cs typeface="ＭＳ Ｐゴシック" charset="0"/>
              </a:rPr>
              <a:t>C</a:t>
            </a:r>
            <a:r>
              <a:rPr lang="ja-JP" altLang="en-US" sz="1800" dirty="0">
                <a:cs typeface="ＭＳ Ｐゴシック" charset="0"/>
              </a:rPr>
              <a:t>’</a:t>
            </a:r>
            <a:r>
              <a:rPr lang="en-US" sz="1800" dirty="0">
                <a:cs typeface="ＭＳ Ｐゴシック" charset="0"/>
              </a:rPr>
              <a:t>s in </a:t>
            </a:r>
            <a:r>
              <a:rPr lang="en-US" sz="1800" dirty="0" err="1">
                <a:cs typeface="ＭＳ Ｐゴシック" charset="0"/>
              </a:rPr>
              <a:t>CpG</a:t>
            </a:r>
            <a:r>
              <a:rPr lang="en-US" sz="1800" dirty="0">
                <a:cs typeface="ＭＳ Ｐゴシック" charset="0"/>
              </a:rPr>
              <a:t>: 55% are methylated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1800" dirty="0">
                <a:cs typeface="ＭＳ Ｐゴシック" charset="0"/>
              </a:rPr>
              <a:t>Decrease in amount of methylation during differentiation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charset="0"/>
              <a:buChar char="§"/>
            </a:pPr>
            <a:endParaRPr lang="en-US" sz="1800" dirty="0"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8E87-7182-1D44-A852-9FB0D5ABB12A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29</a:t>
            </a:fld>
            <a:endParaRPr lang="en-US"/>
          </a:p>
        </p:txBody>
      </p:sp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3124200" y="2871788"/>
            <a:ext cx="5791200" cy="2005012"/>
            <a:chOff x="721" y="657"/>
            <a:chExt cx="4031" cy="1455"/>
          </a:xfrm>
        </p:grpSpPr>
        <p:pic>
          <p:nvPicPr>
            <p:cNvPr id="143363" name="Picture 3" descr="Screen shot 2011-09-28 at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657"/>
              <a:ext cx="4031" cy="1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64" name="Picture 4" descr="Screen shot 2011-09-28 at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1875"/>
              <a:ext cx="4031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368" name="Picture 8" descr="Screen shot 2011-09-27 at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10381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2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Distinct classes of regulatory regions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EEC1-E0FC-0B46-A66E-D4811A6D35CB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  <p:pic>
        <p:nvPicPr>
          <p:cNvPr id="126979" name="Picture 3" descr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524000"/>
            <a:ext cx="4760912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57702" y="6096000"/>
            <a:ext cx="59668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latin typeface="Helvetica" charset="0"/>
              </a:rPr>
              <a:t>Maston</a:t>
            </a:r>
            <a:r>
              <a:rPr lang="en-US" sz="1200" dirty="0">
                <a:latin typeface="Helvetica" charset="0"/>
              </a:rPr>
              <a:t> G, Evans S and Green M (2006) </a:t>
            </a:r>
            <a:r>
              <a:rPr lang="en-US" sz="1200" dirty="0" err="1">
                <a:latin typeface="Helvetica" charset="0"/>
              </a:rPr>
              <a:t>Annu</a:t>
            </a:r>
            <a:r>
              <a:rPr lang="en-US" sz="1200" dirty="0">
                <a:latin typeface="Helvetica" charset="0"/>
              </a:rPr>
              <a:t> Rev Genomics Hum Genetics 7:29-59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88925" y="1828800"/>
            <a:ext cx="26066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Helvetica" charset="0"/>
              </a:rPr>
              <a:t>Act in </a:t>
            </a:r>
            <a:r>
              <a:rPr lang="en-US" sz="1800" i="1">
                <a:latin typeface="Helvetica" charset="0"/>
              </a:rPr>
              <a:t>cis</a:t>
            </a:r>
            <a:r>
              <a:rPr lang="en-US" sz="1800">
                <a:latin typeface="Helvetica" charset="0"/>
              </a:rPr>
              <a:t>, affecting expression of a gene on the same chromosome.</a:t>
            </a:r>
          </a:p>
          <a:p>
            <a:endParaRPr lang="en-US" sz="1800">
              <a:latin typeface="Helvetica" charset="0"/>
            </a:endParaRPr>
          </a:p>
          <a:p>
            <a:r>
              <a:rPr lang="en-US" sz="1800" i="1">
                <a:latin typeface="Helvetica" charset="0"/>
              </a:rPr>
              <a:t>Cis</a:t>
            </a:r>
            <a:r>
              <a:rPr lang="en-US" sz="1800">
                <a:latin typeface="Helvetica" charset="0"/>
              </a:rPr>
              <a:t>-regulatory modules (</a:t>
            </a:r>
            <a:r>
              <a:rPr lang="en-US" sz="1800" b="1">
                <a:solidFill>
                  <a:srgbClr val="FF0000"/>
                </a:solidFill>
                <a:latin typeface="Helvetica" charset="0"/>
              </a:rPr>
              <a:t>CRMs</a:t>
            </a:r>
            <a:r>
              <a:rPr lang="en-US" sz="1800">
                <a:latin typeface="Helvetica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685800"/>
          </a:xfrm>
          <a:ln/>
        </p:spPr>
        <p:txBody>
          <a:bodyPr>
            <a:normAutofit/>
          </a:bodyPr>
          <a:lstStyle/>
          <a:p>
            <a:r>
              <a:rPr lang="en-US" sz="2800" dirty="0"/>
              <a:t>Transcribed genes: Methylation in body, not promoter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962400"/>
            <a:ext cx="8382000" cy="2209800"/>
          </a:xfrm>
        </p:spPr>
        <p:txBody>
          <a:bodyPr>
            <a:normAutofit/>
          </a:bodyPr>
          <a:lstStyle/>
          <a:p>
            <a:r>
              <a:rPr lang="en-US" sz="2000" dirty="0"/>
              <a:t>Regions around transcription start site (TSS, promoter) of active genes are depleted in methyl at </a:t>
            </a:r>
            <a:r>
              <a:rPr lang="en-US" sz="2000" dirty="0" err="1"/>
              <a:t>CpGs</a:t>
            </a:r>
            <a:r>
              <a:rPr lang="en-US" sz="2000" dirty="0"/>
              <a:t>, but body of gene is methylated</a:t>
            </a:r>
          </a:p>
          <a:p>
            <a:r>
              <a:rPr lang="en-US" sz="2000" dirty="0"/>
              <a:t>Depletion of methyl around TSS and increased methyl in body is correlated with level of expression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1E0C-9E89-BF42-9E78-90CC25209F14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30</a:t>
            </a:fld>
            <a:endParaRPr lang="en-US"/>
          </a:p>
        </p:txBody>
      </p:sp>
      <p:pic>
        <p:nvPicPr>
          <p:cNvPr id="145412" name="Picture 4" descr="Screen shot 2011-09-28 a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92225"/>
            <a:ext cx="4570412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3" name="Picture 5" descr="Screen shot 2011-09-28 at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133600"/>
            <a:ext cx="4570412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288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Laurent et al (2010) Genome Res.</a:t>
            </a:r>
          </a:p>
        </p:txBody>
      </p:sp>
    </p:spTree>
    <p:extLst>
      <p:ext uri="{BB962C8B-B14F-4D97-AF65-F5344CB8AC3E}">
        <p14:creationId xmlns:p14="http://schemas.microsoft.com/office/powerpoint/2010/main" val="150358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ln/>
        </p:spPr>
        <p:txBody>
          <a:bodyPr/>
          <a:lstStyle/>
          <a:p>
            <a:r>
              <a:rPr lang="en-US"/>
              <a:t>CpG islands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r>
              <a:rPr lang="en-US" sz="2400"/>
              <a:t>Short regions with higher than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usual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frequency of the dinucleotide CpG</a:t>
            </a:r>
          </a:p>
          <a:p>
            <a:pPr lvl="1"/>
            <a:r>
              <a:rPr lang="en-US" sz="2000"/>
              <a:t>&gt; about 200 bp (user defined)</a:t>
            </a:r>
          </a:p>
          <a:p>
            <a:pPr lvl="1"/>
            <a:r>
              <a:rPr lang="en-US" sz="2000"/>
              <a:t>CpG content approaches the value expected from G and C content</a:t>
            </a:r>
          </a:p>
          <a:p>
            <a:pPr lvl="2"/>
            <a:r>
              <a:rPr lang="en-US" sz="1800"/>
              <a:t>CpG / GpC &gt; 0.6 or 0.75</a:t>
            </a:r>
          </a:p>
          <a:p>
            <a:pPr lvl="1"/>
            <a:r>
              <a:rPr lang="en-US" sz="2000"/>
              <a:t>G+C  content &gt; 50%</a:t>
            </a:r>
          </a:p>
          <a:p>
            <a:r>
              <a:rPr lang="en-US" sz="2400"/>
              <a:t>Often associated with transcriptional regulation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Promoters for about 80% of mammalian genes are in CpG islands</a:t>
            </a:r>
            <a:endParaRPr lang="en-US" sz="2000"/>
          </a:p>
          <a:p>
            <a:r>
              <a:rPr lang="en-US" sz="2400"/>
              <a:t>Can also be internal to genes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C0D2-1DDC-1B4F-9043-90546AE6F42B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49275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Deamination of methyl-C yields 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60A6-8788-304E-82A3-0B1B0C85774F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32</a:t>
            </a:fld>
            <a:endParaRPr lang="en-US"/>
          </a:p>
        </p:txBody>
      </p:sp>
      <p:pic>
        <p:nvPicPr>
          <p:cNvPr id="128006" name="Picture 6" descr="Screen shot 2010-09-26 a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5720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36525" y="5932488"/>
            <a:ext cx="439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Bryan et al. (2008) Cancer Therapy 6: 137-148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105400" y="1981200"/>
            <a:ext cx="3505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In many vertebrates, the DNMT acts primarily at CpG dinucleotides</a:t>
            </a:r>
          </a:p>
        </p:txBody>
      </p:sp>
    </p:spTree>
    <p:extLst>
      <p:ext uri="{BB962C8B-B14F-4D97-AF65-F5344CB8AC3E}">
        <p14:creationId xmlns:p14="http://schemas.microsoft.com/office/powerpoint/2010/main" val="317309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  <a:ln/>
        </p:spPr>
        <p:txBody>
          <a:bodyPr>
            <a:normAutofit/>
          </a:bodyPr>
          <a:lstStyle/>
          <a:p>
            <a:r>
              <a:rPr lang="en-US" sz="2800"/>
              <a:t>CpG islands are not methylated</a:t>
            </a:r>
            <a:endParaRPr lang="en-US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>
            <a:noAutofit/>
          </a:bodyPr>
          <a:lstStyle/>
          <a:p>
            <a:r>
              <a:rPr lang="en-US" sz="2400" dirty="0" err="1"/>
              <a:t>CpG</a:t>
            </a:r>
            <a:r>
              <a:rPr lang="en-US" sz="2400" dirty="0"/>
              <a:t> is the site of methylation in vertebrates and plants</a:t>
            </a:r>
          </a:p>
          <a:p>
            <a:pPr lvl="1"/>
            <a:r>
              <a:rPr lang="en-US" sz="2000" dirty="0" smtClean="0"/>
              <a:t>Deamination </a:t>
            </a:r>
            <a:r>
              <a:rPr lang="en-US" sz="2000" dirty="0"/>
              <a:t>changes methyl-C to T</a:t>
            </a:r>
          </a:p>
          <a:p>
            <a:pPr lvl="1"/>
            <a:r>
              <a:rPr lang="en-US" sz="2000" dirty="0"/>
              <a:t>Occurs about 10x more frequently than other transitions</a:t>
            </a:r>
          </a:p>
          <a:p>
            <a:pPr lvl="1"/>
            <a:r>
              <a:rPr lang="en-US" sz="2000" dirty="0"/>
              <a:t>Results in </a:t>
            </a:r>
            <a:r>
              <a:rPr lang="en-US" sz="2000" dirty="0" err="1"/>
              <a:t>CpG</a:t>
            </a:r>
            <a:r>
              <a:rPr lang="en-US" sz="2000" dirty="0"/>
              <a:t> changing to </a:t>
            </a:r>
            <a:r>
              <a:rPr lang="en-US" sz="2000" dirty="0" err="1"/>
              <a:t>TpG</a:t>
            </a:r>
            <a:r>
              <a:rPr lang="en-US" sz="2000" dirty="0"/>
              <a:t> or </a:t>
            </a:r>
            <a:r>
              <a:rPr lang="en-US" sz="2000" dirty="0" err="1"/>
              <a:t>CpA</a:t>
            </a:r>
            <a:r>
              <a:rPr lang="en-US" sz="2000" dirty="0"/>
              <a:t> (</a:t>
            </a:r>
            <a:r>
              <a:rPr lang="en-US" sz="2000" dirty="0" err="1"/>
              <a:t>MeC</a:t>
            </a:r>
            <a:r>
              <a:rPr lang="en-US" sz="2000" dirty="0"/>
              <a:t> &gt; T on complementary strand)</a:t>
            </a:r>
          </a:p>
          <a:p>
            <a:pPr lvl="1"/>
            <a:r>
              <a:rPr lang="en-US" sz="2000" dirty="0"/>
              <a:t>Causes a substantial depletion of </a:t>
            </a:r>
            <a:r>
              <a:rPr lang="en-US" sz="2000" dirty="0" err="1"/>
              <a:t>CpG</a:t>
            </a:r>
            <a:r>
              <a:rPr lang="en-US" sz="2000" dirty="0"/>
              <a:t> in genome</a:t>
            </a:r>
          </a:p>
          <a:p>
            <a:pPr lvl="2"/>
            <a:r>
              <a:rPr lang="en-US" sz="1800" dirty="0"/>
              <a:t>to about 20% of expected frequency</a:t>
            </a:r>
          </a:p>
          <a:p>
            <a:pPr lvl="2"/>
            <a:r>
              <a:rPr lang="en-US" sz="1800" dirty="0"/>
              <a:t>Not common in </a:t>
            </a:r>
            <a:r>
              <a:rPr lang="en-US" sz="1800" i="1" dirty="0"/>
              <a:t>Drosophila </a:t>
            </a:r>
            <a:r>
              <a:rPr lang="en-US" sz="1800" dirty="0"/>
              <a:t> or yeast </a:t>
            </a:r>
          </a:p>
          <a:p>
            <a:r>
              <a:rPr lang="en-US" sz="2400" dirty="0"/>
              <a:t>Methylation of some </a:t>
            </a:r>
            <a:r>
              <a:rPr lang="en-US" sz="2400" dirty="0" err="1"/>
              <a:t>CpGs</a:t>
            </a:r>
            <a:r>
              <a:rPr lang="en-US" sz="2400" dirty="0"/>
              <a:t> is associated with gene silencing</a:t>
            </a:r>
          </a:p>
          <a:p>
            <a:pPr lvl="1"/>
            <a:r>
              <a:rPr lang="en-US" sz="2000" dirty="0"/>
              <a:t>Tends to be on </a:t>
            </a:r>
            <a:r>
              <a:rPr lang="en-US" sz="2000" dirty="0" err="1"/>
              <a:t>CpGs</a:t>
            </a:r>
            <a:r>
              <a:rPr lang="en-US" sz="2000" dirty="0"/>
              <a:t> outside </a:t>
            </a:r>
            <a:r>
              <a:rPr lang="en-US" sz="2000" dirty="0" err="1"/>
              <a:t>CpG</a:t>
            </a:r>
            <a:r>
              <a:rPr lang="en-US" sz="2000" dirty="0"/>
              <a:t> </a:t>
            </a:r>
            <a:r>
              <a:rPr lang="en-US" sz="2000" dirty="0" err="1"/>
              <a:t>isalnds</a:t>
            </a:r>
            <a:endParaRPr lang="en-US" sz="2000" dirty="0"/>
          </a:p>
          <a:p>
            <a:pPr lvl="1"/>
            <a:r>
              <a:rPr lang="en-US" sz="2000" dirty="0"/>
              <a:t>Methylation is rare in </a:t>
            </a:r>
            <a:r>
              <a:rPr lang="en-US" sz="2000" dirty="0" err="1"/>
              <a:t>CpG</a:t>
            </a:r>
            <a:r>
              <a:rPr lang="en-US" sz="2000" dirty="0"/>
              <a:t> islands</a:t>
            </a:r>
          </a:p>
          <a:p>
            <a:r>
              <a:rPr lang="en-US" sz="2400" dirty="0"/>
              <a:t>Localized segments of the genome retain a high </a:t>
            </a:r>
            <a:r>
              <a:rPr lang="en-US" sz="2400" dirty="0" err="1"/>
              <a:t>CpG</a:t>
            </a:r>
            <a:r>
              <a:rPr lang="en-US" sz="2400" dirty="0"/>
              <a:t> content (</a:t>
            </a:r>
            <a:r>
              <a:rPr lang="en-US" sz="2400" dirty="0" err="1"/>
              <a:t>CpG</a:t>
            </a:r>
            <a:r>
              <a:rPr lang="en-US" sz="2400" dirty="0"/>
              <a:t> islands)</a:t>
            </a:r>
          </a:p>
          <a:p>
            <a:pPr lvl="1"/>
            <a:r>
              <a:rPr lang="en-US" sz="2000" dirty="0"/>
              <a:t>Are not methylated </a:t>
            </a:r>
          </a:p>
          <a:p>
            <a:pPr lvl="1"/>
            <a:r>
              <a:rPr lang="en-US" sz="2000" dirty="0"/>
              <a:t>Often (but not always) associated with </a:t>
            </a:r>
            <a:r>
              <a:rPr lang="ja-JP" altLang="en-US" sz="2000" dirty="0"/>
              <a:t>“</a:t>
            </a:r>
            <a:r>
              <a:rPr lang="en-US" sz="2000" dirty="0"/>
              <a:t>housekeeping</a:t>
            </a:r>
            <a:r>
              <a:rPr lang="ja-JP" altLang="en-US" sz="2000" dirty="0"/>
              <a:t>”</a:t>
            </a:r>
            <a:r>
              <a:rPr lang="en-US" sz="2000" dirty="0"/>
              <a:t> genes (expressed constitutively)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BE33-7D4B-0F41-801C-1C370BE5D762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 dirty="0" smtClean="0"/>
              <a:t>Chromatin signatures of regulatory regions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101-8291-254C-A0B7-FC020133F1B9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34</a:t>
            </a:fld>
            <a:endParaRPr lang="en-US"/>
          </a:p>
        </p:txBody>
      </p:sp>
      <p:pic>
        <p:nvPicPr>
          <p:cNvPr id="248836" name="Picture 1028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8"/>
            <a:ext cx="973138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ln/>
        </p:spPr>
        <p:txBody>
          <a:bodyPr/>
          <a:lstStyle/>
          <a:p>
            <a:r>
              <a:rPr lang="en-US" sz="2800"/>
              <a:t>Nucleosome core structure, 3D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047-2829-8F4B-A874-DBFA58803823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35</a:t>
            </a:fld>
            <a:endParaRPr lang="en-US"/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1173739" y="5334000"/>
            <a:ext cx="62938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146 bp duplex DNA wrapped around 8 histones molecules:</a:t>
            </a:r>
          </a:p>
          <a:p>
            <a:r>
              <a:rPr lang="en-US" sz="2000" dirty="0">
                <a:latin typeface="+mn-lt"/>
              </a:rPr>
              <a:t>2 each of the dimers </a:t>
            </a:r>
            <a:r>
              <a:rPr lang="en-US" sz="2000" b="1" dirty="0" smtClean="0">
                <a:solidFill>
                  <a:srgbClr val="FFCC66"/>
                </a:solidFill>
                <a:latin typeface="+mn-lt"/>
              </a:rPr>
              <a:t>H2A</a:t>
            </a:r>
            <a:r>
              <a:rPr lang="en-US" sz="2000" dirty="0" smtClean="0">
                <a:latin typeface="+mn-lt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H2B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H3</a:t>
            </a:r>
            <a:r>
              <a:rPr lang="en-US" sz="2000" dirty="0">
                <a:latin typeface="+mn-lt"/>
              </a:rPr>
              <a:t>-</a:t>
            </a:r>
            <a:r>
              <a:rPr lang="en-US" sz="2000" b="1" dirty="0">
                <a:solidFill>
                  <a:schemeClr val="folHlink"/>
                </a:solidFill>
                <a:latin typeface="+mn-lt"/>
              </a:rPr>
              <a:t>H4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N-terminal tails of histones emerge from the core</a:t>
            </a:r>
          </a:p>
        </p:txBody>
      </p:sp>
      <p:pic>
        <p:nvPicPr>
          <p:cNvPr id="252934" name="Picture 6" descr="Nucleosome3D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34" y="923925"/>
            <a:ext cx="6586766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3048000" y="6400800"/>
            <a:ext cx="3615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Luger et al. (1997) Nature 389: 251, Richmond lab</a:t>
            </a:r>
          </a:p>
        </p:txBody>
      </p:sp>
    </p:spTree>
    <p:extLst>
      <p:ext uri="{BB962C8B-B14F-4D97-AF65-F5344CB8AC3E}">
        <p14:creationId xmlns:p14="http://schemas.microsoft.com/office/powerpoint/2010/main" val="356298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ln/>
        </p:spPr>
        <p:txBody>
          <a:bodyPr>
            <a:noAutofit/>
          </a:bodyPr>
          <a:lstStyle/>
          <a:p>
            <a:r>
              <a:rPr lang="en-US" sz="2800"/>
              <a:t>Repression by PcG proteins via chromatin modification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470D-8104-0A41-B5E8-015274BD9E3B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36</a:t>
            </a:fld>
            <a:endParaRPr lang="en-US"/>
          </a:p>
        </p:txBody>
      </p:sp>
      <p:pic>
        <p:nvPicPr>
          <p:cNvPr id="253955" name="Picture 3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146800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3429000" y="2743200"/>
            <a:ext cx="56388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Polycomb Group (PcG) Repressor Complex 2:</a:t>
            </a:r>
          </a:p>
          <a:p>
            <a:r>
              <a:rPr lang="en-US" sz="2000"/>
              <a:t>    ESC, E(Z), NURF-55, and PcG repressor</a:t>
            </a:r>
          </a:p>
          <a:p>
            <a:r>
              <a:rPr lang="en-US" sz="2000"/>
              <a:t>    SU(Z)12</a:t>
            </a:r>
          </a:p>
          <a:p>
            <a:r>
              <a:rPr lang="en-US" sz="2000"/>
              <a:t>Methylates K27 of Histone H3 via the SET</a:t>
            </a:r>
          </a:p>
          <a:p>
            <a:r>
              <a:rPr lang="en-US" sz="2000"/>
              <a:t>     domain of E(Z)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2562225" y="4624388"/>
            <a:ext cx="6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me3</a:t>
            </a:r>
          </a:p>
        </p:txBody>
      </p:sp>
      <p:grpSp>
        <p:nvGrpSpPr>
          <p:cNvPr id="253958" name="Group 6"/>
          <p:cNvGrpSpPr>
            <a:grpSpLocks/>
          </p:cNvGrpSpPr>
          <p:nvPr/>
        </p:nvGrpSpPr>
        <p:grpSpPr bwMode="auto">
          <a:xfrm>
            <a:off x="1571625" y="5081588"/>
            <a:ext cx="781050" cy="1014412"/>
            <a:chOff x="720" y="964"/>
            <a:chExt cx="779" cy="1015"/>
          </a:xfrm>
        </p:grpSpPr>
        <p:sp>
          <p:nvSpPr>
            <p:cNvPr id="253959" name="Oval 7"/>
            <p:cNvSpPr>
              <a:spLocks noChangeArrowheads="1"/>
            </p:cNvSpPr>
            <p:nvPr/>
          </p:nvSpPr>
          <p:spPr bwMode="auto">
            <a:xfrm>
              <a:off x="720" y="1008"/>
              <a:ext cx="779" cy="90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960" name="Freeform 8"/>
            <p:cNvSpPr>
              <a:spLocks/>
            </p:cNvSpPr>
            <p:nvPr/>
          </p:nvSpPr>
          <p:spPr bwMode="auto">
            <a:xfrm>
              <a:off x="751" y="964"/>
              <a:ext cx="336" cy="970"/>
            </a:xfrm>
            <a:custGeom>
              <a:avLst/>
              <a:gdLst>
                <a:gd name="T0" fmla="*/ 336 w 336"/>
                <a:gd name="T1" fmla="*/ 41 h 970"/>
                <a:gd name="T2" fmla="*/ 316 w 336"/>
                <a:gd name="T3" fmla="*/ 12 h 970"/>
                <a:gd name="T4" fmla="*/ 257 w 336"/>
                <a:gd name="T5" fmla="*/ 51 h 970"/>
                <a:gd name="T6" fmla="*/ 218 w 336"/>
                <a:gd name="T7" fmla="*/ 456 h 970"/>
                <a:gd name="T8" fmla="*/ 198 w 336"/>
                <a:gd name="T9" fmla="*/ 604 h 970"/>
                <a:gd name="T10" fmla="*/ 178 w 336"/>
                <a:gd name="T11" fmla="*/ 683 h 970"/>
                <a:gd name="T12" fmla="*/ 109 w 336"/>
                <a:gd name="T13" fmla="*/ 970 h 970"/>
                <a:gd name="T14" fmla="*/ 50 w 336"/>
                <a:gd name="T15" fmla="*/ 950 h 970"/>
                <a:gd name="T16" fmla="*/ 0 w 336"/>
                <a:gd name="T17" fmla="*/ 881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970">
                  <a:moveTo>
                    <a:pt x="336" y="41"/>
                  </a:moveTo>
                  <a:cubicBezTo>
                    <a:pt x="329" y="31"/>
                    <a:pt x="327" y="15"/>
                    <a:pt x="316" y="12"/>
                  </a:cubicBezTo>
                  <a:cubicBezTo>
                    <a:pt x="281" y="0"/>
                    <a:pt x="270" y="31"/>
                    <a:pt x="257" y="51"/>
                  </a:cubicBezTo>
                  <a:cubicBezTo>
                    <a:pt x="249" y="189"/>
                    <a:pt x="231" y="319"/>
                    <a:pt x="218" y="456"/>
                  </a:cubicBezTo>
                  <a:cubicBezTo>
                    <a:pt x="210" y="534"/>
                    <a:pt x="212" y="541"/>
                    <a:pt x="198" y="604"/>
                  </a:cubicBezTo>
                  <a:cubicBezTo>
                    <a:pt x="191" y="630"/>
                    <a:pt x="178" y="683"/>
                    <a:pt x="178" y="683"/>
                  </a:cubicBezTo>
                  <a:cubicBezTo>
                    <a:pt x="168" y="766"/>
                    <a:pt x="183" y="920"/>
                    <a:pt x="109" y="970"/>
                  </a:cubicBezTo>
                  <a:cubicBezTo>
                    <a:pt x="89" y="963"/>
                    <a:pt x="56" y="969"/>
                    <a:pt x="50" y="950"/>
                  </a:cubicBezTo>
                  <a:cubicBezTo>
                    <a:pt x="39" y="917"/>
                    <a:pt x="24" y="905"/>
                    <a:pt x="0" y="881"/>
                  </a:cubicBezTo>
                </a:path>
              </a:pathLst>
            </a:custGeom>
            <a:noFill/>
            <a:ln w="127000" cmpd="sng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1" name="Freeform 9"/>
            <p:cNvSpPr>
              <a:spLocks/>
            </p:cNvSpPr>
            <p:nvPr/>
          </p:nvSpPr>
          <p:spPr bwMode="auto">
            <a:xfrm>
              <a:off x="1039" y="1012"/>
              <a:ext cx="297" cy="967"/>
            </a:xfrm>
            <a:custGeom>
              <a:avLst/>
              <a:gdLst>
                <a:gd name="T0" fmla="*/ 297 w 297"/>
                <a:gd name="T1" fmla="*/ 44 h 967"/>
                <a:gd name="T2" fmla="*/ 218 w 297"/>
                <a:gd name="T3" fmla="*/ 15 h 967"/>
                <a:gd name="T4" fmla="*/ 178 w 297"/>
                <a:gd name="T5" fmla="*/ 203 h 967"/>
                <a:gd name="T6" fmla="*/ 168 w 297"/>
                <a:gd name="T7" fmla="*/ 390 h 967"/>
                <a:gd name="T8" fmla="*/ 79 w 297"/>
                <a:gd name="T9" fmla="*/ 854 h 967"/>
                <a:gd name="T10" fmla="*/ 40 w 297"/>
                <a:gd name="T11" fmla="*/ 963 h 967"/>
                <a:gd name="T12" fmla="*/ 0 w 297"/>
                <a:gd name="T13" fmla="*/ 953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67">
                  <a:moveTo>
                    <a:pt x="297" y="44"/>
                  </a:moveTo>
                  <a:cubicBezTo>
                    <a:pt x="271" y="7"/>
                    <a:pt x="260" y="0"/>
                    <a:pt x="218" y="15"/>
                  </a:cubicBezTo>
                  <a:cubicBezTo>
                    <a:pt x="174" y="78"/>
                    <a:pt x="183" y="113"/>
                    <a:pt x="178" y="203"/>
                  </a:cubicBezTo>
                  <a:cubicBezTo>
                    <a:pt x="174" y="265"/>
                    <a:pt x="172" y="327"/>
                    <a:pt x="168" y="390"/>
                  </a:cubicBezTo>
                  <a:cubicBezTo>
                    <a:pt x="156" y="549"/>
                    <a:pt x="108" y="698"/>
                    <a:pt x="79" y="854"/>
                  </a:cubicBezTo>
                  <a:cubicBezTo>
                    <a:pt x="74" y="875"/>
                    <a:pt x="67" y="953"/>
                    <a:pt x="40" y="963"/>
                  </a:cubicBezTo>
                  <a:cubicBezTo>
                    <a:pt x="26" y="967"/>
                    <a:pt x="13" y="956"/>
                    <a:pt x="0" y="953"/>
                  </a:cubicBezTo>
                </a:path>
              </a:pathLst>
            </a:custGeom>
            <a:noFill/>
            <a:ln w="1270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3962" name="Freeform 10"/>
          <p:cNvSpPr>
            <a:spLocks/>
          </p:cNvSpPr>
          <p:nvPr/>
        </p:nvSpPr>
        <p:spPr bwMode="auto">
          <a:xfrm>
            <a:off x="2247900" y="5233988"/>
            <a:ext cx="1533525" cy="152400"/>
          </a:xfrm>
          <a:custGeom>
            <a:avLst/>
            <a:gdLst>
              <a:gd name="T0" fmla="*/ 14 w 966"/>
              <a:gd name="T1" fmla="*/ 80 h 96"/>
              <a:gd name="T2" fmla="*/ 54 w 966"/>
              <a:gd name="T3" fmla="*/ 40 h 96"/>
              <a:gd name="T4" fmla="*/ 166 w 966"/>
              <a:gd name="T5" fmla="*/ 0 h 96"/>
              <a:gd name="T6" fmla="*/ 246 w 966"/>
              <a:gd name="T7" fmla="*/ 8 h 96"/>
              <a:gd name="T8" fmla="*/ 270 w 966"/>
              <a:gd name="T9" fmla="*/ 32 h 96"/>
              <a:gd name="T10" fmla="*/ 318 w 966"/>
              <a:gd name="T11" fmla="*/ 64 h 96"/>
              <a:gd name="T12" fmla="*/ 390 w 966"/>
              <a:gd name="T13" fmla="*/ 88 h 96"/>
              <a:gd name="T14" fmla="*/ 414 w 966"/>
              <a:gd name="T15" fmla="*/ 96 h 96"/>
              <a:gd name="T16" fmla="*/ 526 w 966"/>
              <a:gd name="T17" fmla="*/ 48 h 96"/>
              <a:gd name="T18" fmla="*/ 550 w 966"/>
              <a:gd name="T19" fmla="*/ 32 h 96"/>
              <a:gd name="T20" fmla="*/ 598 w 966"/>
              <a:gd name="T21" fmla="*/ 16 h 96"/>
              <a:gd name="T22" fmla="*/ 686 w 966"/>
              <a:gd name="T23" fmla="*/ 48 h 96"/>
              <a:gd name="T24" fmla="*/ 790 w 966"/>
              <a:gd name="T25" fmla="*/ 96 h 96"/>
              <a:gd name="T26" fmla="*/ 870 w 966"/>
              <a:gd name="T27" fmla="*/ 80 h 96"/>
              <a:gd name="T28" fmla="*/ 886 w 966"/>
              <a:gd name="T29" fmla="*/ 32 h 96"/>
              <a:gd name="T30" fmla="*/ 966 w 966"/>
              <a:gd name="T31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66" h="96">
                <a:moveTo>
                  <a:pt x="14" y="80"/>
                </a:moveTo>
                <a:cubicBezTo>
                  <a:pt x="78" y="37"/>
                  <a:pt x="0" y="93"/>
                  <a:pt x="54" y="40"/>
                </a:cubicBezTo>
                <a:cubicBezTo>
                  <a:pt x="81" y="12"/>
                  <a:pt x="129" y="7"/>
                  <a:pt x="166" y="0"/>
                </a:cubicBezTo>
                <a:cubicBezTo>
                  <a:pt x="192" y="2"/>
                  <a:pt x="220" y="0"/>
                  <a:pt x="246" y="8"/>
                </a:cubicBezTo>
                <a:cubicBezTo>
                  <a:pt x="256" y="11"/>
                  <a:pt x="261" y="25"/>
                  <a:pt x="270" y="32"/>
                </a:cubicBezTo>
                <a:cubicBezTo>
                  <a:pt x="285" y="43"/>
                  <a:pt x="299" y="57"/>
                  <a:pt x="318" y="64"/>
                </a:cubicBezTo>
                <a:cubicBezTo>
                  <a:pt x="342" y="72"/>
                  <a:pt x="366" y="80"/>
                  <a:pt x="390" y="88"/>
                </a:cubicBezTo>
                <a:cubicBezTo>
                  <a:pt x="398" y="90"/>
                  <a:pt x="414" y="96"/>
                  <a:pt x="414" y="96"/>
                </a:cubicBezTo>
                <a:cubicBezTo>
                  <a:pt x="455" y="87"/>
                  <a:pt x="488" y="66"/>
                  <a:pt x="526" y="48"/>
                </a:cubicBezTo>
                <a:cubicBezTo>
                  <a:pt x="534" y="43"/>
                  <a:pt x="541" y="35"/>
                  <a:pt x="550" y="32"/>
                </a:cubicBezTo>
                <a:cubicBezTo>
                  <a:pt x="565" y="25"/>
                  <a:pt x="598" y="16"/>
                  <a:pt x="598" y="16"/>
                </a:cubicBezTo>
                <a:cubicBezTo>
                  <a:pt x="633" y="23"/>
                  <a:pt x="652" y="36"/>
                  <a:pt x="686" y="48"/>
                </a:cubicBezTo>
                <a:cubicBezTo>
                  <a:pt x="716" y="78"/>
                  <a:pt x="749" y="85"/>
                  <a:pt x="790" y="96"/>
                </a:cubicBezTo>
                <a:cubicBezTo>
                  <a:pt x="797" y="94"/>
                  <a:pt x="866" y="84"/>
                  <a:pt x="870" y="80"/>
                </a:cubicBezTo>
                <a:cubicBezTo>
                  <a:pt x="880" y="67"/>
                  <a:pt x="870" y="37"/>
                  <a:pt x="886" y="32"/>
                </a:cubicBezTo>
                <a:cubicBezTo>
                  <a:pt x="944" y="12"/>
                  <a:pt x="917" y="16"/>
                  <a:pt x="966" y="16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3857625" y="508158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H3 N-tail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2562225" y="4929188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K27</a:t>
            </a:r>
          </a:p>
        </p:txBody>
      </p:sp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5791200" y="5105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2895600" y="5257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>
            <a:off x="3429000" y="5229225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3657600" y="5124450"/>
            <a:ext cx="0" cy="1524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9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800"/>
              <a:t>H3K9 methylation associated with repression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556-D87A-4445-BA6D-344858395C7B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37</a:t>
            </a:fld>
            <a:endParaRPr lang="en-US"/>
          </a:p>
        </p:txBody>
      </p:sp>
      <p:grpSp>
        <p:nvGrpSpPr>
          <p:cNvPr id="256003" name="Group 3"/>
          <p:cNvGrpSpPr>
            <a:grpSpLocks/>
          </p:cNvGrpSpPr>
          <p:nvPr/>
        </p:nvGrpSpPr>
        <p:grpSpPr bwMode="auto">
          <a:xfrm>
            <a:off x="152400" y="1295400"/>
            <a:ext cx="4648200" cy="2133600"/>
            <a:chOff x="336" y="1536"/>
            <a:chExt cx="2928" cy="1344"/>
          </a:xfrm>
          <a:solidFill>
            <a:srgbClr val="FFFFFF"/>
          </a:solidFill>
        </p:grpSpPr>
        <p:pic>
          <p:nvPicPr>
            <p:cNvPr id="256004" name="Picture 4" descr="Screen shot 2011-04-08 at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36"/>
              <a:ext cx="2879" cy="1307"/>
            </a:xfrm>
            <a:prstGeom prst="rect">
              <a:avLst/>
            </a:prstGeom>
            <a:grpFill/>
            <a:extLst/>
          </p:spPr>
        </p:pic>
        <p:sp>
          <p:nvSpPr>
            <p:cNvPr id="256005" name="Rectangle 5"/>
            <p:cNvSpPr>
              <a:spLocks noChangeArrowheads="1"/>
            </p:cNvSpPr>
            <p:nvPr/>
          </p:nvSpPr>
          <p:spPr bwMode="auto">
            <a:xfrm>
              <a:off x="2256" y="2448"/>
              <a:ext cx="1008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06" name="Group 6"/>
          <p:cNvGrpSpPr>
            <a:grpSpLocks/>
          </p:cNvGrpSpPr>
          <p:nvPr/>
        </p:nvGrpSpPr>
        <p:grpSpPr bwMode="auto">
          <a:xfrm>
            <a:off x="1752600" y="4495800"/>
            <a:ext cx="5013325" cy="1495425"/>
            <a:chOff x="990" y="2898"/>
            <a:chExt cx="3158" cy="942"/>
          </a:xfrm>
        </p:grpSpPr>
        <p:grpSp>
          <p:nvGrpSpPr>
            <p:cNvPr id="256007" name="Group 7"/>
            <p:cNvGrpSpPr>
              <a:grpSpLocks/>
            </p:cNvGrpSpPr>
            <p:nvPr/>
          </p:nvGrpSpPr>
          <p:grpSpPr bwMode="auto">
            <a:xfrm>
              <a:off x="990" y="3201"/>
              <a:ext cx="492" cy="639"/>
              <a:chOff x="720" y="964"/>
              <a:chExt cx="779" cy="1015"/>
            </a:xfrm>
          </p:grpSpPr>
          <p:sp>
            <p:nvSpPr>
              <p:cNvPr id="256008" name="Oval 8"/>
              <p:cNvSpPr>
                <a:spLocks noChangeArrowheads="1"/>
              </p:cNvSpPr>
              <p:nvPr/>
            </p:nvSpPr>
            <p:spPr bwMode="auto">
              <a:xfrm>
                <a:off x="720" y="1008"/>
                <a:ext cx="779" cy="9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09" name="Freeform 9"/>
              <p:cNvSpPr>
                <a:spLocks/>
              </p:cNvSpPr>
              <p:nvPr/>
            </p:nvSpPr>
            <p:spPr bwMode="auto">
              <a:xfrm>
                <a:off x="751" y="964"/>
                <a:ext cx="336" cy="970"/>
              </a:xfrm>
              <a:custGeom>
                <a:avLst/>
                <a:gdLst>
                  <a:gd name="T0" fmla="*/ 336 w 336"/>
                  <a:gd name="T1" fmla="*/ 41 h 970"/>
                  <a:gd name="T2" fmla="*/ 316 w 336"/>
                  <a:gd name="T3" fmla="*/ 12 h 970"/>
                  <a:gd name="T4" fmla="*/ 257 w 336"/>
                  <a:gd name="T5" fmla="*/ 51 h 970"/>
                  <a:gd name="T6" fmla="*/ 218 w 336"/>
                  <a:gd name="T7" fmla="*/ 456 h 970"/>
                  <a:gd name="T8" fmla="*/ 198 w 336"/>
                  <a:gd name="T9" fmla="*/ 604 h 970"/>
                  <a:gd name="T10" fmla="*/ 178 w 336"/>
                  <a:gd name="T11" fmla="*/ 683 h 970"/>
                  <a:gd name="T12" fmla="*/ 109 w 336"/>
                  <a:gd name="T13" fmla="*/ 970 h 970"/>
                  <a:gd name="T14" fmla="*/ 50 w 336"/>
                  <a:gd name="T15" fmla="*/ 950 h 970"/>
                  <a:gd name="T16" fmla="*/ 0 w 336"/>
                  <a:gd name="T17" fmla="*/ 881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970">
                    <a:moveTo>
                      <a:pt x="336" y="41"/>
                    </a:moveTo>
                    <a:cubicBezTo>
                      <a:pt x="329" y="31"/>
                      <a:pt x="327" y="15"/>
                      <a:pt x="316" y="12"/>
                    </a:cubicBezTo>
                    <a:cubicBezTo>
                      <a:pt x="281" y="0"/>
                      <a:pt x="270" y="31"/>
                      <a:pt x="257" y="51"/>
                    </a:cubicBezTo>
                    <a:cubicBezTo>
                      <a:pt x="249" y="189"/>
                      <a:pt x="231" y="319"/>
                      <a:pt x="218" y="456"/>
                    </a:cubicBezTo>
                    <a:cubicBezTo>
                      <a:pt x="210" y="534"/>
                      <a:pt x="212" y="541"/>
                      <a:pt x="198" y="604"/>
                    </a:cubicBezTo>
                    <a:cubicBezTo>
                      <a:pt x="191" y="630"/>
                      <a:pt x="178" y="683"/>
                      <a:pt x="178" y="683"/>
                    </a:cubicBezTo>
                    <a:cubicBezTo>
                      <a:pt x="168" y="766"/>
                      <a:pt x="183" y="920"/>
                      <a:pt x="109" y="970"/>
                    </a:cubicBezTo>
                    <a:cubicBezTo>
                      <a:pt x="89" y="963"/>
                      <a:pt x="56" y="969"/>
                      <a:pt x="50" y="950"/>
                    </a:cubicBezTo>
                    <a:cubicBezTo>
                      <a:pt x="39" y="917"/>
                      <a:pt x="24" y="905"/>
                      <a:pt x="0" y="881"/>
                    </a:cubicBezTo>
                  </a:path>
                </a:pathLst>
              </a:custGeom>
              <a:noFill/>
              <a:ln w="127000" cmpd="sng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0" name="Freeform 10"/>
              <p:cNvSpPr>
                <a:spLocks/>
              </p:cNvSpPr>
              <p:nvPr/>
            </p:nvSpPr>
            <p:spPr bwMode="auto">
              <a:xfrm>
                <a:off x="1039" y="1012"/>
                <a:ext cx="297" cy="967"/>
              </a:xfrm>
              <a:custGeom>
                <a:avLst/>
                <a:gdLst>
                  <a:gd name="T0" fmla="*/ 297 w 297"/>
                  <a:gd name="T1" fmla="*/ 44 h 967"/>
                  <a:gd name="T2" fmla="*/ 218 w 297"/>
                  <a:gd name="T3" fmla="*/ 15 h 967"/>
                  <a:gd name="T4" fmla="*/ 178 w 297"/>
                  <a:gd name="T5" fmla="*/ 203 h 967"/>
                  <a:gd name="T6" fmla="*/ 168 w 297"/>
                  <a:gd name="T7" fmla="*/ 390 h 967"/>
                  <a:gd name="T8" fmla="*/ 79 w 297"/>
                  <a:gd name="T9" fmla="*/ 854 h 967"/>
                  <a:gd name="T10" fmla="*/ 40 w 297"/>
                  <a:gd name="T11" fmla="*/ 963 h 967"/>
                  <a:gd name="T12" fmla="*/ 0 w 297"/>
                  <a:gd name="T13" fmla="*/ 953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67">
                    <a:moveTo>
                      <a:pt x="297" y="44"/>
                    </a:moveTo>
                    <a:cubicBezTo>
                      <a:pt x="271" y="7"/>
                      <a:pt x="260" y="0"/>
                      <a:pt x="218" y="15"/>
                    </a:cubicBezTo>
                    <a:cubicBezTo>
                      <a:pt x="174" y="78"/>
                      <a:pt x="183" y="113"/>
                      <a:pt x="178" y="203"/>
                    </a:cubicBezTo>
                    <a:cubicBezTo>
                      <a:pt x="174" y="265"/>
                      <a:pt x="172" y="327"/>
                      <a:pt x="168" y="390"/>
                    </a:cubicBezTo>
                    <a:cubicBezTo>
                      <a:pt x="156" y="549"/>
                      <a:pt x="108" y="698"/>
                      <a:pt x="79" y="854"/>
                    </a:cubicBezTo>
                    <a:cubicBezTo>
                      <a:pt x="74" y="875"/>
                      <a:pt x="67" y="953"/>
                      <a:pt x="40" y="963"/>
                    </a:cubicBezTo>
                    <a:cubicBezTo>
                      <a:pt x="26" y="967"/>
                      <a:pt x="13" y="956"/>
                      <a:pt x="0" y="953"/>
                    </a:cubicBezTo>
                  </a:path>
                </a:pathLst>
              </a:custGeom>
              <a:noFill/>
              <a:ln w="127000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11" name="Freeform 11"/>
            <p:cNvSpPr>
              <a:spLocks/>
            </p:cNvSpPr>
            <p:nvPr/>
          </p:nvSpPr>
          <p:spPr bwMode="auto">
            <a:xfrm>
              <a:off x="1416" y="3297"/>
              <a:ext cx="966" cy="96"/>
            </a:xfrm>
            <a:custGeom>
              <a:avLst/>
              <a:gdLst>
                <a:gd name="T0" fmla="*/ 14 w 966"/>
                <a:gd name="T1" fmla="*/ 80 h 96"/>
                <a:gd name="T2" fmla="*/ 54 w 966"/>
                <a:gd name="T3" fmla="*/ 40 h 96"/>
                <a:gd name="T4" fmla="*/ 166 w 966"/>
                <a:gd name="T5" fmla="*/ 0 h 96"/>
                <a:gd name="T6" fmla="*/ 246 w 966"/>
                <a:gd name="T7" fmla="*/ 8 h 96"/>
                <a:gd name="T8" fmla="*/ 270 w 966"/>
                <a:gd name="T9" fmla="*/ 32 h 96"/>
                <a:gd name="T10" fmla="*/ 318 w 966"/>
                <a:gd name="T11" fmla="*/ 64 h 96"/>
                <a:gd name="T12" fmla="*/ 390 w 966"/>
                <a:gd name="T13" fmla="*/ 88 h 96"/>
                <a:gd name="T14" fmla="*/ 414 w 966"/>
                <a:gd name="T15" fmla="*/ 96 h 96"/>
                <a:gd name="T16" fmla="*/ 526 w 966"/>
                <a:gd name="T17" fmla="*/ 48 h 96"/>
                <a:gd name="T18" fmla="*/ 550 w 966"/>
                <a:gd name="T19" fmla="*/ 32 h 96"/>
                <a:gd name="T20" fmla="*/ 598 w 966"/>
                <a:gd name="T21" fmla="*/ 16 h 96"/>
                <a:gd name="T22" fmla="*/ 686 w 966"/>
                <a:gd name="T23" fmla="*/ 48 h 96"/>
                <a:gd name="T24" fmla="*/ 790 w 966"/>
                <a:gd name="T25" fmla="*/ 96 h 96"/>
                <a:gd name="T26" fmla="*/ 870 w 966"/>
                <a:gd name="T27" fmla="*/ 80 h 96"/>
                <a:gd name="T28" fmla="*/ 886 w 966"/>
                <a:gd name="T29" fmla="*/ 32 h 96"/>
                <a:gd name="T30" fmla="*/ 966 w 966"/>
                <a:gd name="T31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6" h="96">
                  <a:moveTo>
                    <a:pt x="14" y="80"/>
                  </a:moveTo>
                  <a:cubicBezTo>
                    <a:pt x="78" y="37"/>
                    <a:pt x="0" y="93"/>
                    <a:pt x="54" y="40"/>
                  </a:cubicBezTo>
                  <a:cubicBezTo>
                    <a:pt x="81" y="12"/>
                    <a:pt x="129" y="7"/>
                    <a:pt x="166" y="0"/>
                  </a:cubicBezTo>
                  <a:cubicBezTo>
                    <a:pt x="192" y="2"/>
                    <a:pt x="220" y="0"/>
                    <a:pt x="246" y="8"/>
                  </a:cubicBezTo>
                  <a:cubicBezTo>
                    <a:pt x="256" y="11"/>
                    <a:pt x="261" y="25"/>
                    <a:pt x="270" y="32"/>
                  </a:cubicBezTo>
                  <a:cubicBezTo>
                    <a:pt x="285" y="43"/>
                    <a:pt x="299" y="57"/>
                    <a:pt x="318" y="64"/>
                  </a:cubicBezTo>
                  <a:cubicBezTo>
                    <a:pt x="342" y="72"/>
                    <a:pt x="366" y="80"/>
                    <a:pt x="390" y="88"/>
                  </a:cubicBezTo>
                  <a:cubicBezTo>
                    <a:pt x="398" y="90"/>
                    <a:pt x="414" y="96"/>
                    <a:pt x="414" y="96"/>
                  </a:cubicBezTo>
                  <a:cubicBezTo>
                    <a:pt x="455" y="87"/>
                    <a:pt x="488" y="66"/>
                    <a:pt x="526" y="48"/>
                  </a:cubicBezTo>
                  <a:cubicBezTo>
                    <a:pt x="534" y="43"/>
                    <a:pt x="541" y="35"/>
                    <a:pt x="550" y="32"/>
                  </a:cubicBezTo>
                  <a:cubicBezTo>
                    <a:pt x="565" y="25"/>
                    <a:pt x="598" y="16"/>
                    <a:pt x="598" y="16"/>
                  </a:cubicBezTo>
                  <a:cubicBezTo>
                    <a:pt x="633" y="23"/>
                    <a:pt x="652" y="36"/>
                    <a:pt x="686" y="48"/>
                  </a:cubicBezTo>
                  <a:cubicBezTo>
                    <a:pt x="716" y="78"/>
                    <a:pt x="749" y="85"/>
                    <a:pt x="790" y="96"/>
                  </a:cubicBezTo>
                  <a:cubicBezTo>
                    <a:pt x="797" y="94"/>
                    <a:pt x="866" y="84"/>
                    <a:pt x="870" y="80"/>
                  </a:cubicBezTo>
                  <a:cubicBezTo>
                    <a:pt x="880" y="67"/>
                    <a:pt x="870" y="37"/>
                    <a:pt x="886" y="32"/>
                  </a:cubicBezTo>
                  <a:cubicBezTo>
                    <a:pt x="944" y="12"/>
                    <a:pt x="917" y="16"/>
                    <a:pt x="966" y="16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2" name="Text Box 12"/>
            <p:cNvSpPr txBox="1">
              <a:spLocks noChangeArrowheads="1"/>
            </p:cNvSpPr>
            <p:nvPr/>
          </p:nvSpPr>
          <p:spPr bwMode="auto">
            <a:xfrm>
              <a:off x="2430" y="3201"/>
              <a:ext cx="7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H3 N-tail</a:t>
              </a:r>
            </a:p>
          </p:txBody>
        </p:sp>
        <p:grpSp>
          <p:nvGrpSpPr>
            <p:cNvPr id="256013" name="Group 13"/>
            <p:cNvGrpSpPr>
              <a:grpSpLocks/>
            </p:cNvGrpSpPr>
            <p:nvPr/>
          </p:nvGrpSpPr>
          <p:grpSpPr bwMode="auto">
            <a:xfrm>
              <a:off x="1955" y="2898"/>
              <a:ext cx="440" cy="442"/>
              <a:chOff x="1614" y="3009"/>
              <a:chExt cx="440" cy="442"/>
            </a:xfrm>
          </p:grpSpPr>
          <p:sp>
            <p:nvSpPr>
              <p:cNvPr id="256014" name="Text Box 14"/>
              <p:cNvSpPr txBox="1">
                <a:spLocks noChangeArrowheads="1"/>
              </p:cNvSpPr>
              <p:nvPr/>
            </p:nvSpPr>
            <p:spPr bwMode="auto">
              <a:xfrm>
                <a:off x="1614" y="3009"/>
                <a:ext cx="4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me3</a:t>
                </a:r>
              </a:p>
            </p:txBody>
          </p:sp>
          <p:sp>
            <p:nvSpPr>
              <p:cNvPr id="256015" name="Text Box 15"/>
              <p:cNvSpPr txBox="1">
                <a:spLocks noChangeArrowheads="1"/>
              </p:cNvSpPr>
              <p:nvPr/>
            </p:nvSpPr>
            <p:spPr bwMode="auto">
              <a:xfrm>
                <a:off x="1614" y="3201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K9</a:t>
                </a:r>
              </a:p>
            </p:txBody>
          </p:sp>
        </p:grpSp>
        <p:sp>
          <p:nvSpPr>
            <p:cNvPr id="256016" name="Text Box 16"/>
            <p:cNvSpPr txBox="1">
              <a:spLocks noChangeArrowheads="1"/>
            </p:cNvSpPr>
            <p:nvPr/>
          </p:nvSpPr>
          <p:spPr bwMode="auto">
            <a:xfrm>
              <a:off x="3648" y="321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OFF</a:t>
              </a:r>
            </a:p>
          </p:txBody>
        </p:sp>
        <p:sp>
          <p:nvSpPr>
            <p:cNvPr id="256017" name="Line 17"/>
            <p:cNvSpPr>
              <a:spLocks noChangeShapeType="1"/>
            </p:cNvSpPr>
            <p:nvPr/>
          </p:nvSpPr>
          <p:spPr bwMode="auto">
            <a:xfrm>
              <a:off x="1824" y="331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8" name="Line 18"/>
            <p:cNvSpPr>
              <a:spLocks noChangeShapeType="1"/>
            </p:cNvSpPr>
            <p:nvPr/>
          </p:nvSpPr>
          <p:spPr bwMode="auto">
            <a:xfrm>
              <a:off x="2160" y="3294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9" name="Line 19"/>
            <p:cNvSpPr>
              <a:spLocks noChangeShapeType="1"/>
            </p:cNvSpPr>
            <p:nvPr/>
          </p:nvSpPr>
          <p:spPr bwMode="auto">
            <a:xfrm>
              <a:off x="2304" y="3228"/>
              <a:ext cx="0" cy="96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20" name="Rectangle 20"/>
          <p:cNvSpPr>
            <a:spLocks noGrp="1" noChangeArrowheads="1"/>
          </p:cNvSpPr>
          <p:nvPr>
            <p:ph idx="1"/>
          </p:nvPr>
        </p:nvSpPr>
        <p:spPr>
          <a:xfrm>
            <a:off x="3733800" y="2667000"/>
            <a:ext cx="5105400" cy="1676400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cs typeface="ＭＳ Ｐゴシック" charset="0"/>
              </a:rPr>
              <a:t>H3K9 methylation is catalyzed by SUV39H1 and G9a </a:t>
            </a:r>
            <a:r>
              <a:rPr lang="en-US" sz="1800" dirty="0" err="1">
                <a:cs typeface="ＭＳ Ｐゴシック" charset="0"/>
              </a:rPr>
              <a:t>methyltransferases</a:t>
            </a:r>
            <a:endParaRPr lang="en-US" sz="1800" dirty="0">
              <a:cs typeface="ＭＳ Ｐゴシック" charset="0"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600" dirty="0">
                <a:cs typeface="ＭＳ Ｐゴシック" charset="0"/>
              </a:rPr>
              <a:t>G9a: mono and di-methylation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600" dirty="0">
                <a:cs typeface="ＭＳ Ｐゴシック" charset="0"/>
              </a:rPr>
              <a:t>SUV39H1: trimethylation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cs typeface="ＭＳ Ｐゴシック" charset="0"/>
              </a:rPr>
              <a:t>di- and tri-Me H3K9: Binding site for heterochromatin protein 1 (HP1)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6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ln/>
        </p:spPr>
        <p:txBody>
          <a:bodyPr/>
          <a:lstStyle/>
          <a:p>
            <a:r>
              <a:rPr lang="en-US" sz="2800" dirty="0" err="1"/>
              <a:t>trx</a:t>
            </a:r>
            <a:r>
              <a:rPr lang="en-US" sz="2800" dirty="0"/>
              <a:t> group (</a:t>
            </a:r>
            <a:r>
              <a:rPr lang="en-US" sz="2800" dirty="0" err="1"/>
              <a:t>trxG</a:t>
            </a:r>
            <a:r>
              <a:rPr lang="en-US" sz="2800" dirty="0"/>
              <a:t>) proteins activate via chromatin </a:t>
            </a:r>
            <a:r>
              <a:rPr lang="en-US" sz="2800" dirty="0" smtClean="0"/>
              <a:t>changes</a:t>
            </a:r>
            <a:endParaRPr lang="en-US" sz="2800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2286000"/>
          </a:xfrm>
        </p:spPr>
        <p:txBody>
          <a:bodyPr/>
          <a:lstStyle/>
          <a:p>
            <a:r>
              <a:rPr lang="en-US" sz="2000" dirty="0"/>
              <a:t>SWI/SNF nucleosome remodeling</a:t>
            </a:r>
          </a:p>
          <a:p>
            <a:r>
              <a:rPr lang="en-US" sz="2000" dirty="0"/>
              <a:t>Histone H3 and H4 acetylation</a:t>
            </a:r>
          </a:p>
          <a:p>
            <a:r>
              <a:rPr lang="en-US" sz="2000" dirty="0"/>
              <a:t>Methylation of K4 in histone H3</a:t>
            </a:r>
          </a:p>
          <a:p>
            <a:pPr lvl="1"/>
            <a:r>
              <a:rPr lang="en-US" sz="2000" dirty="0" err="1"/>
              <a:t>Trx</a:t>
            </a:r>
            <a:r>
              <a:rPr lang="en-US" sz="2000" dirty="0"/>
              <a:t> in Drosophila, MLL </a:t>
            </a:r>
            <a:r>
              <a:rPr lang="en-US" sz="2000" dirty="0" smtClean="0"/>
              <a:t>in humans</a:t>
            </a:r>
          </a:p>
          <a:p>
            <a:pPr lvl="2"/>
            <a:r>
              <a:rPr lang="en-US" sz="1800" dirty="0" smtClean="0"/>
              <a:t>MLL = myeloid</a:t>
            </a:r>
            <a:r>
              <a:rPr lang="en-US" sz="1800" dirty="0"/>
              <a:t>-lymphoid or mixed lineage </a:t>
            </a:r>
            <a:r>
              <a:rPr lang="en-US" sz="1800" dirty="0" smtClean="0"/>
              <a:t>leukemia</a:t>
            </a: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F40-A56F-9F48-856F-D3DA4963D687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38</a:t>
            </a:fld>
            <a:endParaRPr lang="en-US"/>
          </a:p>
        </p:txBody>
      </p:sp>
      <p:grpSp>
        <p:nvGrpSpPr>
          <p:cNvPr id="258052" name="Group 4"/>
          <p:cNvGrpSpPr>
            <a:grpSpLocks/>
          </p:cNvGrpSpPr>
          <p:nvPr/>
        </p:nvGrpSpPr>
        <p:grpSpPr bwMode="auto">
          <a:xfrm>
            <a:off x="1571625" y="4724400"/>
            <a:ext cx="781050" cy="1014413"/>
            <a:chOff x="720" y="964"/>
            <a:chExt cx="779" cy="1015"/>
          </a:xfrm>
        </p:grpSpPr>
        <p:sp>
          <p:nvSpPr>
            <p:cNvPr id="258053" name="Oval 5"/>
            <p:cNvSpPr>
              <a:spLocks noChangeArrowheads="1"/>
            </p:cNvSpPr>
            <p:nvPr/>
          </p:nvSpPr>
          <p:spPr bwMode="auto">
            <a:xfrm>
              <a:off x="720" y="1008"/>
              <a:ext cx="779" cy="90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54" name="Freeform 6"/>
            <p:cNvSpPr>
              <a:spLocks/>
            </p:cNvSpPr>
            <p:nvPr/>
          </p:nvSpPr>
          <p:spPr bwMode="auto">
            <a:xfrm>
              <a:off x="751" y="964"/>
              <a:ext cx="336" cy="970"/>
            </a:xfrm>
            <a:custGeom>
              <a:avLst/>
              <a:gdLst>
                <a:gd name="T0" fmla="*/ 336 w 336"/>
                <a:gd name="T1" fmla="*/ 41 h 970"/>
                <a:gd name="T2" fmla="*/ 316 w 336"/>
                <a:gd name="T3" fmla="*/ 12 h 970"/>
                <a:gd name="T4" fmla="*/ 257 w 336"/>
                <a:gd name="T5" fmla="*/ 51 h 970"/>
                <a:gd name="T6" fmla="*/ 218 w 336"/>
                <a:gd name="T7" fmla="*/ 456 h 970"/>
                <a:gd name="T8" fmla="*/ 198 w 336"/>
                <a:gd name="T9" fmla="*/ 604 h 970"/>
                <a:gd name="T10" fmla="*/ 178 w 336"/>
                <a:gd name="T11" fmla="*/ 683 h 970"/>
                <a:gd name="T12" fmla="*/ 109 w 336"/>
                <a:gd name="T13" fmla="*/ 970 h 970"/>
                <a:gd name="T14" fmla="*/ 50 w 336"/>
                <a:gd name="T15" fmla="*/ 950 h 970"/>
                <a:gd name="T16" fmla="*/ 0 w 336"/>
                <a:gd name="T17" fmla="*/ 881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970">
                  <a:moveTo>
                    <a:pt x="336" y="41"/>
                  </a:moveTo>
                  <a:cubicBezTo>
                    <a:pt x="329" y="31"/>
                    <a:pt x="327" y="15"/>
                    <a:pt x="316" y="12"/>
                  </a:cubicBezTo>
                  <a:cubicBezTo>
                    <a:pt x="281" y="0"/>
                    <a:pt x="270" y="31"/>
                    <a:pt x="257" y="51"/>
                  </a:cubicBezTo>
                  <a:cubicBezTo>
                    <a:pt x="249" y="189"/>
                    <a:pt x="231" y="319"/>
                    <a:pt x="218" y="456"/>
                  </a:cubicBezTo>
                  <a:cubicBezTo>
                    <a:pt x="210" y="534"/>
                    <a:pt x="212" y="541"/>
                    <a:pt x="198" y="604"/>
                  </a:cubicBezTo>
                  <a:cubicBezTo>
                    <a:pt x="191" y="630"/>
                    <a:pt x="178" y="683"/>
                    <a:pt x="178" y="683"/>
                  </a:cubicBezTo>
                  <a:cubicBezTo>
                    <a:pt x="168" y="766"/>
                    <a:pt x="183" y="920"/>
                    <a:pt x="109" y="970"/>
                  </a:cubicBezTo>
                  <a:cubicBezTo>
                    <a:pt x="89" y="963"/>
                    <a:pt x="56" y="969"/>
                    <a:pt x="50" y="950"/>
                  </a:cubicBezTo>
                  <a:cubicBezTo>
                    <a:pt x="39" y="917"/>
                    <a:pt x="24" y="905"/>
                    <a:pt x="0" y="881"/>
                  </a:cubicBezTo>
                </a:path>
              </a:pathLst>
            </a:custGeom>
            <a:noFill/>
            <a:ln w="127000" cmpd="sng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5" name="Freeform 7"/>
            <p:cNvSpPr>
              <a:spLocks/>
            </p:cNvSpPr>
            <p:nvPr/>
          </p:nvSpPr>
          <p:spPr bwMode="auto">
            <a:xfrm>
              <a:off x="1039" y="1012"/>
              <a:ext cx="297" cy="967"/>
            </a:xfrm>
            <a:custGeom>
              <a:avLst/>
              <a:gdLst>
                <a:gd name="T0" fmla="*/ 297 w 297"/>
                <a:gd name="T1" fmla="*/ 44 h 967"/>
                <a:gd name="T2" fmla="*/ 218 w 297"/>
                <a:gd name="T3" fmla="*/ 15 h 967"/>
                <a:gd name="T4" fmla="*/ 178 w 297"/>
                <a:gd name="T5" fmla="*/ 203 h 967"/>
                <a:gd name="T6" fmla="*/ 168 w 297"/>
                <a:gd name="T7" fmla="*/ 390 h 967"/>
                <a:gd name="T8" fmla="*/ 79 w 297"/>
                <a:gd name="T9" fmla="*/ 854 h 967"/>
                <a:gd name="T10" fmla="*/ 40 w 297"/>
                <a:gd name="T11" fmla="*/ 963 h 967"/>
                <a:gd name="T12" fmla="*/ 0 w 297"/>
                <a:gd name="T13" fmla="*/ 953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67">
                  <a:moveTo>
                    <a:pt x="297" y="44"/>
                  </a:moveTo>
                  <a:cubicBezTo>
                    <a:pt x="271" y="7"/>
                    <a:pt x="260" y="0"/>
                    <a:pt x="218" y="15"/>
                  </a:cubicBezTo>
                  <a:cubicBezTo>
                    <a:pt x="174" y="78"/>
                    <a:pt x="183" y="113"/>
                    <a:pt x="178" y="203"/>
                  </a:cubicBezTo>
                  <a:cubicBezTo>
                    <a:pt x="174" y="265"/>
                    <a:pt x="172" y="327"/>
                    <a:pt x="168" y="390"/>
                  </a:cubicBezTo>
                  <a:cubicBezTo>
                    <a:pt x="156" y="549"/>
                    <a:pt x="108" y="698"/>
                    <a:pt x="79" y="854"/>
                  </a:cubicBezTo>
                  <a:cubicBezTo>
                    <a:pt x="74" y="875"/>
                    <a:pt x="67" y="953"/>
                    <a:pt x="40" y="963"/>
                  </a:cubicBezTo>
                  <a:cubicBezTo>
                    <a:pt x="26" y="967"/>
                    <a:pt x="13" y="956"/>
                    <a:pt x="0" y="953"/>
                  </a:cubicBezTo>
                </a:path>
              </a:pathLst>
            </a:custGeom>
            <a:noFill/>
            <a:ln w="1270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56" name="Freeform 8"/>
          <p:cNvSpPr>
            <a:spLocks/>
          </p:cNvSpPr>
          <p:nvPr/>
        </p:nvSpPr>
        <p:spPr bwMode="auto">
          <a:xfrm>
            <a:off x="2247900" y="4876800"/>
            <a:ext cx="1533525" cy="152400"/>
          </a:xfrm>
          <a:custGeom>
            <a:avLst/>
            <a:gdLst>
              <a:gd name="T0" fmla="*/ 14 w 966"/>
              <a:gd name="T1" fmla="*/ 80 h 96"/>
              <a:gd name="T2" fmla="*/ 54 w 966"/>
              <a:gd name="T3" fmla="*/ 40 h 96"/>
              <a:gd name="T4" fmla="*/ 166 w 966"/>
              <a:gd name="T5" fmla="*/ 0 h 96"/>
              <a:gd name="T6" fmla="*/ 246 w 966"/>
              <a:gd name="T7" fmla="*/ 8 h 96"/>
              <a:gd name="T8" fmla="*/ 270 w 966"/>
              <a:gd name="T9" fmla="*/ 32 h 96"/>
              <a:gd name="T10" fmla="*/ 318 w 966"/>
              <a:gd name="T11" fmla="*/ 64 h 96"/>
              <a:gd name="T12" fmla="*/ 390 w 966"/>
              <a:gd name="T13" fmla="*/ 88 h 96"/>
              <a:gd name="T14" fmla="*/ 414 w 966"/>
              <a:gd name="T15" fmla="*/ 96 h 96"/>
              <a:gd name="T16" fmla="*/ 526 w 966"/>
              <a:gd name="T17" fmla="*/ 48 h 96"/>
              <a:gd name="T18" fmla="*/ 550 w 966"/>
              <a:gd name="T19" fmla="*/ 32 h 96"/>
              <a:gd name="T20" fmla="*/ 598 w 966"/>
              <a:gd name="T21" fmla="*/ 16 h 96"/>
              <a:gd name="T22" fmla="*/ 686 w 966"/>
              <a:gd name="T23" fmla="*/ 48 h 96"/>
              <a:gd name="T24" fmla="*/ 790 w 966"/>
              <a:gd name="T25" fmla="*/ 96 h 96"/>
              <a:gd name="T26" fmla="*/ 870 w 966"/>
              <a:gd name="T27" fmla="*/ 80 h 96"/>
              <a:gd name="T28" fmla="*/ 886 w 966"/>
              <a:gd name="T29" fmla="*/ 32 h 96"/>
              <a:gd name="T30" fmla="*/ 966 w 966"/>
              <a:gd name="T31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66" h="96">
                <a:moveTo>
                  <a:pt x="14" y="80"/>
                </a:moveTo>
                <a:cubicBezTo>
                  <a:pt x="78" y="37"/>
                  <a:pt x="0" y="93"/>
                  <a:pt x="54" y="40"/>
                </a:cubicBezTo>
                <a:cubicBezTo>
                  <a:pt x="81" y="12"/>
                  <a:pt x="129" y="7"/>
                  <a:pt x="166" y="0"/>
                </a:cubicBezTo>
                <a:cubicBezTo>
                  <a:pt x="192" y="2"/>
                  <a:pt x="220" y="0"/>
                  <a:pt x="246" y="8"/>
                </a:cubicBezTo>
                <a:cubicBezTo>
                  <a:pt x="256" y="11"/>
                  <a:pt x="261" y="25"/>
                  <a:pt x="270" y="32"/>
                </a:cubicBezTo>
                <a:cubicBezTo>
                  <a:pt x="285" y="43"/>
                  <a:pt x="299" y="57"/>
                  <a:pt x="318" y="64"/>
                </a:cubicBezTo>
                <a:cubicBezTo>
                  <a:pt x="342" y="72"/>
                  <a:pt x="366" y="80"/>
                  <a:pt x="390" y="88"/>
                </a:cubicBezTo>
                <a:cubicBezTo>
                  <a:pt x="398" y="90"/>
                  <a:pt x="414" y="96"/>
                  <a:pt x="414" y="96"/>
                </a:cubicBezTo>
                <a:cubicBezTo>
                  <a:pt x="455" y="87"/>
                  <a:pt x="488" y="66"/>
                  <a:pt x="526" y="48"/>
                </a:cubicBezTo>
                <a:cubicBezTo>
                  <a:pt x="534" y="43"/>
                  <a:pt x="541" y="35"/>
                  <a:pt x="550" y="32"/>
                </a:cubicBezTo>
                <a:cubicBezTo>
                  <a:pt x="565" y="25"/>
                  <a:pt x="598" y="16"/>
                  <a:pt x="598" y="16"/>
                </a:cubicBezTo>
                <a:cubicBezTo>
                  <a:pt x="633" y="23"/>
                  <a:pt x="652" y="36"/>
                  <a:pt x="686" y="48"/>
                </a:cubicBezTo>
                <a:cubicBezTo>
                  <a:pt x="716" y="78"/>
                  <a:pt x="749" y="85"/>
                  <a:pt x="790" y="96"/>
                </a:cubicBezTo>
                <a:cubicBezTo>
                  <a:pt x="797" y="94"/>
                  <a:pt x="866" y="84"/>
                  <a:pt x="870" y="80"/>
                </a:cubicBezTo>
                <a:cubicBezTo>
                  <a:pt x="880" y="67"/>
                  <a:pt x="870" y="37"/>
                  <a:pt x="886" y="32"/>
                </a:cubicBezTo>
                <a:cubicBezTo>
                  <a:pt x="944" y="12"/>
                  <a:pt x="917" y="16"/>
                  <a:pt x="966" y="16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4343400" y="4648200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H3 N-tail</a:t>
            </a:r>
          </a:p>
        </p:txBody>
      </p:sp>
      <p:grpSp>
        <p:nvGrpSpPr>
          <p:cNvPr id="258058" name="Group 10"/>
          <p:cNvGrpSpPr>
            <a:grpSpLocks/>
          </p:cNvGrpSpPr>
          <p:nvPr/>
        </p:nvGrpSpPr>
        <p:grpSpPr bwMode="auto">
          <a:xfrm>
            <a:off x="3394076" y="4038600"/>
            <a:ext cx="1125538" cy="701675"/>
            <a:chOff x="2069" y="2784"/>
            <a:chExt cx="709" cy="442"/>
          </a:xfrm>
        </p:grpSpPr>
        <p:sp>
          <p:nvSpPr>
            <p:cNvPr id="258059" name="Text Box 11"/>
            <p:cNvSpPr txBox="1">
              <a:spLocks noChangeArrowheads="1"/>
            </p:cNvSpPr>
            <p:nvPr/>
          </p:nvSpPr>
          <p:spPr bwMode="auto">
            <a:xfrm>
              <a:off x="2069" y="2784"/>
              <a:ext cx="7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me1,2,3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258060" name="Text Box 12"/>
            <p:cNvSpPr txBox="1">
              <a:spLocks noChangeArrowheads="1"/>
            </p:cNvSpPr>
            <p:nvPr/>
          </p:nvSpPr>
          <p:spPr bwMode="auto">
            <a:xfrm>
              <a:off x="2069" y="2976"/>
              <a:ext cx="3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K4</a:t>
              </a:r>
            </a:p>
          </p:txBody>
        </p:sp>
      </p:grp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6324600" y="4648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ON</a:t>
            </a:r>
          </a:p>
        </p:txBody>
      </p:sp>
      <p:sp>
        <p:nvSpPr>
          <p:cNvPr id="258062" name="Line 14"/>
          <p:cNvSpPr>
            <a:spLocks noChangeShapeType="1"/>
          </p:cNvSpPr>
          <p:nvPr/>
        </p:nvSpPr>
        <p:spPr bwMode="auto">
          <a:xfrm>
            <a:off x="2895600" y="4876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3" name="Line 15"/>
          <p:cNvSpPr>
            <a:spLocks noChangeShapeType="1"/>
          </p:cNvSpPr>
          <p:nvPr/>
        </p:nvSpPr>
        <p:spPr bwMode="auto">
          <a:xfrm>
            <a:off x="3429000" y="4848225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4" name="Line 16"/>
          <p:cNvSpPr>
            <a:spLocks noChangeShapeType="1"/>
          </p:cNvSpPr>
          <p:nvPr/>
        </p:nvSpPr>
        <p:spPr bwMode="auto">
          <a:xfrm>
            <a:off x="3657600" y="4762500"/>
            <a:ext cx="0" cy="1524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Acetylation of H3K27 at active enhancers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083"/>
            <a:ext cx="8229600" cy="27199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Acetylation of K27 in H3 tail is associated with active enhancers </a:t>
            </a:r>
          </a:p>
          <a:p>
            <a:r>
              <a:rPr lang="en-US" sz="2800" dirty="0" smtClean="0"/>
              <a:t>Note that is NOT methylation of H3K27 – that is is a mark of </a:t>
            </a:r>
            <a:r>
              <a:rPr lang="en-US" sz="2800" dirty="0" err="1" smtClean="0"/>
              <a:t>polycomb</a:t>
            </a:r>
            <a:r>
              <a:rPr lang="en-US" sz="2800" dirty="0" smtClean="0"/>
              <a:t> repression</a:t>
            </a:r>
          </a:p>
          <a:p>
            <a:r>
              <a:rPr lang="en-US" sz="2800" dirty="0" smtClean="0"/>
              <a:t>More specific mark for enhancers than H3K4me1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DE45-2A80-5740-B5A9-0B2A876AD9DC}" type="datetime1">
              <a:rPr lang="en-US" smtClean="0"/>
              <a:t>4/6/15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39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59270" y="4267200"/>
            <a:ext cx="469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a</a:t>
            </a:r>
            <a:r>
              <a:rPr lang="en-US" sz="2000" b="1" dirty="0" smtClean="0">
                <a:solidFill>
                  <a:srgbClr val="008000"/>
                </a:solidFill>
              </a:rPr>
              <a:t>c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371600" y="4724400"/>
            <a:ext cx="781050" cy="1014412"/>
            <a:chOff x="720" y="964"/>
            <a:chExt cx="779" cy="101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20" y="1008"/>
              <a:ext cx="779" cy="90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51" y="964"/>
              <a:ext cx="336" cy="970"/>
            </a:xfrm>
            <a:custGeom>
              <a:avLst/>
              <a:gdLst>
                <a:gd name="T0" fmla="*/ 336 w 336"/>
                <a:gd name="T1" fmla="*/ 41 h 970"/>
                <a:gd name="T2" fmla="*/ 316 w 336"/>
                <a:gd name="T3" fmla="*/ 12 h 970"/>
                <a:gd name="T4" fmla="*/ 257 w 336"/>
                <a:gd name="T5" fmla="*/ 51 h 970"/>
                <a:gd name="T6" fmla="*/ 218 w 336"/>
                <a:gd name="T7" fmla="*/ 456 h 970"/>
                <a:gd name="T8" fmla="*/ 198 w 336"/>
                <a:gd name="T9" fmla="*/ 604 h 970"/>
                <a:gd name="T10" fmla="*/ 178 w 336"/>
                <a:gd name="T11" fmla="*/ 683 h 970"/>
                <a:gd name="T12" fmla="*/ 109 w 336"/>
                <a:gd name="T13" fmla="*/ 970 h 970"/>
                <a:gd name="T14" fmla="*/ 50 w 336"/>
                <a:gd name="T15" fmla="*/ 950 h 970"/>
                <a:gd name="T16" fmla="*/ 0 w 336"/>
                <a:gd name="T17" fmla="*/ 881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970">
                  <a:moveTo>
                    <a:pt x="336" y="41"/>
                  </a:moveTo>
                  <a:cubicBezTo>
                    <a:pt x="329" y="31"/>
                    <a:pt x="327" y="15"/>
                    <a:pt x="316" y="12"/>
                  </a:cubicBezTo>
                  <a:cubicBezTo>
                    <a:pt x="281" y="0"/>
                    <a:pt x="270" y="31"/>
                    <a:pt x="257" y="51"/>
                  </a:cubicBezTo>
                  <a:cubicBezTo>
                    <a:pt x="249" y="189"/>
                    <a:pt x="231" y="319"/>
                    <a:pt x="218" y="456"/>
                  </a:cubicBezTo>
                  <a:cubicBezTo>
                    <a:pt x="210" y="534"/>
                    <a:pt x="212" y="541"/>
                    <a:pt x="198" y="604"/>
                  </a:cubicBezTo>
                  <a:cubicBezTo>
                    <a:pt x="191" y="630"/>
                    <a:pt x="178" y="683"/>
                    <a:pt x="178" y="683"/>
                  </a:cubicBezTo>
                  <a:cubicBezTo>
                    <a:pt x="168" y="766"/>
                    <a:pt x="183" y="920"/>
                    <a:pt x="109" y="970"/>
                  </a:cubicBezTo>
                  <a:cubicBezTo>
                    <a:pt x="89" y="963"/>
                    <a:pt x="56" y="969"/>
                    <a:pt x="50" y="950"/>
                  </a:cubicBezTo>
                  <a:cubicBezTo>
                    <a:pt x="39" y="917"/>
                    <a:pt x="24" y="905"/>
                    <a:pt x="0" y="881"/>
                  </a:cubicBezTo>
                </a:path>
              </a:pathLst>
            </a:custGeom>
            <a:noFill/>
            <a:ln w="127000" cmpd="sng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39" y="1012"/>
              <a:ext cx="297" cy="967"/>
            </a:xfrm>
            <a:custGeom>
              <a:avLst/>
              <a:gdLst>
                <a:gd name="T0" fmla="*/ 297 w 297"/>
                <a:gd name="T1" fmla="*/ 44 h 967"/>
                <a:gd name="T2" fmla="*/ 218 w 297"/>
                <a:gd name="T3" fmla="*/ 15 h 967"/>
                <a:gd name="T4" fmla="*/ 178 w 297"/>
                <a:gd name="T5" fmla="*/ 203 h 967"/>
                <a:gd name="T6" fmla="*/ 168 w 297"/>
                <a:gd name="T7" fmla="*/ 390 h 967"/>
                <a:gd name="T8" fmla="*/ 79 w 297"/>
                <a:gd name="T9" fmla="*/ 854 h 967"/>
                <a:gd name="T10" fmla="*/ 40 w 297"/>
                <a:gd name="T11" fmla="*/ 963 h 967"/>
                <a:gd name="T12" fmla="*/ 0 w 297"/>
                <a:gd name="T13" fmla="*/ 953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967">
                  <a:moveTo>
                    <a:pt x="297" y="44"/>
                  </a:moveTo>
                  <a:cubicBezTo>
                    <a:pt x="271" y="7"/>
                    <a:pt x="260" y="0"/>
                    <a:pt x="218" y="15"/>
                  </a:cubicBezTo>
                  <a:cubicBezTo>
                    <a:pt x="174" y="78"/>
                    <a:pt x="183" y="113"/>
                    <a:pt x="178" y="203"/>
                  </a:cubicBezTo>
                  <a:cubicBezTo>
                    <a:pt x="174" y="265"/>
                    <a:pt x="172" y="327"/>
                    <a:pt x="168" y="390"/>
                  </a:cubicBezTo>
                  <a:cubicBezTo>
                    <a:pt x="156" y="549"/>
                    <a:pt x="108" y="698"/>
                    <a:pt x="79" y="854"/>
                  </a:cubicBezTo>
                  <a:cubicBezTo>
                    <a:pt x="74" y="875"/>
                    <a:pt x="67" y="953"/>
                    <a:pt x="40" y="963"/>
                  </a:cubicBezTo>
                  <a:cubicBezTo>
                    <a:pt x="26" y="967"/>
                    <a:pt x="13" y="956"/>
                    <a:pt x="0" y="953"/>
                  </a:cubicBezTo>
                </a:path>
              </a:pathLst>
            </a:custGeom>
            <a:noFill/>
            <a:ln w="127000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0"/>
          <p:cNvSpPr>
            <a:spLocks/>
          </p:cNvSpPr>
          <p:nvPr/>
        </p:nvSpPr>
        <p:spPr bwMode="auto">
          <a:xfrm>
            <a:off x="2047875" y="4876800"/>
            <a:ext cx="1533525" cy="152400"/>
          </a:xfrm>
          <a:custGeom>
            <a:avLst/>
            <a:gdLst>
              <a:gd name="T0" fmla="*/ 14 w 966"/>
              <a:gd name="T1" fmla="*/ 80 h 96"/>
              <a:gd name="T2" fmla="*/ 54 w 966"/>
              <a:gd name="T3" fmla="*/ 40 h 96"/>
              <a:gd name="T4" fmla="*/ 166 w 966"/>
              <a:gd name="T5" fmla="*/ 0 h 96"/>
              <a:gd name="T6" fmla="*/ 246 w 966"/>
              <a:gd name="T7" fmla="*/ 8 h 96"/>
              <a:gd name="T8" fmla="*/ 270 w 966"/>
              <a:gd name="T9" fmla="*/ 32 h 96"/>
              <a:gd name="T10" fmla="*/ 318 w 966"/>
              <a:gd name="T11" fmla="*/ 64 h 96"/>
              <a:gd name="T12" fmla="*/ 390 w 966"/>
              <a:gd name="T13" fmla="*/ 88 h 96"/>
              <a:gd name="T14" fmla="*/ 414 w 966"/>
              <a:gd name="T15" fmla="*/ 96 h 96"/>
              <a:gd name="T16" fmla="*/ 526 w 966"/>
              <a:gd name="T17" fmla="*/ 48 h 96"/>
              <a:gd name="T18" fmla="*/ 550 w 966"/>
              <a:gd name="T19" fmla="*/ 32 h 96"/>
              <a:gd name="T20" fmla="*/ 598 w 966"/>
              <a:gd name="T21" fmla="*/ 16 h 96"/>
              <a:gd name="T22" fmla="*/ 686 w 966"/>
              <a:gd name="T23" fmla="*/ 48 h 96"/>
              <a:gd name="T24" fmla="*/ 790 w 966"/>
              <a:gd name="T25" fmla="*/ 96 h 96"/>
              <a:gd name="T26" fmla="*/ 870 w 966"/>
              <a:gd name="T27" fmla="*/ 80 h 96"/>
              <a:gd name="T28" fmla="*/ 886 w 966"/>
              <a:gd name="T29" fmla="*/ 32 h 96"/>
              <a:gd name="T30" fmla="*/ 966 w 966"/>
              <a:gd name="T31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66" h="96">
                <a:moveTo>
                  <a:pt x="14" y="80"/>
                </a:moveTo>
                <a:cubicBezTo>
                  <a:pt x="78" y="37"/>
                  <a:pt x="0" y="93"/>
                  <a:pt x="54" y="40"/>
                </a:cubicBezTo>
                <a:cubicBezTo>
                  <a:pt x="81" y="12"/>
                  <a:pt x="129" y="7"/>
                  <a:pt x="166" y="0"/>
                </a:cubicBezTo>
                <a:cubicBezTo>
                  <a:pt x="192" y="2"/>
                  <a:pt x="220" y="0"/>
                  <a:pt x="246" y="8"/>
                </a:cubicBezTo>
                <a:cubicBezTo>
                  <a:pt x="256" y="11"/>
                  <a:pt x="261" y="25"/>
                  <a:pt x="270" y="32"/>
                </a:cubicBezTo>
                <a:cubicBezTo>
                  <a:pt x="285" y="43"/>
                  <a:pt x="299" y="57"/>
                  <a:pt x="318" y="64"/>
                </a:cubicBezTo>
                <a:cubicBezTo>
                  <a:pt x="342" y="72"/>
                  <a:pt x="366" y="80"/>
                  <a:pt x="390" y="88"/>
                </a:cubicBezTo>
                <a:cubicBezTo>
                  <a:pt x="398" y="90"/>
                  <a:pt x="414" y="96"/>
                  <a:pt x="414" y="96"/>
                </a:cubicBezTo>
                <a:cubicBezTo>
                  <a:pt x="455" y="87"/>
                  <a:pt x="488" y="66"/>
                  <a:pt x="526" y="48"/>
                </a:cubicBezTo>
                <a:cubicBezTo>
                  <a:pt x="534" y="43"/>
                  <a:pt x="541" y="35"/>
                  <a:pt x="550" y="32"/>
                </a:cubicBezTo>
                <a:cubicBezTo>
                  <a:pt x="565" y="25"/>
                  <a:pt x="598" y="16"/>
                  <a:pt x="598" y="16"/>
                </a:cubicBezTo>
                <a:cubicBezTo>
                  <a:pt x="633" y="23"/>
                  <a:pt x="652" y="36"/>
                  <a:pt x="686" y="48"/>
                </a:cubicBezTo>
                <a:cubicBezTo>
                  <a:pt x="716" y="78"/>
                  <a:pt x="749" y="85"/>
                  <a:pt x="790" y="96"/>
                </a:cubicBezTo>
                <a:cubicBezTo>
                  <a:pt x="797" y="94"/>
                  <a:pt x="866" y="84"/>
                  <a:pt x="870" y="80"/>
                </a:cubicBezTo>
                <a:cubicBezTo>
                  <a:pt x="880" y="67"/>
                  <a:pt x="870" y="37"/>
                  <a:pt x="886" y="32"/>
                </a:cubicBezTo>
                <a:cubicBezTo>
                  <a:pt x="944" y="12"/>
                  <a:pt x="917" y="16"/>
                  <a:pt x="966" y="16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657600" y="4724400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H3 N-tail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2200" y="4572000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K27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591175" y="4748212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695575" y="4900612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228975" y="4872037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457575" y="4767262"/>
            <a:ext cx="0" cy="1524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Operational definitions of </a:t>
            </a:r>
            <a:r>
              <a:rPr lang="en-US" sz="3200" i="1" dirty="0" smtClean="0"/>
              <a:t>cis</a:t>
            </a:r>
            <a:r>
              <a:rPr lang="en-US" sz="3200" dirty="0" smtClean="0"/>
              <a:t>-regulatory modules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5867400" cy="5334000"/>
          </a:xfrm>
        </p:spPr>
        <p:txBody>
          <a:bodyPr>
            <a:noAutofit/>
          </a:bodyPr>
          <a:lstStyle/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0000FF"/>
                </a:solidFill>
              </a:rPr>
              <a:t>promoter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is the DNA sequence required for correct initiation of transcription</a:t>
            </a:r>
          </a:p>
          <a:p>
            <a:pPr lvl="1"/>
            <a:r>
              <a:rPr lang="en-US" sz="1800" dirty="0" smtClean="0"/>
              <a:t>Almost always </a:t>
            </a:r>
            <a:r>
              <a:rPr lang="en-US" sz="1800" dirty="0"/>
              <a:t>at the 5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 end of the gene</a:t>
            </a:r>
            <a:r>
              <a:rPr lang="en-US" sz="1800" dirty="0" smtClean="0"/>
              <a:t>.</a:t>
            </a:r>
          </a:p>
          <a:p>
            <a:pPr lvl="1"/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An </a:t>
            </a:r>
            <a:r>
              <a:rPr lang="en-US" sz="2000" b="1" dirty="0" smtClean="0">
                <a:solidFill>
                  <a:srgbClr val="0000FF"/>
                </a:solidFill>
              </a:rPr>
              <a:t>enhancer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is a DNA sequence </a:t>
            </a:r>
            <a:r>
              <a:rPr lang="en-US" sz="2000" dirty="0"/>
              <a:t>that </a:t>
            </a:r>
            <a:r>
              <a:rPr lang="en-US" sz="2000" dirty="0" smtClean="0"/>
              <a:t>causes </a:t>
            </a:r>
            <a:r>
              <a:rPr lang="en-US" sz="2000" dirty="0"/>
              <a:t>an </a:t>
            </a:r>
            <a:r>
              <a:rPr lang="en-US" sz="2000" b="1" dirty="0"/>
              <a:t>increase</a:t>
            </a:r>
            <a:r>
              <a:rPr lang="en-US" sz="2000" dirty="0"/>
              <a:t> in </a:t>
            </a:r>
            <a:r>
              <a:rPr lang="en-US" sz="2000" dirty="0" smtClean="0"/>
              <a:t>gene expression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Act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independently</a:t>
            </a:r>
            <a:r>
              <a:rPr lang="en-US" sz="1800" dirty="0">
                <a:solidFill>
                  <a:srgbClr val="000000"/>
                </a:solidFill>
              </a:rPr>
              <a:t> of </a:t>
            </a:r>
            <a:r>
              <a:rPr lang="en-US" sz="1800" b="1" dirty="0">
                <a:solidFill>
                  <a:srgbClr val="000000"/>
                </a:solidFill>
              </a:rPr>
              <a:t>position</a:t>
            </a:r>
            <a:r>
              <a:rPr lang="en-US" sz="1800" dirty="0">
                <a:solidFill>
                  <a:srgbClr val="000000"/>
                </a:solidFill>
              </a:rPr>
              <a:t> and </a:t>
            </a:r>
            <a:r>
              <a:rPr lang="en-US" sz="1800" b="1" dirty="0">
                <a:solidFill>
                  <a:srgbClr val="000000"/>
                </a:solidFill>
              </a:rPr>
              <a:t>orientation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/>
              <a:t>with respect to the gene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b="1" dirty="0" smtClean="0">
                <a:solidFill>
                  <a:srgbClr val="0000FF"/>
                </a:solidFill>
              </a:rPr>
              <a:t>silencer</a:t>
            </a:r>
            <a:r>
              <a:rPr lang="en-US" sz="2000" dirty="0" smtClean="0">
                <a:solidFill>
                  <a:srgbClr val="000000"/>
                </a:solidFill>
              </a:rPr>
              <a:t> is a </a:t>
            </a:r>
            <a:r>
              <a:rPr lang="en-US" sz="2000" dirty="0" smtClean="0"/>
              <a:t>DNA sequence </a:t>
            </a:r>
            <a:r>
              <a:rPr lang="en-US" sz="2000" dirty="0"/>
              <a:t>that </a:t>
            </a:r>
            <a:r>
              <a:rPr lang="en-US" sz="2000" dirty="0" smtClean="0"/>
              <a:t>causes </a:t>
            </a:r>
            <a:r>
              <a:rPr lang="en-US" sz="2000" dirty="0"/>
              <a:t>a </a:t>
            </a:r>
            <a:r>
              <a:rPr lang="en-US" sz="2000" b="1" dirty="0">
                <a:solidFill>
                  <a:srgbClr val="000000"/>
                </a:solidFill>
              </a:rPr>
              <a:t>decrease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/>
              <a:t>in gene </a:t>
            </a:r>
            <a:r>
              <a:rPr lang="en-US" sz="2000" dirty="0" smtClean="0"/>
              <a:t>expression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Similar </a:t>
            </a:r>
            <a:r>
              <a:rPr lang="en-US" sz="1800" dirty="0"/>
              <a:t>to enhancer but has an opposite effect on gene expression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An </a:t>
            </a:r>
            <a:r>
              <a:rPr lang="en-US" sz="2000" b="1" dirty="0">
                <a:solidFill>
                  <a:srgbClr val="0000FF"/>
                </a:solidFill>
              </a:rPr>
              <a:t>insulator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is a </a:t>
            </a:r>
            <a:r>
              <a:rPr lang="en-US" sz="2000" dirty="0"/>
              <a:t>DNA sequence </a:t>
            </a:r>
            <a:r>
              <a:rPr lang="en-US" sz="2000" dirty="0" smtClean="0"/>
              <a:t>that </a:t>
            </a:r>
            <a:r>
              <a:rPr lang="en-US" sz="2000" b="1" dirty="0" smtClean="0"/>
              <a:t>blocks</a:t>
            </a:r>
            <a:r>
              <a:rPr lang="en-US" sz="2000" dirty="0" smtClean="0"/>
              <a:t> </a:t>
            </a:r>
            <a:r>
              <a:rPr lang="en-US" sz="2000" dirty="0"/>
              <a:t>activation of promoter by an enhancer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135E-BBD2-EE4E-BF8C-44E26DB18FB8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6330387" y="1143000"/>
            <a:ext cx="2224417" cy="616292"/>
            <a:chOff x="6400800" y="1143000"/>
            <a:chExt cx="2224417" cy="616292"/>
          </a:xfrm>
        </p:grpSpPr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6400800" y="1600200"/>
              <a:ext cx="22244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7663988" y="1472926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7683822" y="1371600"/>
              <a:ext cx="6981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charset="0"/>
                </a:rPr>
                <a:t>gene</a:t>
              </a:r>
              <a:endParaRPr lang="en-US" sz="1800" dirty="0">
                <a:latin typeface="Helvetica" charset="0"/>
              </a:endParaRPr>
            </a:p>
          </p:txBody>
        </p:sp>
        <p:sp>
          <p:nvSpPr>
            <p:cNvPr id="14" name="AutoShape 1036"/>
            <p:cNvSpPr>
              <a:spLocks noChangeArrowheads="1"/>
            </p:cNvSpPr>
            <p:nvPr/>
          </p:nvSpPr>
          <p:spPr bwMode="auto">
            <a:xfrm rot="5400000">
              <a:off x="7370091" y="1465395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035"/>
            <p:cNvSpPr txBox="1">
              <a:spLocks noChangeArrowheads="1"/>
            </p:cNvSpPr>
            <p:nvPr/>
          </p:nvSpPr>
          <p:spPr bwMode="auto">
            <a:xfrm>
              <a:off x="6638481" y="1143000"/>
              <a:ext cx="11339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charset="0"/>
                </a:rPr>
                <a:t>Promoter</a:t>
              </a:r>
              <a:endParaRPr lang="en-US" sz="1800" dirty="0">
                <a:latin typeface="Helvetica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77987" y="2209800"/>
            <a:ext cx="2529217" cy="990600"/>
            <a:chOff x="6172200" y="2514600"/>
            <a:chExt cx="2529217" cy="990600"/>
          </a:xfrm>
        </p:grpSpPr>
        <p:sp>
          <p:nvSpPr>
            <p:cNvPr id="22" name="Text Box 1035"/>
            <p:cNvSpPr txBox="1">
              <a:spLocks noChangeArrowheads="1"/>
            </p:cNvSpPr>
            <p:nvPr/>
          </p:nvSpPr>
          <p:spPr bwMode="auto">
            <a:xfrm>
              <a:off x="6172200" y="2902670"/>
              <a:ext cx="1162691" cy="36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Helvetica" charset="0"/>
                </a:rPr>
                <a:t>Enhancer</a:t>
              </a:r>
            </a:p>
          </p:txBody>
        </p:sp>
        <p:sp>
          <p:nvSpPr>
            <p:cNvPr id="44" name="Line 1029"/>
            <p:cNvSpPr>
              <a:spLocks noChangeShapeType="1"/>
            </p:cNvSpPr>
            <p:nvPr/>
          </p:nvSpPr>
          <p:spPr bwMode="auto">
            <a:xfrm>
              <a:off x="6477000" y="3346108"/>
              <a:ext cx="22244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030"/>
            <p:cNvSpPr>
              <a:spLocks noChangeArrowheads="1"/>
            </p:cNvSpPr>
            <p:nvPr/>
          </p:nvSpPr>
          <p:spPr bwMode="auto">
            <a:xfrm>
              <a:off x="7740188" y="3218834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1033"/>
            <p:cNvSpPr txBox="1">
              <a:spLocks noChangeArrowheads="1"/>
            </p:cNvSpPr>
            <p:nvPr/>
          </p:nvSpPr>
          <p:spPr bwMode="auto">
            <a:xfrm>
              <a:off x="7772400" y="3117508"/>
              <a:ext cx="6981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charset="0"/>
                </a:rPr>
                <a:t>gene</a:t>
              </a:r>
              <a:endParaRPr lang="en-US" sz="1800" dirty="0">
                <a:latin typeface="Helvetica" charset="0"/>
              </a:endParaRPr>
            </a:p>
          </p:txBody>
        </p:sp>
        <p:sp>
          <p:nvSpPr>
            <p:cNvPr id="48" name="AutoShape 1036"/>
            <p:cNvSpPr>
              <a:spLocks noChangeArrowheads="1"/>
            </p:cNvSpPr>
            <p:nvPr/>
          </p:nvSpPr>
          <p:spPr bwMode="auto">
            <a:xfrm rot="5400000">
              <a:off x="7446291" y="3211303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31"/>
            <p:cNvSpPr>
              <a:spLocks noChangeArrowheads="1"/>
            </p:cNvSpPr>
            <p:nvPr/>
          </p:nvSpPr>
          <p:spPr bwMode="auto">
            <a:xfrm>
              <a:off x="6594008" y="3218834"/>
              <a:ext cx="492592" cy="254548"/>
            </a:xfrm>
            <a:prstGeom prst="rect">
              <a:avLst/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705600" y="2514600"/>
              <a:ext cx="914400" cy="990600"/>
              <a:chOff x="6858000" y="1981200"/>
              <a:chExt cx="990600" cy="990600"/>
            </a:xfrm>
          </p:grpSpPr>
          <p:sp>
            <p:nvSpPr>
              <p:cNvPr id="70" name="Arc 69"/>
              <p:cNvSpPr/>
              <p:nvPr/>
            </p:nvSpPr>
            <p:spPr>
              <a:xfrm>
                <a:off x="6858000" y="1981200"/>
                <a:ext cx="990600" cy="6858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rot="16200000">
                <a:off x="6858000" y="1981200"/>
                <a:ext cx="990600" cy="9906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Plus 75"/>
            <p:cNvSpPr/>
            <p:nvPr/>
          </p:nvSpPr>
          <p:spPr>
            <a:xfrm>
              <a:off x="7467600" y="2895600"/>
              <a:ext cx="304800" cy="304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177987" y="3657600"/>
            <a:ext cx="2529217" cy="1066800"/>
            <a:chOff x="6157583" y="4038600"/>
            <a:chExt cx="2529217" cy="1066800"/>
          </a:xfrm>
        </p:grpSpPr>
        <p:sp>
          <p:nvSpPr>
            <p:cNvPr id="50" name="Text Box 1035"/>
            <p:cNvSpPr txBox="1">
              <a:spLocks noChangeArrowheads="1"/>
            </p:cNvSpPr>
            <p:nvPr/>
          </p:nvSpPr>
          <p:spPr bwMode="auto">
            <a:xfrm>
              <a:off x="6157583" y="4494905"/>
              <a:ext cx="10186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charset="0"/>
                </a:rPr>
                <a:t>Silencer</a:t>
              </a:r>
              <a:endParaRPr lang="en-US" sz="1800" dirty="0">
                <a:latin typeface="Helvetica" charset="0"/>
              </a:endParaRPr>
            </a:p>
          </p:txBody>
        </p:sp>
        <p:sp>
          <p:nvSpPr>
            <p:cNvPr id="51" name="Line 1029"/>
            <p:cNvSpPr>
              <a:spLocks noChangeShapeType="1"/>
            </p:cNvSpPr>
            <p:nvPr/>
          </p:nvSpPr>
          <p:spPr bwMode="auto">
            <a:xfrm>
              <a:off x="6462383" y="4938343"/>
              <a:ext cx="22244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030"/>
            <p:cNvSpPr>
              <a:spLocks noChangeArrowheads="1"/>
            </p:cNvSpPr>
            <p:nvPr/>
          </p:nvSpPr>
          <p:spPr bwMode="auto">
            <a:xfrm>
              <a:off x="7725571" y="4811069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033"/>
            <p:cNvSpPr txBox="1">
              <a:spLocks noChangeArrowheads="1"/>
            </p:cNvSpPr>
            <p:nvPr/>
          </p:nvSpPr>
          <p:spPr bwMode="auto">
            <a:xfrm>
              <a:off x="7705337" y="4736068"/>
              <a:ext cx="6981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charset="0"/>
                </a:rPr>
                <a:t>gene</a:t>
              </a:r>
              <a:endParaRPr lang="en-US" sz="1800" dirty="0">
                <a:latin typeface="Helvetica" charset="0"/>
              </a:endParaRPr>
            </a:p>
          </p:txBody>
        </p:sp>
        <p:sp>
          <p:nvSpPr>
            <p:cNvPr id="55" name="AutoShape 1036"/>
            <p:cNvSpPr>
              <a:spLocks noChangeArrowheads="1"/>
            </p:cNvSpPr>
            <p:nvPr/>
          </p:nvSpPr>
          <p:spPr bwMode="auto">
            <a:xfrm rot="5400000">
              <a:off x="7431674" y="4803538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068"/>
            <p:cNvSpPr>
              <a:spLocks noChangeArrowheads="1"/>
            </p:cNvSpPr>
            <p:nvPr/>
          </p:nvSpPr>
          <p:spPr bwMode="auto">
            <a:xfrm>
              <a:off x="6629400" y="4812268"/>
              <a:ext cx="304800" cy="254548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705600" y="4038600"/>
              <a:ext cx="914400" cy="990600"/>
              <a:chOff x="6858000" y="1981200"/>
              <a:chExt cx="990600" cy="990600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6858000" y="1981200"/>
                <a:ext cx="990600" cy="6858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 rot="16200000">
                <a:off x="6858000" y="1981200"/>
                <a:ext cx="990600" cy="9906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Minus 76"/>
            <p:cNvSpPr/>
            <p:nvPr/>
          </p:nvSpPr>
          <p:spPr>
            <a:xfrm>
              <a:off x="7467600" y="4419600"/>
              <a:ext cx="304800" cy="381000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22191" y="5105400"/>
            <a:ext cx="2640809" cy="1283732"/>
            <a:chOff x="6019800" y="5257800"/>
            <a:chExt cx="2640809" cy="1283732"/>
          </a:xfrm>
        </p:grpSpPr>
        <p:sp>
          <p:nvSpPr>
            <p:cNvPr id="57" name="Text Box 1035"/>
            <p:cNvSpPr txBox="1">
              <a:spLocks noChangeArrowheads="1"/>
            </p:cNvSpPr>
            <p:nvPr/>
          </p:nvSpPr>
          <p:spPr bwMode="auto">
            <a:xfrm>
              <a:off x="6019800" y="5627436"/>
              <a:ext cx="59538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latin typeface="Helvetica" charset="0"/>
                </a:rPr>
                <a:t>Enh</a:t>
              </a:r>
              <a:endParaRPr lang="en-US" sz="1800" dirty="0">
                <a:latin typeface="Helvetica" charset="0"/>
              </a:endParaRPr>
            </a:p>
          </p:txBody>
        </p:sp>
        <p:sp>
          <p:nvSpPr>
            <p:cNvPr id="58" name="Line 1029"/>
            <p:cNvSpPr>
              <a:spLocks noChangeShapeType="1"/>
            </p:cNvSpPr>
            <p:nvPr/>
          </p:nvSpPr>
          <p:spPr bwMode="auto">
            <a:xfrm>
              <a:off x="6019800" y="6070874"/>
              <a:ext cx="26408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030"/>
            <p:cNvSpPr>
              <a:spLocks noChangeArrowheads="1"/>
            </p:cNvSpPr>
            <p:nvPr/>
          </p:nvSpPr>
          <p:spPr bwMode="auto">
            <a:xfrm>
              <a:off x="7699380" y="5943600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1033"/>
            <p:cNvSpPr txBox="1">
              <a:spLocks noChangeArrowheads="1"/>
            </p:cNvSpPr>
            <p:nvPr/>
          </p:nvSpPr>
          <p:spPr bwMode="auto">
            <a:xfrm>
              <a:off x="7696200" y="5879068"/>
              <a:ext cx="6981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charset="0"/>
                </a:rPr>
                <a:t>gene</a:t>
              </a:r>
              <a:endParaRPr lang="en-US" sz="1800" dirty="0">
                <a:latin typeface="Helvetica" charset="0"/>
              </a:endParaRPr>
            </a:p>
          </p:txBody>
        </p:sp>
        <p:sp>
          <p:nvSpPr>
            <p:cNvPr id="62" name="AutoShape 1036"/>
            <p:cNvSpPr>
              <a:spLocks noChangeArrowheads="1"/>
            </p:cNvSpPr>
            <p:nvPr/>
          </p:nvSpPr>
          <p:spPr bwMode="auto">
            <a:xfrm rot="5400000">
              <a:off x="7405483" y="5936069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031"/>
            <p:cNvSpPr>
              <a:spLocks noChangeArrowheads="1"/>
            </p:cNvSpPr>
            <p:nvPr/>
          </p:nvSpPr>
          <p:spPr bwMode="auto">
            <a:xfrm>
              <a:off x="6157985" y="5943600"/>
              <a:ext cx="492592" cy="254548"/>
            </a:xfrm>
            <a:prstGeom prst="rect">
              <a:avLst/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032"/>
            <p:cNvSpPr>
              <a:spLocks noChangeArrowheads="1"/>
            </p:cNvSpPr>
            <p:nvPr/>
          </p:nvSpPr>
          <p:spPr bwMode="auto">
            <a:xfrm>
              <a:off x="7086600" y="5943600"/>
              <a:ext cx="202207" cy="254548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1037"/>
            <p:cNvSpPr txBox="1">
              <a:spLocks noChangeArrowheads="1"/>
            </p:cNvSpPr>
            <p:nvPr/>
          </p:nvSpPr>
          <p:spPr bwMode="auto">
            <a:xfrm>
              <a:off x="6629400" y="6172200"/>
              <a:ext cx="10700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Helvetica" charset="0"/>
                </a:rPr>
                <a:t>Insulator</a:t>
              </a:r>
              <a:endParaRPr lang="en-US" sz="1800" dirty="0">
                <a:latin typeface="Helvetica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324600" y="5257800"/>
              <a:ext cx="838200" cy="990600"/>
              <a:chOff x="6858000" y="1981200"/>
              <a:chExt cx="990600" cy="990600"/>
            </a:xfrm>
          </p:grpSpPr>
          <p:sp>
            <p:nvSpPr>
              <p:cNvPr id="79" name="Arc 78"/>
              <p:cNvSpPr/>
              <p:nvPr/>
            </p:nvSpPr>
            <p:spPr>
              <a:xfrm>
                <a:off x="6858000" y="1981200"/>
                <a:ext cx="990600" cy="6858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 rot="16200000">
                <a:off x="6858000" y="1981200"/>
                <a:ext cx="990600" cy="9906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Rounded Rectangle 81"/>
            <p:cNvSpPr/>
            <p:nvPr/>
          </p:nvSpPr>
          <p:spPr>
            <a:xfrm>
              <a:off x="7162800" y="5410200"/>
              <a:ext cx="76200" cy="5334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2273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00400" cy="2011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Features of </a:t>
            </a:r>
            <a:r>
              <a:rPr lang="en-US" i="1" dirty="0" smtClean="0"/>
              <a:t>cis</a:t>
            </a:r>
            <a:r>
              <a:rPr lang="en-US" dirty="0" smtClean="0"/>
              <a:t>-regulatory modules (CRMs)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B61-0FA3-A549-9E27-844DBC3053E2}" type="datetime1">
              <a:rPr lang="en-US" smtClean="0"/>
              <a:t>4/6/15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 descr="Screen shot 2012-06-27 at 12.2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2932"/>
            <a:ext cx="4965700" cy="6555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331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Hardison &amp;Taylor (2012) </a:t>
            </a:r>
            <a:r>
              <a:rPr lang="en-US" sz="1400" b="1" dirty="0" smtClean="0">
                <a:latin typeface="+mn-lt"/>
              </a:rPr>
              <a:t>Nature Reviews Genetics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13</a:t>
            </a:r>
            <a:r>
              <a:rPr lang="en-US" sz="1400" dirty="0" smtClean="0">
                <a:latin typeface="+mn-lt"/>
              </a:rPr>
              <a:t>: 469-483 </a:t>
            </a:r>
            <a:endParaRPr lang="en-US" sz="1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3124200"/>
            <a:ext cx="3276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1800" dirty="0" smtClean="0"/>
              <a:t>Bound and unbound motif instances</a:t>
            </a:r>
          </a:p>
          <a:p>
            <a:pPr marL="457200" indent="-457200">
              <a:buAutoNum type="alphaLcPeriod"/>
            </a:pPr>
            <a:r>
              <a:rPr lang="en-US" sz="1800" dirty="0" smtClean="0"/>
              <a:t>Transcription factors and histone modifications characteristic of different CRMs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309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0668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Assayed epigenetic features associated with transcriptional regulation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7C8-2E34-9544-BB21-D0964D50389F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41</a:t>
            </a:fld>
            <a:endParaRPr lang="en-US"/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4513263" y="175260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Promoter</a:t>
            </a:r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2684463" y="17526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Enhancer</a:t>
            </a:r>
          </a:p>
        </p:txBody>
      </p:sp>
      <p:grpSp>
        <p:nvGrpSpPr>
          <p:cNvPr id="413706" name="Group 10"/>
          <p:cNvGrpSpPr>
            <a:grpSpLocks/>
          </p:cNvGrpSpPr>
          <p:nvPr/>
        </p:nvGrpSpPr>
        <p:grpSpPr bwMode="auto">
          <a:xfrm>
            <a:off x="4741863" y="2057400"/>
            <a:ext cx="381000" cy="152400"/>
            <a:chOff x="2928" y="1392"/>
            <a:chExt cx="240" cy="96"/>
          </a:xfrm>
        </p:grpSpPr>
        <p:sp>
          <p:nvSpPr>
            <p:cNvPr id="413704" name="Line 8"/>
            <p:cNvSpPr>
              <a:spLocks noChangeShapeType="1"/>
            </p:cNvSpPr>
            <p:nvPr/>
          </p:nvSpPr>
          <p:spPr bwMode="auto">
            <a:xfrm>
              <a:off x="2928" y="139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5" name="Line 9"/>
            <p:cNvSpPr>
              <a:spLocks noChangeShapeType="1"/>
            </p:cNvSpPr>
            <p:nvPr/>
          </p:nvSpPr>
          <p:spPr bwMode="auto">
            <a:xfrm>
              <a:off x="2928" y="139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398463" y="1752600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Repressed chromatin</a:t>
            </a:r>
          </a:p>
        </p:txBody>
      </p:sp>
      <p:sp>
        <p:nvSpPr>
          <p:cNvPr id="413708" name="Line 12"/>
          <p:cNvSpPr>
            <a:spLocks noChangeShapeType="1"/>
          </p:cNvSpPr>
          <p:nvPr/>
        </p:nvSpPr>
        <p:spPr bwMode="auto">
          <a:xfrm>
            <a:off x="627063" y="21336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9" name="Line 13"/>
          <p:cNvSpPr>
            <a:spLocks noChangeShapeType="1"/>
          </p:cNvSpPr>
          <p:nvPr/>
        </p:nvSpPr>
        <p:spPr bwMode="auto">
          <a:xfrm>
            <a:off x="2684463" y="2133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12" name="Text Box 16"/>
          <p:cNvSpPr txBox="1">
            <a:spLocks noChangeArrowheads="1"/>
          </p:cNvSpPr>
          <p:nvPr/>
        </p:nvSpPr>
        <p:spPr bwMode="auto">
          <a:xfrm>
            <a:off x="6799263" y="1752600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Repressed chromatin</a:t>
            </a:r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>
            <a:off x="7027863" y="21336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3716" name="Picture 20" descr="GATA1carto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267200"/>
            <a:ext cx="3656012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17" name="Line 21"/>
          <p:cNvSpPr>
            <a:spLocks noChangeShapeType="1"/>
          </p:cNvSpPr>
          <p:nvPr/>
        </p:nvSpPr>
        <p:spPr bwMode="auto">
          <a:xfrm>
            <a:off x="4495800" y="38100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18" name="Line 22"/>
          <p:cNvSpPr>
            <a:spLocks noChangeShapeType="1"/>
          </p:cNvSpPr>
          <p:nvPr/>
        </p:nvSpPr>
        <p:spPr bwMode="auto">
          <a:xfrm flipH="1">
            <a:off x="2362200" y="3886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3720" name="Picture 24" descr="ChromatinTFcartoon_noK36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281238"/>
            <a:ext cx="7769225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3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838200"/>
          </a:xfrm>
          <a:ln/>
        </p:spPr>
        <p:txBody>
          <a:bodyPr>
            <a:noAutofit/>
          </a:bodyPr>
          <a:lstStyle/>
          <a:p>
            <a:r>
              <a:rPr lang="en-US" sz="2800" dirty="0" smtClean="0"/>
              <a:t>Genomics </a:t>
            </a:r>
            <a:r>
              <a:rPr lang="en-US" sz="2800" dirty="0"/>
              <a:t>of Gene </a:t>
            </a:r>
            <a:r>
              <a:rPr lang="en-US" sz="2800" dirty="0" smtClean="0"/>
              <a:t>Regulation: Integration and Assays</a:t>
            </a:r>
            <a:endParaRPr lang="en-US" sz="28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Individual features can be good predictors, but they tend to point to similar regions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EP300, tissue-specific TFs, H3K4me1, H3K27ac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Simple intersections do not increase power very much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Integration of features by unsupervised machine-learning can reveal frequently occurring (and important) states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Debate over how good they are at predicting CRMs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Supervised machine-learning (e.g. </a:t>
            </a:r>
            <a:r>
              <a:rPr lang="en-US" sz="2400" dirty="0" err="1" smtClean="0"/>
              <a:t>EnhancerFinder</a:t>
            </a:r>
            <a:r>
              <a:rPr lang="en-US" sz="2400" dirty="0" smtClean="0"/>
              <a:t>) does a good job of finding the enhancers it was trained to find: developmental enhancers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Significant progress in ramping up the scale of gain-of-function assays for enhancers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Loss-of-function assays can be definitive, but they do sometimes show no phenotype for strong gain-of-function enhancers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FCC-0974-8840-B842-B5D77DE41EF7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ln/>
        </p:spPr>
        <p:txBody>
          <a:bodyPr/>
          <a:lstStyle/>
          <a:p>
            <a:r>
              <a:rPr lang="en-US" sz="2800" dirty="0"/>
              <a:t>Summary: </a:t>
            </a:r>
            <a:r>
              <a:rPr lang="en-US" sz="2800" dirty="0" smtClean="0"/>
              <a:t>Features of CRMs</a:t>
            </a:r>
            <a:endParaRPr lang="en-US" sz="28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Almost all known </a:t>
            </a:r>
            <a:r>
              <a:rPr lang="en-US" sz="2400" i="1" dirty="0" smtClean="0"/>
              <a:t>cis</a:t>
            </a:r>
            <a:r>
              <a:rPr lang="en-US" sz="2400" dirty="0" smtClean="0"/>
              <a:t>-regulatory modules are clusters of motifs for TF binding sites: appropriat</a:t>
            </a:r>
            <a:r>
              <a:rPr lang="en-US" sz="2400" dirty="0" smtClean="0"/>
              <a:t>e motifs at correct </a:t>
            </a:r>
            <a:r>
              <a:rPr lang="en-US" sz="2400" dirty="0" err="1" smtClean="0"/>
              <a:t>spacings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Motifs are short and abundant, such that they provide limited discriminatory power for predictions – even in clusters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Strong evolutionary constraint is a distinctive property for some but not all CRMs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Biochemical </a:t>
            </a:r>
            <a:r>
              <a:rPr lang="en-US" sz="2400" dirty="0"/>
              <a:t>features associated with </a:t>
            </a:r>
            <a:r>
              <a:rPr lang="en-US" sz="2400" i="1" dirty="0"/>
              <a:t>cis</a:t>
            </a:r>
            <a:r>
              <a:rPr lang="en-US" sz="2400" dirty="0"/>
              <a:t>-regulatory modules </a:t>
            </a:r>
            <a:r>
              <a:rPr lang="en-US" sz="2400" dirty="0" smtClean="0"/>
              <a:t>do provide considerable discriminatory power for predictions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Current methods for </a:t>
            </a:r>
            <a:r>
              <a:rPr lang="en-US" sz="2400" dirty="0" smtClean="0"/>
              <a:t>predicting CRMs combine motifs analysis, conservation, and especially epigenetic features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5577-DF16-914D-9431-60E198515D5F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6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Reporter assays operationally define </a:t>
            </a:r>
            <a:r>
              <a:rPr lang="en-US" dirty="0"/>
              <a:t>CRMs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32B0-7C50-9042-BBC3-FBD963FB5DA0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81075" y="1219200"/>
            <a:ext cx="3184762" cy="908152"/>
            <a:chOff x="981075" y="1474315"/>
            <a:chExt cx="3184762" cy="908152"/>
          </a:xfrm>
        </p:grpSpPr>
        <p:sp>
          <p:nvSpPr>
            <p:cNvPr id="246789" name="Line 1029"/>
            <p:cNvSpPr>
              <a:spLocks noChangeShapeType="1"/>
            </p:cNvSpPr>
            <p:nvPr/>
          </p:nvSpPr>
          <p:spPr bwMode="auto">
            <a:xfrm>
              <a:off x="986692" y="2223375"/>
              <a:ext cx="26286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0" name="Rectangle 1030"/>
            <p:cNvSpPr>
              <a:spLocks noChangeArrowheads="1"/>
            </p:cNvSpPr>
            <p:nvPr/>
          </p:nvSpPr>
          <p:spPr bwMode="auto">
            <a:xfrm>
              <a:off x="1458509" y="2096101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1" name="Rectangle 1031"/>
            <p:cNvSpPr>
              <a:spLocks noChangeArrowheads="1"/>
            </p:cNvSpPr>
            <p:nvPr/>
          </p:nvSpPr>
          <p:spPr bwMode="auto">
            <a:xfrm>
              <a:off x="2739154" y="2096101"/>
              <a:ext cx="674024" cy="254548"/>
            </a:xfrm>
            <a:prstGeom prst="rect">
              <a:avLst/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Rectangle 1032"/>
            <p:cNvSpPr>
              <a:spLocks noChangeArrowheads="1"/>
            </p:cNvSpPr>
            <p:nvPr/>
          </p:nvSpPr>
          <p:spPr bwMode="auto">
            <a:xfrm>
              <a:off x="2402142" y="2096101"/>
              <a:ext cx="202207" cy="254548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3" name="Text Box 1033"/>
            <p:cNvSpPr txBox="1">
              <a:spLocks noChangeArrowheads="1"/>
            </p:cNvSpPr>
            <p:nvPr/>
          </p:nvSpPr>
          <p:spPr bwMode="auto">
            <a:xfrm>
              <a:off x="1444466" y="1792500"/>
              <a:ext cx="730192" cy="365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Helvetica" charset="0"/>
                </a:rPr>
                <a:t>neoR</a:t>
              </a:r>
            </a:p>
          </p:txBody>
        </p:sp>
        <p:sp>
          <p:nvSpPr>
            <p:cNvPr id="246794" name="Text Box 1034"/>
            <p:cNvSpPr txBox="1">
              <a:spLocks noChangeArrowheads="1"/>
            </p:cNvSpPr>
            <p:nvPr/>
          </p:nvSpPr>
          <p:spPr bwMode="auto">
            <a:xfrm>
              <a:off x="981075" y="1792500"/>
              <a:ext cx="412840" cy="365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Helvetica" charset="0"/>
                </a:rPr>
                <a:t>Pr</a:t>
              </a:r>
            </a:p>
          </p:txBody>
        </p:sp>
        <p:sp>
          <p:nvSpPr>
            <p:cNvPr id="246795" name="Text Box 1035"/>
            <p:cNvSpPr txBox="1">
              <a:spLocks noChangeArrowheads="1"/>
            </p:cNvSpPr>
            <p:nvPr/>
          </p:nvSpPr>
          <p:spPr bwMode="auto">
            <a:xfrm>
              <a:off x="3003146" y="1804432"/>
              <a:ext cx="1162691" cy="36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Helvetica" charset="0"/>
                </a:rPr>
                <a:t>Enhancer</a:t>
              </a:r>
            </a:p>
          </p:txBody>
        </p:sp>
        <p:sp>
          <p:nvSpPr>
            <p:cNvPr id="246796" name="AutoShape 1036"/>
            <p:cNvSpPr>
              <a:spLocks noChangeArrowheads="1"/>
            </p:cNvSpPr>
            <p:nvPr/>
          </p:nvSpPr>
          <p:spPr bwMode="auto">
            <a:xfrm rot="5400000">
              <a:off x="1164612" y="2088570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7" name="Text Box 1037"/>
            <p:cNvSpPr txBox="1">
              <a:spLocks noChangeArrowheads="1"/>
            </p:cNvSpPr>
            <p:nvPr/>
          </p:nvSpPr>
          <p:spPr bwMode="auto">
            <a:xfrm>
              <a:off x="2334739" y="1474315"/>
              <a:ext cx="692279" cy="64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Helvetica" charset="0"/>
                </a:rPr>
                <a:t>Insu</a:t>
              </a:r>
              <a:r>
                <a:rPr lang="en-US" sz="1800" dirty="0">
                  <a:latin typeface="Helvetica" charset="0"/>
                </a:rPr>
                <a:t>-</a:t>
              </a:r>
            </a:p>
            <a:p>
              <a:r>
                <a:rPr lang="en-US" sz="1800" dirty="0" err="1">
                  <a:latin typeface="Helvetica" charset="0"/>
                </a:rPr>
                <a:t>lator</a:t>
              </a:r>
              <a:endParaRPr lang="en-US" sz="1800" dirty="0">
                <a:latin typeface="Helvetic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7200" y="1511368"/>
            <a:ext cx="3531604" cy="3289232"/>
            <a:chOff x="4418596" y="1447800"/>
            <a:chExt cx="3531604" cy="3289232"/>
          </a:xfrm>
        </p:grpSpPr>
        <p:sp>
          <p:nvSpPr>
            <p:cNvPr id="246814" name="Text Box 1054"/>
            <p:cNvSpPr txBox="1">
              <a:spLocks noChangeArrowheads="1"/>
            </p:cNvSpPr>
            <p:nvPr/>
          </p:nvSpPr>
          <p:spPr bwMode="auto">
            <a:xfrm>
              <a:off x="4685397" y="1447800"/>
              <a:ext cx="2446145" cy="64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Helvetica" charset="0"/>
                </a:rPr>
                <a:t>Neo-resistant colonies</a:t>
              </a:r>
            </a:p>
            <a:p>
              <a:r>
                <a:rPr lang="en-US" sz="1800">
                  <a:latin typeface="Helvetica" charset="0"/>
                </a:rPr>
                <a:t>% of maximum</a:t>
              </a:r>
            </a:p>
          </p:txBody>
        </p:sp>
        <p:sp>
          <p:nvSpPr>
            <p:cNvPr id="246815" name="Rectangle 1055"/>
            <p:cNvSpPr>
              <a:spLocks noChangeArrowheads="1"/>
            </p:cNvSpPr>
            <p:nvPr/>
          </p:nvSpPr>
          <p:spPr bwMode="auto">
            <a:xfrm>
              <a:off x="4418596" y="2382467"/>
              <a:ext cx="3437521" cy="23545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6" name="Text Box 1056"/>
            <p:cNvSpPr txBox="1">
              <a:spLocks noChangeArrowheads="1"/>
            </p:cNvSpPr>
            <p:nvPr/>
          </p:nvSpPr>
          <p:spPr bwMode="auto">
            <a:xfrm>
              <a:off x="5968851" y="2063750"/>
              <a:ext cx="438115" cy="36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Helvetica" charset="0"/>
                </a:rPr>
                <a:t>50</a:t>
              </a:r>
            </a:p>
          </p:txBody>
        </p:sp>
        <p:sp>
          <p:nvSpPr>
            <p:cNvPr id="246817" name="Text Box 1057"/>
            <p:cNvSpPr txBox="1">
              <a:spLocks noChangeArrowheads="1"/>
            </p:cNvSpPr>
            <p:nvPr/>
          </p:nvSpPr>
          <p:spPr bwMode="auto">
            <a:xfrm>
              <a:off x="7384301" y="2063750"/>
              <a:ext cx="565899" cy="36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Helvetica" charset="0"/>
                </a:rPr>
                <a:t>100</a:t>
              </a:r>
            </a:p>
          </p:txBody>
        </p:sp>
        <p:sp>
          <p:nvSpPr>
            <p:cNvPr id="246818" name="Rectangle 1058"/>
            <p:cNvSpPr>
              <a:spLocks noChangeArrowheads="1"/>
            </p:cNvSpPr>
            <p:nvPr/>
          </p:nvSpPr>
          <p:spPr bwMode="auto">
            <a:xfrm>
              <a:off x="4418596" y="2573377"/>
              <a:ext cx="471817" cy="25454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9" name="Text Box 1059"/>
            <p:cNvSpPr txBox="1">
              <a:spLocks noChangeArrowheads="1"/>
            </p:cNvSpPr>
            <p:nvPr/>
          </p:nvSpPr>
          <p:spPr bwMode="auto">
            <a:xfrm>
              <a:off x="4688206" y="2063750"/>
              <a:ext cx="438115" cy="36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Helvetica" charset="0"/>
                </a:rPr>
                <a:t>10</a:t>
              </a:r>
            </a:p>
          </p:txBody>
        </p:sp>
        <p:sp>
          <p:nvSpPr>
            <p:cNvPr id="246820" name="Rectangle 1060"/>
            <p:cNvSpPr>
              <a:spLocks noChangeArrowheads="1"/>
            </p:cNvSpPr>
            <p:nvPr/>
          </p:nvSpPr>
          <p:spPr bwMode="auto">
            <a:xfrm>
              <a:off x="4418596" y="3018836"/>
              <a:ext cx="3370119" cy="25454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1" name="Rectangle 1061"/>
            <p:cNvSpPr>
              <a:spLocks noChangeArrowheads="1"/>
            </p:cNvSpPr>
            <p:nvPr/>
          </p:nvSpPr>
          <p:spPr bwMode="auto">
            <a:xfrm>
              <a:off x="4418596" y="3464294"/>
              <a:ext cx="1011036" cy="25454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3" name="Rectangle 1063"/>
            <p:cNvSpPr>
              <a:spLocks noChangeArrowheads="1"/>
            </p:cNvSpPr>
            <p:nvPr/>
          </p:nvSpPr>
          <p:spPr bwMode="auto">
            <a:xfrm>
              <a:off x="4418596" y="3909752"/>
              <a:ext cx="3370119" cy="25454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9" name="Rectangle 1069"/>
            <p:cNvSpPr>
              <a:spLocks noChangeArrowheads="1"/>
            </p:cNvSpPr>
            <p:nvPr/>
          </p:nvSpPr>
          <p:spPr bwMode="auto">
            <a:xfrm>
              <a:off x="4418596" y="4355210"/>
              <a:ext cx="471817" cy="25454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6692" y="2541559"/>
            <a:ext cx="3233909" cy="2227291"/>
            <a:chOff x="986692" y="2541559"/>
            <a:chExt cx="3233909" cy="2227291"/>
          </a:xfrm>
        </p:grpSpPr>
        <p:sp>
          <p:nvSpPr>
            <p:cNvPr id="246798" name="Line 1038"/>
            <p:cNvSpPr>
              <a:spLocks noChangeShapeType="1"/>
            </p:cNvSpPr>
            <p:nvPr/>
          </p:nvSpPr>
          <p:spPr bwMode="auto">
            <a:xfrm>
              <a:off x="986692" y="2700651"/>
              <a:ext cx="26286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9" name="Rectangle 1039"/>
            <p:cNvSpPr>
              <a:spLocks noChangeArrowheads="1"/>
            </p:cNvSpPr>
            <p:nvPr/>
          </p:nvSpPr>
          <p:spPr bwMode="auto">
            <a:xfrm>
              <a:off x="1458509" y="2573377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0" name="AutoShape 1040"/>
            <p:cNvSpPr>
              <a:spLocks noChangeArrowheads="1"/>
            </p:cNvSpPr>
            <p:nvPr/>
          </p:nvSpPr>
          <p:spPr bwMode="auto">
            <a:xfrm rot="5400000">
              <a:off x="1164612" y="2565846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1" name="Line 1041"/>
            <p:cNvSpPr>
              <a:spLocks noChangeShapeType="1"/>
            </p:cNvSpPr>
            <p:nvPr/>
          </p:nvSpPr>
          <p:spPr bwMode="auto">
            <a:xfrm>
              <a:off x="986692" y="3177928"/>
              <a:ext cx="26286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2" name="Rectangle 1042"/>
            <p:cNvSpPr>
              <a:spLocks noChangeArrowheads="1"/>
            </p:cNvSpPr>
            <p:nvPr/>
          </p:nvSpPr>
          <p:spPr bwMode="auto">
            <a:xfrm>
              <a:off x="1458509" y="3050654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3" name="Rectangle 1043"/>
            <p:cNvSpPr>
              <a:spLocks noChangeArrowheads="1"/>
            </p:cNvSpPr>
            <p:nvPr/>
          </p:nvSpPr>
          <p:spPr bwMode="auto">
            <a:xfrm>
              <a:off x="2739154" y="3050654"/>
              <a:ext cx="674024" cy="254548"/>
            </a:xfrm>
            <a:prstGeom prst="rect">
              <a:avLst/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4" name="AutoShape 1044"/>
            <p:cNvSpPr>
              <a:spLocks noChangeArrowheads="1"/>
            </p:cNvSpPr>
            <p:nvPr/>
          </p:nvSpPr>
          <p:spPr bwMode="auto">
            <a:xfrm rot="5400000">
              <a:off x="1164612" y="3043123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5" name="Line 1045"/>
            <p:cNvSpPr>
              <a:spLocks noChangeShapeType="1"/>
            </p:cNvSpPr>
            <p:nvPr/>
          </p:nvSpPr>
          <p:spPr bwMode="auto">
            <a:xfrm>
              <a:off x="986692" y="3623386"/>
              <a:ext cx="26286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6" name="Rectangle 1046"/>
            <p:cNvSpPr>
              <a:spLocks noChangeArrowheads="1"/>
            </p:cNvSpPr>
            <p:nvPr/>
          </p:nvSpPr>
          <p:spPr bwMode="auto">
            <a:xfrm>
              <a:off x="1458509" y="3496112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7" name="Rectangle 1047"/>
            <p:cNvSpPr>
              <a:spLocks noChangeArrowheads="1"/>
            </p:cNvSpPr>
            <p:nvPr/>
          </p:nvSpPr>
          <p:spPr bwMode="auto">
            <a:xfrm>
              <a:off x="2739154" y="3496112"/>
              <a:ext cx="674024" cy="254548"/>
            </a:xfrm>
            <a:prstGeom prst="rect">
              <a:avLst/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8" name="Rectangle 1048"/>
            <p:cNvSpPr>
              <a:spLocks noChangeArrowheads="1"/>
            </p:cNvSpPr>
            <p:nvPr/>
          </p:nvSpPr>
          <p:spPr bwMode="auto">
            <a:xfrm>
              <a:off x="2402142" y="3496112"/>
              <a:ext cx="202207" cy="254548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9" name="AutoShape 1049"/>
            <p:cNvSpPr>
              <a:spLocks noChangeArrowheads="1"/>
            </p:cNvSpPr>
            <p:nvPr/>
          </p:nvSpPr>
          <p:spPr bwMode="auto">
            <a:xfrm rot="5400000">
              <a:off x="1164612" y="3488581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0" name="Line 1050"/>
            <p:cNvSpPr>
              <a:spLocks noChangeShapeType="1"/>
            </p:cNvSpPr>
            <p:nvPr/>
          </p:nvSpPr>
          <p:spPr bwMode="auto">
            <a:xfrm>
              <a:off x="986692" y="4068844"/>
              <a:ext cx="26286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1" name="Rectangle 1051"/>
            <p:cNvSpPr>
              <a:spLocks noChangeArrowheads="1"/>
            </p:cNvSpPr>
            <p:nvPr/>
          </p:nvSpPr>
          <p:spPr bwMode="auto">
            <a:xfrm>
              <a:off x="1458509" y="3941570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2" name="Rectangle 1052"/>
            <p:cNvSpPr>
              <a:spLocks noChangeArrowheads="1"/>
            </p:cNvSpPr>
            <p:nvPr/>
          </p:nvSpPr>
          <p:spPr bwMode="auto">
            <a:xfrm>
              <a:off x="2739154" y="3941570"/>
              <a:ext cx="674024" cy="254548"/>
            </a:xfrm>
            <a:prstGeom prst="rect">
              <a:avLst/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AutoShape 1053"/>
            <p:cNvSpPr>
              <a:spLocks noChangeArrowheads="1"/>
            </p:cNvSpPr>
            <p:nvPr/>
          </p:nvSpPr>
          <p:spPr bwMode="auto">
            <a:xfrm rot="5400000">
              <a:off x="1164612" y="3934039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2" name="Rectangle 1062"/>
            <p:cNvSpPr>
              <a:spLocks noChangeArrowheads="1"/>
            </p:cNvSpPr>
            <p:nvPr/>
          </p:nvSpPr>
          <p:spPr bwMode="auto">
            <a:xfrm>
              <a:off x="3615385" y="3941570"/>
              <a:ext cx="202207" cy="254548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4" name="Line 1064"/>
            <p:cNvSpPr>
              <a:spLocks noChangeShapeType="1"/>
            </p:cNvSpPr>
            <p:nvPr/>
          </p:nvSpPr>
          <p:spPr bwMode="auto">
            <a:xfrm>
              <a:off x="986692" y="4609758"/>
              <a:ext cx="26286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5" name="Rectangle 1065"/>
            <p:cNvSpPr>
              <a:spLocks noChangeArrowheads="1"/>
            </p:cNvSpPr>
            <p:nvPr/>
          </p:nvSpPr>
          <p:spPr bwMode="auto">
            <a:xfrm>
              <a:off x="1458509" y="4482484"/>
              <a:ext cx="808829" cy="2545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6" name="Rectangle 1066"/>
            <p:cNvSpPr>
              <a:spLocks noChangeArrowheads="1"/>
            </p:cNvSpPr>
            <p:nvPr/>
          </p:nvSpPr>
          <p:spPr bwMode="auto">
            <a:xfrm>
              <a:off x="2739154" y="4482484"/>
              <a:ext cx="674024" cy="254548"/>
            </a:xfrm>
            <a:prstGeom prst="rect">
              <a:avLst/>
            </a:pr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7" name="AutoShape 1067"/>
            <p:cNvSpPr>
              <a:spLocks noChangeArrowheads="1"/>
            </p:cNvSpPr>
            <p:nvPr/>
          </p:nvSpPr>
          <p:spPr bwMode="auto">
            <a:xfrm rot="5400000">
              <a:off x="1164612" y="4474953"/>
              <a:ext cx="318184" cy="26961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8" name="Rectangle 1068"/>
            <p:cNvSpPr>
              <a:spLocks noChangeArrowheads="1"/>
            </p:cNvSpPr>
            <p:nvPr/>
          </p:nvSpPr>
          <p:spPr bwMode="auto">
            <a:xfrm>
              <a:off x="3615385" y="4482484"/>
              <a:ext cx="202207" cy="254548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30" name="Text Box 1070"/>
            <p:cNvSpPr txBox="1">
              <a:spLocks noChangeArrowheads="1"/>
            </p:cNvSpPr>
            <p:nvPr/>
          </p:nvSpPr>
          <p:spPr bwMode="auto">
            <a:xfrm>
              <a:off x="3210970" y="4121150"/>
              <a:ext cx="1009631" cy="36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Helvetica" charset="0"/>
                </a:rPr>
                <a:t>Silencer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7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Gain-of-function assays to test predicted CRMs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6C1F-EF21-0242-9CF7-301F1ACC5FC2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6477000"/>
            <a:ext cx="5679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Hardison &amp;Taylor (2012) </a:t>
            </a:r>
            <a:r>
              <a:rPr lang="en-US" sz="1400" b="1" dirty="0" smtClean="0">
                <a:latin typeface="+mn-lt"/>
              </a:rPr>
              <a:t>Nature Reviews Genetics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13</a:t>
            </a:r>
            <a:r>
              <a:rPr lang="en-US" sz="1400" dirty="0" smtClean="0">
                <a:latin typeface="+mn-lt"/>
              </a:rPr>
              <a:t>: 469-483 </a:t>
            </a:r>
            <a:endParaRPr lang="en-US" sz="1400" dirty="0">
              <a:latin typeface="+mn-lt"/>
            </a:endParaRPr>
          </a:p>
        </p:txBody>
      </p:sp>
      <p:pic>
        <p:nvPicPr>
          <p:cNvPr id="6" name="Picture 5" descr="Screen shot 2012-10-14 at 8.3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9906"/>
            <a:ext cx="7924800" cy="53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determinants of </a:t>
            </a:r>
            <a:r>
              <a:rPr lang="en-US" dirty="0" err="1" smtClean="0"/>
              <a:t>crms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importance of motifs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135E-BBD2-EE4E-BF8C-44E26DB18FB8}" type="datetime1">
              <a:rPr lang="en-US" smtClean="0"/>
              <a:t>4/6/15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800"/>
              <a:t>General features of promoters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9A4A-8EB3-6343-BD4F-2A2ED05E0F41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  <p:grpSp>
        <p:nvGrpSpPr>
          <p:cNvPr id="188420" name="Group 4"/>
          <p:cNvGrpSpPr>
            <a:grpSpLocks/>
          </p:cNvGrpSpPr>
          <p:nvPr/>
        </p:nvGrpSpPr>
        <p:grpSpPr bwMode="auto">
          <a:xfrm>
            <a:off x="304800" y="1447800"/>
            <a:ext cx="8610600" cy="4038600"/>
            <a:chOff x="96" y="1728"/>
            <a:chExt cx="5424" cy="2544"/>
          </a:xfrm>
        </p:grpSpPr>
        <p:pic>
          <p:nvPicPr>
            <p:cNvPr id="188421" name="Picture 5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7"/>
            <a:stretch>
              <a:fillRect/>
            </a:stretch>
          </p:blipFill>
          <p:spPr bwMode="auto">
            <a:xfrm>
              <a:off x="3556" y="1728"/>
              <a:ext cx="1964" cy="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38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latin typeface="Helvetica" charset="0"/>
                </a:rPr>
                <a:t>Maston</a:t>
              </a:r>
              <a:r>
                <a:rPr lang="en-US" sz="1200" dirty="0">
                  <a:latin typeface="Helvetica" charset="0"/>
                </a:rPr>
                <a:t>, Evans &amp; Green (2006) Ann Rev Genomics &amp; Human Genetics, 7:29-59</a:t>
              </a:r>
            </a:p>
          </p:txBody>
        </p:sp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2016" y="2466"/>
              <a:ext cx="1296" cy="99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Helvetica" charset="0"/>
                </a:rPr>
                <a:t>TATA box + Initiator:</a:t>
              </a:r>
            </a:p>
            <a:p>
              <a:r>
                <a:rPr lang="en-US" sz="1600">
                  <a:latin typeface="Helvetica" charset="0"/>
                </a:rPr>
                <a:t>Core or minimal promoter. Site of assembly of preinitiation complex</a:t>
              </a:r>
            </a:p>
            <a:p>
              <a:endParaRPr lang="en-US" sz="1600">
                <a:latin typeface="Helvetica" charset="0"/>
              </a:endParaRPr>
            </a:p>
          </p:txBody>
        </p:sp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480" y="2543"/>
              <a:ext cx="1440" cy="836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Helvetica" charset="0"/>
                </a:rPr>
                <a:t>Upstream regulatory elements:</a:t>
              </a:r>
            </a:p>
            <a:p>
              <a:r>
                <a:rPr lang="en-US" sz="1600">
                  <a:latin typeface="Helvetica" charset="0"/>
                </a:rPr>
                <a:t>Regulate efficiency of utilization of minimal promoter</a:t>
              </a:r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1104" y="2140"/>
              <a:ext cx="11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RNA polymerase II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6858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Conventional view of eukaryotic gene promoters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FDC9-4865-A24B-910A-47EBEA62CCA4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533400" y="6096000"/>
            <a:ext cx="800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>
                <a:latin typeface="Helvetica" charset="0"/>
              </a:rPr>
              <a:t>Maston</a:t>
            </a:r>
            <a:r>
              <a:rPr lang="en-US" sz="1400" dirty="0">
                <a:latin typeface="Helvetica" charset="0"/>
              </a:rPr>
              <a:t>, Evans &amp; Green (2006) Ann Rev Genomics &amp; Human Genetics, 7:29-59</a:t>
            </a:r>
          </a:p>
        </p:txBody>
      </p:sp>
      <p:pic>
        <p:nvPicPr>
          <p:cNvPr id="190468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3188"/>
            <a:ext cx="7391400" cy="4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5910</TotalTime>
  <Words>2016</Words>
  <Application>Microsoft Macintosh PowerPoint</Application>
  <PresentationFormat>On-screen Show (4:3)</PresentationFormat>
  <Paragraphs>345</Paragraphs>
  <Slides>43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RossThemeBlue</vt:lpstr>
      <vt:lpstr>1_RossThemeBlue</vt:lpstr>
      <vt:lpstr>1_Custom Design</vt:lpstr>
      <vt:lpstr>2_Custom Design</vt:lpstr>
      <vt:lpstr>Cis-regulatory modules (CRMs): Sequence and epigenetic features</vt:lpstr>
      <vt:lpstr>DNA sequences regulating gene transcription</vt:lpstr>
      <vt:lpstr>Distinct classes of regulatory regions</vt:lpstr>
      <vt:lpstr>Operational definitions of cis-regulatory modules</vt:lpstr>
      <vt:lpstr>Reporter assays operationally define CRMs</vt:lpstr>
      <vt:lpstr>Gain-of-function assays to test predicted CRMs</vt:lpstr>
      <vt:lpstr>Sequence determinants of crms</vt:lpstr>
      <vt:lpstr>General features of promoters</vt:lpstr>
      <vt:lpstr>Conventional view of eukaryotic gene promoters</vt:lpstr>
      <vt:lpstr>Most promoters in mammals are CpG islands</vt:lpstr>
      <vt:lpstr>Enhancers</vt:lpstr>
      <vt:lpstr>IFNB enhancer: Cluster of motifs for TF binding sites</vt:lpstr>
      <vt:lpstr>Features of cis-regulatory modules (CRMs)</vt:lpstr>
      <vt:lpstr>Motifs</vt:lpstr>
      <vt:lpstr>Predicting CRMs from motif instances</vt:lpstr>
      <vt:lpstr>Most instances of motifs for tf binding sites are not bound</vt:lpstr>
      <vt:lpstr>8 million motif instances for binding GATA factors in mouse genome</vt:lpstr>
      <vt:lpstr>Only 15,000 are bound in erythroid cells</vt:lpstr>
      <vt:lpstr>How to identify the motif instances most likely to be bound by a TF?</vt:lpstr>
      <vt:lpstr>Predict CRMs by interspecies conservation of motifs or other regulatory information</vt:lpstr>
      <vt:lpstr>Constraint on regulatory signals is a good but imperfect predictor of CRMs</vt:lpstr>
      <vt:lpstr>Predict CRMs by epigenetic signals</vt:lpstr>
      <vt:lpstr>Epigenetics</vt:lpstr>
      <vt:lpstr>Epigenetic features</vt:lpstr>
      <vt:lpstr>Epigenetic features control access to and activity of CRMs</vt:lpstr>
      <vt:lpstr>DNA methylation, CpG islands</vt:lpstr>
      <vt:lpstr>DNA methylation in animals and plants</vt:lpstr>
      <vt:lpstr>DNA methylation at CG, CA</vt:lpstr>
      <vt:lpstr>DNA methylation, genome-wide</vt:lpstr>
      <vt:lpstr>Transcribed genes: Methylation in body, not promoter</vt:lpstr>
      <vt:lpstr>CpG islands</vt:lpstr>
      <vt:lpstr>Deamination of methyl-C yields T</vt:lpstr>
      <vt:lpstr>CpG islands are not methylated</vt:lpstr>
      <vt:lpstr>Chromatin signatures of regulatory regions</vt:lpstr>
      <vt:lpstr>Nucleosome core structure, 3D</vt:lpstr>
      <vt:lpstr>Repression by PcG proteins via chromatin modification</vt:lpstr>
      <vt:lpstr>H3K9 methylation associated with repression</vt:lpstr>
      <vt:lpstr>trx group (trxG) proteins activate via chromatin changes</vt:lpstr>
      <vt:lpstr>Acetylation of H3K27 at active enhancers</vt:lpstr>
      <vt:lpstr>Features of cis-regulatory modules (CRMs)</vt:lpstr>
      <vt:lpstr>Assayed epigenetic features associated with transcriptional regulation</vt:lpstr>
      <vt:lpstr>Genomics of Gene Regulation: Integration and Assays</vt:lpstr>
      <vt:lpstr>Summary: Features of CRMs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175</cp:revision>
  <dcterms:created xsi:type="dcterms:W3CDTF">2008-09-07T19:14:53Z</dcterms:created>
  <dcterms:modified xsi:type="dcterms:W3CDTF">2015-04-07T02:45:43Z</dcterms:modified>
</cp:coreProperties>
</file>