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70" r:id="rId3"/>
    <p:sldId id="273" r:id="rId4"/>
    <p:sldId id="268" r:id="rId5"/>
    <p:sldId id="256" r:id="rId6"/>
    <p:sldId id="265" r:id="rId7"/>
    <p:sldId id="275" r:id="rId8"/>
    <p:sldId id="277" r:id="rId9"/>
    <p:sldId id="257" r:id="rId10"/>
    <p:sldId id="278" r:id="rId11"/>
    <p:sldId id="276"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45" autoAdjust="0"/>
    <p:restoredTop sz="94660"/>
  </p:normalViewPr>
  <p:slideViewPr>
    <p:cSldViewPr>
      <p:cViewPr varScale="1">
        <p:scale>
          <a:sx n="87" d="100"/>
          <a:sy n="87" d="100"/>
        </p:scale>
        <p:origin x="-134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3175F5-EAFE-4182-BB15-E49E3F4A81D5}" type="datetimeFigureOut">
              <a:rPr lang="en-US" smtClean="0"/>
              <a:t>4/27/2010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A17AA-35D4-4BCF-8BC7-048B017BFF27}" type="slidenum">
              <a:rPr lang="en-US" smtClean="0"/>
              <a:t>‹#›</a:t>
            </a:fld>
            <a:endParaRPr lang="en-US"/>
          </a:p>
        </p:txBody>
      </p:sp>
    </p:spTree>
    <p:extLst>
      <p:ext uri="{BB962C8B-B14F-4D97-AF65-F5344CB8AC3E}">
        <p14:creationId xmlns:p14="http://schemas.microsoft.com/office/powerpoint/2010/main" val="1434112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3175F5-EAFE-4182-BB15-E49E3F4A81D5}" type="datetimeFigureOut">
              <a:rPr lang="en-US" smtClean="0"/>
              <a:t>4/27/2010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A17AA-35D4-4BCF-8BC7-048B017BFF27}" type="slidenum">
              <a:rPr lang="en-US" smtClean="0"/>
              <a:t>‹#›</a:t>
            </a:fld>
            <a:endParaRPr lang="en-US"/>
          </a:p>
        </p:txBody>
      </p:sp>
    </p:spTree>
    <p:extLst>
      <p:ext uri="{BB962C8B-B14F-4D97-AF65-F5344CB8AC3E}">
        <p14:creationId xmlns:p14="http://schemas.microsoft.com/office/powerpoint/2010/main" val="3244242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3175F5-EAFE-4182-BB15-E49E3F4A81D5}" type="datetimeFigureOut">
              <a:rPr lang="en-US" smtClean="0"/>
              <a:t>4/27/2010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A17AA-35D4-4BCF-8BC7-048B017BFF27}" type="slidenum">
              <a:rPr lang="en-US" smtClean="0"/>
              <a:t>‹#›</a:t>
            </a:fld>
            <a:endParaRPr lang="en-US"/>
          </a:p>
        </p:txBody>
      </p:sp>
    </p:spTree>
    <p:extLst>
      <p:ext uri="{BB962C8B-B14F-4D97-AF65-F5344CB8AC3E}">
        <p14:creationId xmlns:p14="http://schemas.microsoft.com/office/powerpoint/2010/main" val="1073668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3175F5-EAFE-4182-BB15-E49E3F4A81D5}" type="datetimeFigureOut">
              <a:rPr lang="en-US" smtClean="0"/>
              <a:t>4/27/2010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A17AA-35D4-4BCF-8BC7-048B017BFF27}" type="slidenum">
              <a:rPr lang="en-US" smtClean="0"/>
              <a:t>‹#›</a:t>
            </a:fld>
            <a:endParaRPr lang="en-US"/>
          </a:p>
        </p:txBody>
      </p:sp>
    </p:spTree>
    <p:extLst>
      <p:ext uri="{BB962C8B-B14F-4D97-AF65-F5344CB8AC3E}">
        <p14:creationId xmlns:p14="http://schemas.microsoft.com/office/powerpoint/2010/main" val="1355780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3175F5-EAFE-4182-BB15-E49E3F4A81D5}" type="datetimeFigureOut">
              <a:rPr lang="en-US" smtClean="0"/>
              <a:t>4/27/2010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A17AA-35D4-4BCF-8BC7-048B017BFF27}" type="slidenum">
              <a:rPr lang="en-US" smtClean="0"/>
              <a:t>‹#›</a:t>
            </a:fld>
            <a:endParaRPr lang="en-US"/>
          </a:p>
        </p:txBody>
      </p:sp>
    </p:spTree>
    <p:extLst>
      <p:ext uri="{BB962C8B-B14F-4D97-AF65-F5344CB8AC3E}">
        <p14:creationId xmlns:p14="http://schemas.microsoft.com/office/powerpoint/2010/main" val="1160475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3175F5-EAFE-4182-BB15-E49E3F4A81D5}" type="datetimeFigureOut">
              <a:rPr lang="en-US" smtClean="0"/>
              <a:t>4/27/2010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0A17AA-35D4-4BCF-8BC7-048B017BFF27}" type="slidenum">
              <a:rPr lang="en-US" smtClean="0"/>
              <a:t>‹#›</a:t>
            </a:fld>
            <a:endParaRPr lang="en-US"/>
          </a:p>
        </p:txBody>
      </p:sp>
    </p:spTree>
    <p:extLst>
      <p:ext uri="{BB962C8B-B14F-4D97-AF65-F5344CB8AC3E}">
        <p14:creationId xmlns:p14="http://schemas.microsoft.com/office/powerpoint/2010/main" val="494553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3175F5-EAFE-4182-BB15-E49E3F4A81D5}" type="datetimeFigureOut">
              <a:rPr lang="en-US" smtClean="0"/>
              <a:t>4/27/2010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0A17AA-35D4-4BCF-8BC7-048B017BFF27}" type="slidenum">
              <a:rPr lang="en-US" smtClean="0"/>
              <a:t>‹#›</a:t>
            </a:fld>
            <a:endParaRPr lang="en-US"/>
          </a:p>
        </p:txBody>
      </p:sp>
    </p:spTree>
    <p:extLst>
      <p:ext uri="{BB962C8B-B14F-4D97-AF65-F5344CB8AC3E}">
        <p14:creationId xmlns:p14="http://schemas.microsoft.com/office/powerpoint/2010/main" val="3417877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3175F5-EAFE-4182-BB15-E49E3F4A81D5}" type="datetimeFigureOut">
              <a:rPr lang="en-US" smtClean="0"/>
              <a:t>4/27/2010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0A17AA-35D4-4BCF-8BC7-048B017BFF27}" type="slidenum">
              <a:rPr lang="en-US" smtClean="0"/>
              <a:t>‹#›</a:t>
            </a:fld>
            <a:endParaRPr lang="en-US"/>
          </a:p>
        </p:txBody>
      </p:sp>
    </p:spTree>
    <p:extLst>
      <p:ext uri="{BB962C8B-B14F-4D97-AF65-F5344CB8AC3E}">
        <p14:creationId xmlns:p14="http://schemas.microsoft.com/office/powerpoint/2010/main" val="2963940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3175F5-EAFE-4182-BB15-E49E3F4A81D5}" type="datetimeFigureOut">
              <a:rPr lang="en-US" smtClean="0"/>
              <a:t>4/27/2010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0A17AA-35D4-4BCF-8BC7-048B017BFF27}" type="slidenum">
              <a:rPr lang="en-US" smtClean="0"/>
              <a:t>‹#›</a:t>
            </a:fld>
            <a:endParaRPr lang="en-US"/>
          </a:p>
        </p:txBody>
      </p:sp>
    </p:spTree>
    <p:extLst>
      <p:ext uri="{BB962C8B-B14F-4D97-AF65-F5344CB8AC3E}">
        <p14:creationId xmlns:p14="http://schemas.microsoft.com/office/powerpoint/2010/main" val="2916570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3175F5-EAFE-4182-BB15-E49E3F4A81D5}" type="datetimeFigureOut">
              <a:rPr lang="en-US" smtClean="0"/>
              <a:t>4/27/2010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0A17AA-35D4-4BCF-8BC7-048B017BFF27}" type="slidenum">
              <a:rPr lang="en-US" smtClean="0"/>
              <a:t>‹#›</a:t>
            </a:fld>
            <a:endParaRPr lang="en-US"/>
          </a:p>
        </p:txBody>
      </p:sp>
    </p:spTree>
    <p:extLst>
      <p:ext uri="{BB962C8B-B14F-4D97-AF65-F5344CB8AC3E}">
        <p14:creationId xmlns:p14="http://schemas.microsoft.com/office/powerpoint/2010/main" val="1399397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3175F5-EAFE-4182-BB15-E49E3F4A81D5}" type="datetimeFigureOut">
              <a:rPr lang="en-US" smtClean="0"/>
              <a:t>4/27/2010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0A17AA-35D4-4BCF-8BC7-048B017BFF27}" type="slidenum">
              <a:rPr lang="en-US" smtClean="0"/>
              <a:t>‹#›</a:t>
            </a:fld>
            <a:endParaRPr lang="en-US"/>
          </a:p>
        </p:txBody>
      </p:sp>
    </p:spTree>
    <p:extLst>
      <p:ext uri="{BB962C8B-B14F-4D97-AF65-F5344CB8AC3E}">
        <p14:creationId xmlns:p14="http://schemas.microsoft.com/office/powerpoint/2010/main" val="3031078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3175F5-EAFE-4182-BB15-E49E3F4A81D5}" type="datetimeFigureOut">
              <a:rPr lang="en-US" smtClean="0"/>
              <a:t>4/27/2010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0A17AA-35D4-4BCF-8BC7-048B017BFF27}" type="slidenum">
              <a:rPr lang="en-US" smtClean="0"/>
              <a:t>‹#›</a:t>
            </a:fld>
            <a:endParaRPr lang="en-US"/>
          </a:p>
        </p:txBody>
      </p:sp>
    </p:spTree>
    <p:extLst>
      <p:ext uri="{BB962C8B-B14F-4D97-AF65-F5344CB8AC3E}">
        <p14:creationId xmlns:p14="http://schemas.microsoft.com/office/powerpoint/2010/main" val="790378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image" Target="../media/image8.png"/><Relationship Id="rId3" Type="http://schemas.openxmlformats.org/officeDocument/2006/relationships/audio" Target="../media/audio45.wav"/><Relationship Id="rId7" Type="http://schemas.openxmlformats.org/officeDocument/2006/relationships/audio" Target="../media/audio49.wav"/><Relationship Id="rId12" Type="http://schemas.openxmlformats.org/officeDocument/2006/relationships/image" Target="../media/image7.png"/><Relationship Id="rId2" Type="http://schemas.openxmlformats.org/officeDocument/2006/relationships/audio" Target="../media/audio44.wav"/><Relationship Id="rId1" Type="http://schemas.openxmlformats.org/officeDocument/2006/relationships/slideLayout" Target="../slideLayouts/slideLayout2.xml"/><Relationship Id="rId6" Type="http://schemas.openxmlformats.org/officeDocument/2006/relationships/audio" Target="../media/audio48.wav"/><Relationship Id="rId11" Type="http://schemas.openxmlformats.org/officeDocument/2006/relationships/image" Target="../media/image17.png"/><Relationship Id="rId5" Type="http://schemas.openxmlformats.org/officeDocument/2006/relationships/audio" Target="../media/audio47.wav"/><Relationship Id="rId1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audio" Target="../media/audio46.wav"/><Relationship Id="rId9" Type="http://schemas.openxmlformats.org/officeDocument/2006/relationships/audio" Target="../media/audio51.wav"/><Relationship Id="rId1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audio" Target="../media/audio52.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3.wav"/><Relationship Id="rId7" Type="http://schemas.openxmlformats.org/officeDocument/2006/relationships/audio" Target="../media/audio7.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1.jpeg"/></Relationships>
</file>

<file path=ppt/slides/_rels/slide4.xml.rels><?xml version="1.0" encoding="UTF-8" standalone="yes"?>
<Relationships xmlns="http://schemas.openxmlformats.org/package/2006/relationships"><Relationship Id="rId8" Type="http://schemas.openxmlformats.org/officeDocument/2006/relationships/audio" Target="../media/audio15.wav"/><Relationship Id="rId3" Type="http://schemas.openxmlformats.org/officeDocument/2006/relationships/audio" Target="../media/audio10.wav"/><Relationship Id="rId7" Type="http://schemas.openxmlformats.org/officeDocument/2006/relationships/audio" Target="../media/audio14.wav"/><Relationship Id="rId2" Type="http://schemas.openxmlformats.org/officeDocument/2006/relationships/audio" Target="../media/audio9.wav"/><Relationship Id="rId1" Type="http://schemas.openxmlformats.org/officeDocument/2006/relationships/slideLayout" Target="../slideLayouts/slideLayout2.xml"/><Relationship Id="rId6" Type="http://schemas.openxmlformats.org/officeDocument/2006/relationships/audio" Target="../media/audio13.wav"/><Relationship Id="rId11" Type="http://schemas.openxmlformats.org/officeDocument/2006/relationships/image" Target="../media/image3.png"/><Relationship Id="rId5" Type="http://schemas.openxmlformats.org/officeDocument/2006/relationships/audio" Target="../media/audio12.wav"/><Relationship Id="rId10" Type="http://schemas.openxmlformats.org/officeDocument/2006/relationships/image" Target="../media/image1.jpeg"/><Relationship Id="rId4" Type="http://schemas.openxmlformats.org/officeDocument/2006/relationships/audio" Target="../media/audio11.wav"/><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7.wav"/><Relationship Id="rId7" Type="http://schemas.openxmlformats.org/officeDocument/2006/relationships/image" Target="../media/image1.jpeg"/><Relationship Id="rId2" Type="http://schemas.openxmlformats.org/officeDocument/2006/relationships/audio" Target="../media/audio16.wav"/><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audio" Target="../media/audio19.wav"/><Relationship Id="rId4" Type="http://schemas.openxmlformats.org/officeDocument/2006/relationships/audio" Target="../media/audio18.wav"/></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1.wav"/><Relationship Id="rId7" Type="http://schemas.openxmlformats.org/officeDocument/2006/relationships/image" Target="../media/image7.png"/><Relationship Id="rId2" Type="http://schemas.openxmlformats.org/officeDocument/2006/relationships/audio" Target="../media/audio20.wav"/><Relationship Id="rId1" Type="http://schemas.openxmlformats.org/officeDocument/2006/relationships/slideLayout" Target="../slideLayouts/slideLayout2.xml"/><Relationship Id="rId6" Type="http://schemas.openxmlformats.org/officeDocument/2006/relationships/image" Target="../media/image1.jpeg"/><Relationship Id="rId11" Type="http://schemas.openxmlformats.org/officeDocument/2006/relationships/image" Target="../media/image11.png"/><Relationship Id="rId5" Type="http://schemas.openxmlformats.org/officeDocument/2006/relationships/image" Target="../media/image6.gif"/><Relationship Id="rId10" Type="http://schemas.openxmlformats.org/officeDocument/2006/relationships/image" Target="../media/image10.png"/><Relationship Id="rId4" Type="http://schemas.openxmlformats.org/officeDocument/2006/relationships/audio" Target="../media/audio22.wav"/><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image" Target="../media/image9.png"/><Relationship Id="rId18" Type="http://schemas.openxmlformats.org/officeDocument/2006/relationships/image" Target="../media/image15.jpeg"/><Relationship Id="rId3" Type="http://schemas.openxmlformats.org/officeDocument/2006/relationships/audio" Target="../media/audio24.wav"/><Relationship Id="rId7" Type="http://schemas.openxmlformats.org/officeDocument/2006/relationships/audio" Target="../media/audio28.wav"/><Relationship Id="rId12" Type="http://schemas.openxmlformats.org/officeDocument/2006/relationships/image" Target="../media/image8.png"/><Relationship Id="rId17" Type="http://schemas.openxmlformats.org/officeDocument/2006/relationships/image" Target="../media/image14.png"/><Relationship Id="rId2" Type="http://schemas.openxmlformats.org/officeDocument/2006/relationships/audio" Target="../media/audio23.wav"/><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audio" Target="../media/audio27.wav"/><Relationship Id="rId11" Type="http://schemas.openxmlformats.org/officeDocument/2006/relationships/image" Target="../media/image12.png"/><Relationship Id="rId5" Type="http://schemas.openxmlformats.org/officeDocument/2006/relationships/audio" Target="../media/audio26.wav"/><Relationship Id="rId15" Type="http://schemas.openxmlformats.org/officeDocument/2006/relationships/image" Target="../media/image10.png"/><Relationship Id="rId10" Type="http://schemas.openxmlformats.org/officeDocument/2006/relationships/audio" Target="../media/audio31.wav"/><Relationship Id="rId4" Type="http://schemas.openxmlformats.org/officeDocument/2006/relationships/audio" Target="../media/audio25.wav"/><Relationship Id="rId9" Type="http://schemas.openxmlformats.org/officeDocument/2006/relationships/audio" Target="../media/audio30.wav"/><Relationship Id="rId1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33.wav"/><Relationship Id="rId7" Type="http://schemas.openxmlformats.org/officeDocument/2006/relationships/image" Target="../media/image16.png"/><Relationship Id="rId2" Type="http://schemas.openxmlformats.org/officeDocument/2006/relationships/audio" Target="../media/audio32.wav"/><Relationship Id="rId1" Type="http://schemas.openxmlformats.org/officeDocument/2006/relationships/slideLayout" Target="../slideLayouts/slideLayout2.xml"/><Relationship Id="rId6" Type="http://schemas.openxmlformats.org/officeDocument/2006/relationships/audio" Target="../media/audio36.wav"/><Relationship Id="rId11" Type="http://schemas.openxmlformats.org/officeDocument/2006/relationships/image" Target="../media/image20.png"/><Relationship Id="rId5" Type="http://schemas.openxmlformats.org/officeDocument/2006/relationships/audio" Target="../media/audio35.wav"/><Relationship Id="rId10" Type="http://schemas.openxmlformats.org/officeDocument/2006/relationships/image" Target="../media/image19.png"/><Relationship Id="rId4" Type="http://schemas.openxmlformats.org/officeDocument/2006/relationships/audio" Target="../media/audio34.wav"/><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image" Target="../media/image25.png"/><Relationship Id="rId3" Type="http://schemas.openxmlformats.org/officeDocument/2006/relationships/audio" Target="../media/audio38.wav"/><Relationship Id="rId7" Type="http://schemas.openxmlformats.org/officeDocument/2006/relationships/audio" Target="../media/audio42.wav"/><Relationship Id="rId12" Type="http://schemas.openxmlformats.org/officeDocument/2006/relationships/image" Target="../media/image24.png"/><Relationship Id="rId2" Type="http://schemas.openxmlformats.org/officeDocument/2006/relationships/audio" Target="../media/audio37.wav"/><Relationship Id="rId1" Type="http://schemas.openxmlformats.org/officeDocument/2006/relationships/slideLayout" Target="../slideLayouts/slideLayout2.xml"/><Relationship Id="rId6" Type="http://schemas.openxmlformats.org/officeDocument/2006/relationships/audio" Target="../media/audio41.wav"/><Relationship Id="rId11" Type="http://schemas.openxmlformats.org/officeDocument/2006/relationships/image" Target="../media/image23.png"/><Relationship Id="rId5" Type="http://schemas.openxmlformats.org/officeDocument/2006/relationships/audio" Target="../media/audio40.wav"/><Relationship Id="rId10" Type="http://schemas.openxmlformats.org/officeDocument/2006/relationships/image" Target="../media/image22.png"/><Relationship Id="rId4" Type="http://schemas.openxmlformats.org/officeDocument/2006/relationships/audio" Target="../media/audio39.wav"/><Relationship Id="rId9" Type="http://schemas.openxmlformats.org/officeDocument/2006/relationships/image" Target="../media/image2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18352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86200" y="3059668"/>
            <a:ext cx="1600200" cy="369332"/>
          </a:xfrm>
          <a:prstGeom prst="rect">
            <a:avLst/>
          </a:prstGeom>
          <a:noFill/>
        </p:spPr>
        <p:txBody>
          <a:bodyPr wrap="square" rtlCol="0">
            <a:spAutoFit/>
          </a:bodyPr>
          <a:lstStyle/>
          <a:p>
            <a:r>
              <a:rPr lang="en-US" dirty="0" smtClean="0">
                <a:solidFill>
                  <a:schemeClr val="accent1">
                    <a:lumMod val="60000"/>
                    <a:lumOff val="40000"/>
                  </a:schemeClr>
                </a:solidFill>
                <a:effectLst>
                  <a:outerShdw blurRad="38100" dist="38100" dir="2700000" algn="tl">
                    <a:srgbClr xmlns:mc="http://schemas.openxmlformats.org/markup-compatibility/2006" xmlns:a14="http://schemas.microsoft.com/office/drawing/2010/main" val="000000" mc:Ignorable="">
                      <a:alpha val="43137"/>
                    </a:srgbClr>
                  </a:outerShdw>
                </a:effectLst>
                <a:latin typeface="Franklin Gothic Demi" pitchFamily="34" charset="0"/>
              </a:rPr>
              <a:t>Meanwhile…</a:t>
            </a:r>
            <a:endParaRPr lang="en-US" dirty="0">
              <a:solidFill>
                <a:schemeClr val="accent1">
                  <a:lumMod val="60000"/>
                  <a:lumOff val="40000"/>
                </a:schemeClr>
              </a:solidFill>
              <a:effectLst>
                <a:outerShdw blurRad="38100" dist="38100" dir="2700000" algn="tl">
                  <a:srgbClr xmlns:mc="http://schemas.openxmlformats.org/markup-compatibility/2006" xmlns:a14="http://schemas.microsoft.com/office/drawing/2010/main" val="000000" mc:Ignorable="">
                    <a:alpha val="43137"/>
                  </a:srgbClr>
                </a:outerShdw>
              </a:effectLst>
              <a:latin typeface="Franklin Gothic Demi" pitchFamily="34" charset="0"/>
            </a:endParaRPr>
          </a:p>
        </p:txBody>
      </p:sp>
      <p:grpSp>
        <p:nvGrpSpPr>
          <p:cNvPr id="7" name="Group 6"/>
          <p:cNvGrpSpPr/>
          <p:nvPr/>
        </p:nvGrpSpPr>
        <p:grpSpPr>
          <a:xfrm>
            <a:off x="533400" y="5715000"/>
            <a:ext cx="7924800" cy="314325"/>
            <a:chOff x="914400" y="3581400"/>
            <a:chExt cx="7924800" cy="314325"/>
          </a:xfrm>
        </p:grpSpPr>
        <p:pic>
          <p:nvPicPr>
            <p:cNvPr id="8"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4400" y="3733800"/>
              <a:ext cx="5648325"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00200" y="3581400"/>
              <a:ext cx="7239000" cy="159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685800" y="2735818"/>
            <a:ext cx="7210398" cy="323850"/>
            <a:chOff x="609600" y="2952750"/>
            <a:chExt cx="7210398" cy="323850"/>
          </a:xfrm>
        </p:grpSpPr>
        <p:pic>
          <p:nvPicPr>
            <p:cNvPr id="11"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00" y="2952750"/>
              <a:ext cx="1420009"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03091" y="2952750"/>
              <a:ext cx="8953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02972" y="2962275"/>
              <a:ext cx="1000125"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53534" y="2963634"/>
              <a:ext cx="3966464"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Rounded Rectangular Callout 14"/>
          <p:cNvSpPr/>
          <p:nvPr/>
        </p:nvSpPr>
        <p:spPr>
          <a:xfrm>
            <a:off x="2609850" y="514618"/>
            <a:ext cx="2552700" cy="1724089"/>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Tell them where HERV-K113 and HERV-K115 live.</a:t>
            </a:r>
            <a:endParaRPr lang="en-US" dirty="0">
              <a:solidFill>
                <a:schemeClr val="tx1"/>
              </a:solidFill>
            </a:endParaRPr>
          </a:p>
        </p:txBody>
      </p:sp>
      <p:sp>
        <p:nvSpPr>
          <p:cNvPr id="16" name="Rounded Rectangular Callout 15"/>
          <p:cNvSpPr/>
          <p:nvPr/>
        </p:nvSpPr>
        <p:spPr>
          <a:xfrm>
            <a:off x="2171700" y="3581400"/>
            <a:ext cx="2514600" cy="1724089"/>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No, they don’t live in this host remember? They don’t try to be nice like us.</a:t>
            </a:r>
            <a:endParaRPr lang="en-US" dirty="0">
              <a:solidFill>
                <a:schemeClr val="tx1"/>
              </a:solidFill>
            </a:endParaRPr>
          </a:p>
        </p:txBody>
      </p:sp>
      <p:sp>
        <p:nvSpPr>
          <p:cNvPr id="17" name="Rounded Rectangular Callout 16"/>
          <p:cNvSpPr/>
          <p:nvPr/>
        </p:nvSpPr>
        <p:spPr>
          <a:xfrm>
            <a:off x="2609850" y="514618"/>
            <a:ext cx="2552700" cy="1724089"/>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That doesn’t mean we can’t show them where they would integrate.</a:t>
            </a:r>
            <a:endParaRPr lang="en-US" dirty="0">
              <a:solidFill>
                <a:schemeClr val="tx1"/>
              </a:solidFill>
            </a:endParaRPr>
          </a:p>
        </p:txBody>
      </p:sp>
      <p:sp>
        <p:nvSpPr>
          <p:cNvPr id="18" name="Rounded Rectangular Callout 17"/>
          <p:cNvSpPr/>
          <p:nvPr/>
        </p:nvSpPr>
        <p:spPr>
          <a:xfrm>
            <a:off x="2171700" y="3597540"/>
            <a:ext cx="2552700" cy="1724089"/>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It’s too hard to explain, they are really only found in 29% and 16% of the population.</a:t>
            </a:r>
            <a:endParaRPr lang="en-US" dirty="0">
              <a:solidFill>
                <a:schemeClr val="tx1"/>
              </a:solidFill>
            </a:endParaRPr>
          </a:p>
        </p:txBody>
      </p:sp>
      <p:sp>
        <p:nvSpPr>
          <p:cNvPr id="19" name="Rounded Rectangular Callout 18"/>
          <p:cNvSpPr/>
          <p:nvPr/>
        </p:nvSpPr>
        <p:spPr>
          <a:xfrm>
            <a:off x="2609850" y="514617"/>
            <a:ext cx="2552700" cy="1724089"/>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HERV-K113 is expressed  more in people with MS and </a:t>
            </a:r>
            <a:r>
              <a:rPr lang="en-US" dirty="0" err="1" smtClean="0">
                <a:solidFill>
                  <a:schemeClr val="tx1"/>
                </a:solidFill>
              </a:rPr>
              <a:t>Sjögren’s</a:t>
            </a:r>
            <a:r>
              <a:rPr lang="en-US" dirty="0" smtClean="0">
                <a:solidFill>
                  <a:schemeClr val="tx1"/>
                </a:solidFill>
              </a:rPr>
              <a:t> syndrome.</a:t>
            </a:r>
            <a:endParaRPr lang="en-US" dirty="0">
              <a:solidFill>
                <a:schemeClr val="tx1"/>
              </a:solidFill>
            </a:endParaRPr>
          </a:p>
        </p:txBody>
      </p:sp>
      <p:sp>
        <p:nvSpPr>
          <p:cNvPr id="20" name="Rounded Rectangular Callout 19"/>
          <p:cNvSpPr/>
          <p:nvPr/>
        </p:nvSpPr>
        <p:spPr>
          <a:xfrm>
            <a:off x="2171700" y="3597540"/>
            <a:ext cx="2552700" cy="1724089"/>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Let’s not talk about them anymore. Well, thanks for joining us inside your DNA. </a:t>
            </a:r>
            <a:endParaRPr lang="en-US" dirty="0">
              <a:solidFill>
                <a:schemeClr val="tx1"/>
              </a:solidFill>
            </a:endParaRPr>
          </a:p>
        </p:txBody>
      </p:sp>
      <p:sp>
        <p:nvSpPr>
          <p:cNvPr id="21" name="Rounded Rectangular Callout 20"/>
          <p:cNvSpPr/>
          <p:nvPr/>
        </p:nvSpPr>
        <p:spPr>
          <a:xfrm>
            <a:off x="2609850" y="514616"/>
            <a:ext cx="2552700" cy="1724089"/>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Hopefully we can keep up this synergistic relationship for millennia into the future.</a:t>
            </a:r>
            <a:endParaRPr lang="en-US" dirty="0">
              <a:solidFill>
                <a:schemeClr val="tx1"/>
              </a:solidFill>
            </a:endParaRPr>
          </a:p>
        </p:txBody>
      </p:sp>
      <p:sp>
        <p:nvSpPr>
          <p:cNvPr id="22" name="Rounded Rectangular Callout 21"/>
          <p:cNvSpPr/>
          <p:nvPr/>
        </p:nvSpPr>
        <p:spPr>
          <a:xfrm>
            <a:off x="2171700" y="3581399"/>
            <a:ext cx="2552700" cy="1724089"/>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Don’t forget to pay attention to the credits, a lot of people worked hard to find us.</a:t>
            </a:r>
            <a:endParaRPr lang="en-US" dirty="0">
              <a:solidFill>
                <a:schemeClr val="tx1"/>
              </a:solidFill>
            </a:endParaRPr>
          </a:p>
        </p:txBody>
      </p:sp>
    </p:spTree>
    <p:extLst>
      <p:ext uri="{BB962C8B-B14F-4D97-AF65-F5344CB8AC3E}">
        <p14:creationId xmlns:p14="http://schemas.microsoft.com/office/powerpoint/2010/main" val="2455599789"/>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xmlns:p14="http://schemas.microsoft.com/office/powerpoint/2010/main" spd="slow" advClick="0" advTm="6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par>
                                <p:cTn id="8" presetID="10" presetClass="exit" presetSubtype="0" fill="hold" grpId="1" nodeType="withEffect">
                                  <p:stCondLst>
                                    <p:cond delay="2500"/>
                                  </p:stCondLst>
                                  <p:childTnLst>
                                    <p:animEffect transition="out" filter="fade">
                                      <p:cBhvr>
                                        <p:cTn id="9" dur="2500"/>
                                        <p:tgtEl>
                                          <p:spTgt spid="5"/>
                                        </p:tgtEl>
                                      </p:cBhvr>
                                    </p:animEffect>
                                    <p:set>
                                      <p:cBhvr>
                                        <p:cTn id="10" dur="1" fill="hold">
                                          <p:stCondLst>
                                            <p:cond delay="2499"/>
                                          </p:stCondLst>
                                        </p:cTn>
                                        <p:tgtEl>
                                          <p:spTgt spid="5"/>
                                        </p:tgtEl>
                                        <p:attrNameLst>
                                          <p:attrName>style.visibility</p:attrName>
                                        </p:attrNameLst>
                                      </p:cBhvr>
                                      <p:to>
                                        <p:strVal val="hidden"/>
                                      </p:to>
                                    </p:set>
                                  </p:childTnLst>
                                </p:cTn>
                              </p:par>
                            </p:childTnLst>
                          </p:cTn>
                        </p:par>
                        <p:par>
                          <p:cTn id="11" fill="hold">
                            <p:stCondLst>
                              <p:cond delay="5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5500"/>
                            </p:stCondLst>
                            <p:childTnLst>
                              <p:par>
                                <p:cTn id="19" presetID="10"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subTnLst>
                                    <p:audio>
                                      <p:cMediaNode>
                                        <p:cTn display="0" masterRel="sameClick">
                                          <p:stCondLst>
                                            <p:cond evt="begin" delay="0">
                                              <p:tn val="19"/>
                                            </p:cond>
                                          </p:stCondLst>
                                          <p:endCondLst>
                                            <p:cond evt="onStopAudio" delay="0">
                                              <p:tgtEl>
                                                <p:sldTgt/>
                                              </p:tgtEl>
                                            </p:cond>
                                          </p:endCondLst>
                                        </p:cTn>
                                        <p:tgtEl>
                                          <p:sndTgt r:embed="rId2" name="10-1.wav"/>
                                        </p:tgtEl>
                                      </p:cMediaNode>
                                    </p:audio>
                                  </p:subTnLst>
                                </p:cTn>
                              </p:par>
                            </p:childTnLst>
                          </p:cTn>
                        </p:par>
                        <p:par>
                          <p:cTn id="22" fill="hold">
                            <p:stCondLst>
                              <p:cond delay="6000"/>
                            </p:stCondLst>
                            <p:childTnLst>
                              <p:par>
                                <p:cTn id="23" presetID="1" presetClass="exit" presetSubtype="0" fill="hold" grpId="1" nodeType="afterEffect">
                                  <p:stCondLst>
                                    <p:cond delay="4000"/>
                                  </p:stCondLst>
                                  <p:childTnLst>
                                    <p:set>
                                      <p:cBhvr>
                                        <p:cTn id="24" dur="1" fill="hold">
                                          <p:stCondLst>
                                            <p:cond delay="0"/>
                                          </p:stCondLst>
                                        </p:cTn>
                                        <p:tgtEl>
                                          <p:spTgt spid="15"/>
                                        </p:tgtEl>
                                        <p:attrNameLst>
                                          <p:attrName>style.visibility</p:attrName>
                                        </p:attrNameLst>
                                      </p:cBhvr>
                                      <p:to>
                                        <p:strVal val="hidden"/>
                                      </p:to>
                                    </p:set>
                                  </p:childTnLst>
                                </p:cTn>
                              </p:par>
                            </p:childTnLst>
                          </p:cTn>
                        </p:par>
                        <p:par>
                          <p:cTn id="25" fill="hold">
                            <p:stCondLst>
                              <p:cond delay="10000"/>
                            </p:stCondLst>
                            <p:childTnLst>
                              <p:par>
                                <p:cTn id="26" presetID="10"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subTnLst>
                                    <p:audio>
                                      <p:cMediaNode>
                                        <p:cTn display="0" masterRel="sameClick">
                                          <p:stCondLst>
                                            <p:cond evt="begin" delay="0">
                                              <p:tn val="26"/>
                                            </p:cond>
                                          </p:stCondLst>
                                          <p:endCondLst>
                                            <p:cond evt="onStopAudio" delay="0">
                                              <p:tgtEl>
                                                <p:sldTgt/>
                                              </p:tgtEl>
                                            </p:cond>
                                          </p:endCondLst>
                                        </p:cTn>
                                        <p:tgtEl>
                                          <p:sndTgt r:embed="rId3" name="10-2.wav"/>
                                        </p:tgtEl>
                                      </p:cMediaNode>
                                    </p:audio>
                                  </p:subTnLst>
                                </p:cTn>
                              </p:par>
                            </p:childTnLst>
                          </p:cTn>
                        </p:par>
                        <p:par>
                          <p:cTn id="29" fill="hold">
                            <p:stCondLst>
                              <p:cond delay="10500"/>
                            </p:stCondLst>
                            <p:childTnLst>
                              <p:par>
                                <p:cTn id="30" presetID="1" presetClass="exit" presetSubtype="0" fill="hold" grpId="1" nodeType="afterEffect">
                                  <p:stCondLst>
                                    <p:cond delay="4000"/>
                                  </p:stCondLst>
                                  <p:childTnLst>
                                    <p:set>
                                      <p:cBhvr>
                                        <p:cTn id="31" dur="1" fill="hold">
                                          <p:stCondLst>
                                            <p:cond delay="0"/>
                                          </p:stCondLst>
                                        </p:cTn>
                                        <p:tgtEl>
                                          <p:spTgt spid="16"/>
                                        </p:tgtEl>
                                        <p:attrNameLst>
                                          <p:attrName>style.visibility</p:attrName>
                                        </p:attrNameLst>
                                      </p:cBhvr>
                                      <p:to>
                                        <p:strVal val="hidden"/>
                                      </p:to>
                                    </p:set>
                                  </p:childTnLst>
                                </p:cTn>
                              </p:par>
                            </p:childTnLst>
                          </p:cTn>
                        </p:par>
                        <p:par>
                          <p:cTn id="32" fill="hold">
                            <p:stCondLst>
                              <p:cond delay="145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subTnLst>
                                    <p:audio>
                                      <p:cMediaNode>
                                        <p:cTn display="0" masterRel="sameClick">
                                          <p:stCondLst>
                                            <p:cond evt="begin" delay="0">
                                              <p:tn val="33"/>
                                            </p:cond>
                                          </p:stCondLst>
                                          <p:endCondLst>
                                            <p:cond evt="onStopAudio" delay="0">
                                              <p:tgtEl>
                                                <p:sldTgt/>
                                              </p:tgtEl>
                                            </p:cond>
                                          </p:endCondLst>
                                        </p:cTn>
                                        <p:tgtEl>
                                          <p:sndTgt r:embed="rId4" name="10-3.wav"/>
                                        </p:tgtEl>
                                      </p:cMediaNode>
                                    </p:audio>
                                  </p:subTnLst>
                                </p:cTn>
                              </p:par>
                            </p:childTnLst>
                          </p:cTn>
                        </p:par>
                        <p:par>
                          <p:cTn id="36" fill="hold">
                            <p:stCondLst>
                              <p:cond delay="15000"/>
                            </p:stCondLst>
                            <p:childTnLst>
                              <p:par>
                                <p:cTn id="37" presetID="1" presetClass="exit" presetSubtype="0" fill="hold" grpId="1" nodeType="afterEffect">
                                  <p:stCondLst>
                                    <p:cond delay="3000"/>
                                  </p:stCondLst>
                                  <p:childTnLst>
                                    <p:set>
                                      <p:cBhvr>
                                        <p:cTn id="38" dur="1" fill="hold">
                                          <p:stCondLst>
                                            <p:cond delay="0"/>
                                          </p:stCondLst>
                                        </p:cTn>
                                        <p:tgtEl>
                                          <p:spTgt spid="17"/>
                                        </p:tgtEl>
                                        <p:attrNameLst>
                                          <p:attrName>style.visibility</p:attrName>
                                        </p:attrNameLst>
                                      </p:cBhvr>
                                      <p:to>
                                        <p:strVal val="hidden"/>
                                      </p:to>
                                    </p:set>
                                  </p:childTnLst>
                                </p:cTn>
                              </p:par>
                            </p:childTnLst>
                          </p:cTn>
                        </p:par>
                        <p:par>
                          <p:cTn id="39" fill="hold">
                            <p:stCondLst>
                              <p:cond delay="18000"/>
                            </p:stCondLst>
                            <p:childTnLst>
                              <p:par>
                                <p:cTn id="40" presetID="10" presetClass="entr" presetSubtype="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subTnLst>
                                    <p:audio>
                                      <p:cMediaNode>
                                        <p:cTn display="0" masterRel="sameClick">
                                          <p:stCondLst>
                                            <p:cond evt="begin" delay="0">
                                              <p:tn val="40"/>
                                            </p:cond>
                                          </p:stCondLst>
                                          <p:endCondLst>
                                            <p:cond evt="onStopAudio" delay="0">
                                              <p:tgtEl>
                                                <p:sldTgt/>
                                              </p:tgtEl>
                                            </p:cond>
                                          </p:endCondLst>
                                        </p:cTn>
                                        <p:tgtEl>
                                          <p:sndTgt r:embed="rId5" name="10-4.wav"/>
                                        </p:tgtEl>
                                      </p:cMediaNode>
                                    </p:audio>
                                  </p:subTnLst>
                                </p:cTn>
                              </p:par>
                            </p:childTnLst>
                          </p:cTn>
                        </p:par>
                        <p:par>
                          <p:cTn id="43" fill="hold">
                            <p:stCondLst>
                              <p:cond delay="18500"/>
                            </p:stCondLst>
                            <p:childTnLst>
                              <p:par>
                                <p:cTn id="44" presetID="1" presetClass="exit" presetSubtype="0" fill="hold" grpId="1" nodeType="afterEffect">
                                  <p:stCondLst>
                                    <p:cond delay="5200"/>
                                  </p:stCondLst>
                                  <p:childTnLst>
                                    <p:set>
                                      <p:cBhvr>
                                        <p:cTn id="45" dur="1" fill="hold">
                                          <p:stCondLst>
                                            <p:cond delay="0"/>
                                          </p:stCondLst>
                                        </p:cTn>
                                        <p:tgtEl>
                                          <p:spTgt spid="18"/>
                                        </p:tgtEl>
                                        <p:attrNameLst>
                                          <p:attrName>style.visibility</p:attrName>
                                        </p:attrNameLst>
                                      </p:cBhvr>
                                      <p:to>
                                        <p:strVal val="hidden"/>
                                      </p:to>
                                    </p:set>
                                  </p:childTnLst>
                                </p:cTn>
                              </p:par>
                            </p:childTnLst>
                          </p:cTn>
                        </p:par>
                        <p:par>
                          <p:cTn id="46" fill="hold">
                            <p:stCondLst>
                              <p:cond delay="23700"/>
                            </p:stCondLst>
                            <p:childTnLst>
                              <p:par>
                                <p:cTn id="47" presetID="10" presetClass="entr" presetSubtype="0"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subTnLst>
                                    <p:audio>
                                      <p:cMediaNode>
                                        <p:cTn display="0" masterRel="sameClick">
                                          <p:stCondLst>
                                            <p:cond evt="begin" delay="0">
                                              <p:tn val="47"/>
                                            </p:cond>
                                          </p:stCondLst>
                                          <p:endCondLst>
                                            <p:cond evt="onStopAudio" delay="0">
                                              <p:tgtEl>
                                                <p:sldTgt/>
                                              </p:tgtEl>
                                            </p:cond>
                                          </p:endCondLst>
                                        </p:cTn>
                                        <p:tgtEl>
                                          <p:sndTgt r:embed="rId6" name="10-5.wav"/>
                                        </p:tgtEl>
                                      </p:cMediaNode>
                                    </p:audio>
                                  </p:subTnLst>
                                </p:cTn>
                              </p:par>
                            </p:childTnLst>
                          </p:cTn>
                        </p:par>
                        <p:par>
                          <p:cTn id="50" fill="hold">
                            <p:stCondLst>
                              <p:cond delay="24200"/>
                            </p:stCondLst>
                            <p:childTnLst>
                              <p:par>
                                <p:cTn id="51" presetID="1" presetClass="exit" presetSubtype="0" fill="hold" grpId="1" nodeType="afterEffect">
                                  <p:stCondLst>
                                    <p:cond delay="4800"/>
                                  </p:stCondLst>
                                  <p:childTnLst>
                                    <p:set>
                                      <p:cBhvr>
                                        <p:cTn id="52" dur="1" fill="hold">
                                          <p:stCondLst>
                                            <p:cond delay="0"/>
                                          </p:stCondLst>
                                        </p:cTn>
                                        <p:tgtEl>
                                          <p:spTgt spid="19"/>
                                        </p:tgtEl>
                                        <p:attrNameLst>
                                          <p:attrName>style.visibility</p:attrName>
                                        </p:attrNameLst>
                                      </p:cBhvr>
                                      <p:to>
                                        <p:strVal val="hidden"/>
                                      </p:to>
                                    </p:set>
                                  </p:childTnLst>
                                </p:cTn>
                              </p:par>
                            </p:childTnLst>
                          </p:cTn>
                        </p:par>
                        <p:par>
                          <p:cTn id="53" fill="hold">
                            <p:stCondLst>
                              <p:cond delay="29000"/>
                            </p:stCondLst>
                            <p:childTnLst>
                              <p:par>
                                <p:cTn id="54" presetID="10" presetClass="entr" presetSubtype="0"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subTnLst>
                                    <p:audio>
                                      <p:cMediaNode>
                                        <p:cTn display="0" masterRel="sameClick">
                                          <p:stCondLst>
                                            <p:cond evt="begin" delay="0">
                                              <p:tn val="54"/>
                                            </p:cond>
                                          </p:stCondLst>
                                          <p:endCondLst>
                                            <p:cond evt="onStopAudio" delay="0">
                                              <p:tgtEl>
                                                <p:sldTgt/>
                                              </p:tgtEl>
                                            </p:cond>
                                          </p:endCondLst>
                                        </p:cTn>
                                        <p:tgtEl>
                                          <p:sndTgt r:embed="rId7" name="10-6.wav"/>
                                        </p:tgtEl>
                                      </p:cMediaNode>
                                    </p:audio>
                                  </p:subTnLst>
                                </p:cTn>
                              </p:par>
                            </p:childTnLst>
                          </p:cTn>
                        </p:par>
                        <p:par>
                          <p:cTn id="57" fill="hold">
                            <p:stCondLst>
                              <p:cond delay="29500"/>
                            </p:stCondLst>
                            <p:childTnLst>
                              <p:par>
                                <p:cTn id="58" presetID="1" presetClass="exit" presetSubtype="0" fill="hold" grpId="1" nodeType="afterEffect">
                                  <p:stCondLst>
                                    <p:cond delay="5500"/>
                                  </p:stCondLst>
                                  <p:childTnLst>
                                    <p:set>
                                      <p:cBhvr>
                                        <p:cTn id="59" dur="1" fill="hold">
                                          <p:stCondLst>
                                            <p:cond delay="0"/>
                                          </p:stCondLst>
                                        </p:cTn>
                                        <p:tgtEl>
                                          <p:spTgt spid="20"/>
                                        </p:tgtEl>
                                        <p:attrNameLst>
                                          <p:attrName>style.visibility</p:attrName>
                                        </p:attrNameLst>
                                      </p:cBhvr>
                                      <p:to>
                                        <p:strVal val="hidden"/>
                                      </p:to>
                                    </p:set>
                                  </p:childTnLst>
                                </p:cTn>
                              </p:par>
                            </p:childTnLst>
                          </p:cTn>
                        </p:par>
                        <p:par>
                          <p:cTn id="60" fill="hold">
                            <p:stCondLst>
                              <p:cond delay="35000"/>
                            </p:stCondLst>
                            <p:childTnLst>
                              <p:par>
                                <p:cTn id="61" presetID="10" presetClass="entr" presetSubtype="0"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subTnLst>
                                    <p:audio>
                                      <p:cMediaNode>
                                        <p:cTn display="0" masterRel="sameClick">
                                          <p:stCondLst>
                                            <p:cond evt="begin" delay="0">
                                              <p:tn val="61"/>
                                            </p:cond>
                                          </p:stCondLst>
                                          <p:endCondLst>
                                            <p:cond evt="onStopAudio" delay="0">
                                              <p:tgtEl>
                                                <p:sldTgt/>
                                              </p:tgtEl>
                                            </p:cond>
                                          </p:endCondLst>
                                        </p:cTn>
                                        <p:tgtEl>
                                          <p:sndTgt r:embed="rId8" name="10-7.wav"/>
                                        </p:tgtEl>
                                      </p:cMediaNode>
                                    </p:audio>
                                  </p:subTnLst>
                                </p:cTn>
                              </p:par>
                            </p:childTnLst>
                          </p:cTn>
                        </p:par>
                        <p:par>
                          <p:cTn id="64" fill="hold">
                            <p:stCondLst>
                              <p:cond delay="35500"/>
                            </p:stCondLst>
                            <p:childTnLst>
                              <p:par>
                                <p:cTn id="65" presetID="1" presetClass="exit" presetSubtype="0" fill="hold" grpId="1" nodeType="afterEffect">
                                  <p:stCondLst>
                                    <p:cond delay="4200"/>
                                  </p:stCondLst>
                                  <p:childTnLst>
                                    <p:set>
                                      <p:cBhvr>
                                        <p:cTn id="66" dur="1" fill="hold">
                                          <p:stCondLst>
                                            <p:cond delay="0"/>
                                          </p:stCondLst>
                                        </p:cTn>
                                        <p:tgtEl>
                                          <p:spTgt spid="21"/>
                                        </p:tgtEl>
                                        <p:attrNameLst>
                                          <p:attrName>style.visibility</p:attrName>
                                        </p:attrNameLst>
                                      </p:cBhvr>
                                      <p:to>
                                        <p:strVal val="hidden"/>
                                      </p:to>
                                    </p:set>
                                  </p:childTnLst>
                                </p:cTn>
                              </p:par>
                            </p:childTnLst>
                          </p:cTn>
                        </p:par>
                        <p:par>
                          <p:cTn id="67" fill="hold">
                            <p:stCondLst>
                              <p:cond delay="39700"/>
                            </p:stCondLst>
                            <p:childTnLst>
                              <p:par>
                                <p:cTn id="68" presetID="10" presetClass="entr" presetSubtype="0" fill="hold" grpId="0" nodeType="after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subTnLst>
                                    <p:audio>
                                      <p:cMediaNode>
                                        <p:cTn display="0" masterRel="sameClick">
                                          <p:stCondLst>
                                            <p:cond evt="begin" delay="0">
                                              <p:tn val="68"/>
                                            </p:cond>
                                          </p:stCondLst>
                                          <p:endCondLst>
                                            <p:cond evt="onStopAudio" delay="0">
                                              <p:tgtEl>
                                                <p:sldTgt/>
                                              </p:tgtEl>
                                            </p:cond>
                                          </p:endCondLst>
                                        </p:cTn>
                                        <p:tgtEl>
                                          <p:sndTgt r:embed="rId9" name="10-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839200" cy="4525963"/>
          </a:xfrm>
        </p:spPr>
        <p:txBody>
          <a:bodyPr>
            <a:normAutofit/>
          </a:bodyPr>
          <a:lstStyle/>
          <a:p>
            <a:r>
              <a:rPr lang="en-US" sz="2000" dirty="0" err="1" smtClean="0">
                <a:solidFill>
                  <a:schemeClr val="accent1">
                    <a:lumMod val="60000"/>
                    <a:lumOff val="40000"/>
                  </a:schemeClr>
                </a:solidFill>
              </a:rPr>
              <a:t>Balada</a:t>
            </a:r>
            <a:r>
              <a:rPr lang="en-US" sz="2000" dirty="0" smtClean="0">
                <a:solidFill>
                  <a:schemeClr val="accent1">
                    <a:lumMod val="60000"/>
                    <a:lumOff val="40000"/>
                  </a:schemeClr>
                </a:solidFill>
              </a:rPr>
              <a:t> et al. Rev. Med. </a:t>
            </a:r>
            <a:r>
              <a:rPr lang="en-US" sz="2000" dirty="0" err="1" smtClean="0">
                <a:solidFill>
                  <a:schemeClr val="accent1">
                    <a:lumMod val="60000"/>
                    <a:lumOff val="40000"/>
                  </a:schemeClr>
                </a:solidFill>
              </a:rPr>
              <a:t>Virol</a:t>
            </a:r>
            <a:r>
              <a:rPr lang="en-US" sz="2000" dirty="0" smtClean="0">
                <a:solidFill>
                  <a:schemeClr val="accent1">
                    <a:lumMod val="60000"/>
                    <a:lumOff val="40000"/>
                  </a:schemeClr>
                </a:solidFill>
              </a:rPr>
              <a:t>. 2009. </a:t>
            </a:r>
            <a:r>
              <a:rPr lang="en-US" sz="2000" b="1" dirty="0" smtClean="0">
                <a:solidFill>
                  <a:schemeClr val="accent1">
                    <a:lumMod val="60000"/>
                    <a:lumOff val="40000"/>
                  </a:schemeClr>
                </a:solidFill>
              </a:rPr>
              <a:t>19</a:t>
            </a:r>
            <a:r>
              <a:rPr lang="en-US" sz="2000" dirty="0" smtClean="0">
                <a:solidFill>
                  <a:schemeClr val="accent1">
                    <a:lumMod val="60000"/>
                    <a:lumOff val="40000"/>
                  </a:schemeClr>
                </a:solidFill>
              </a:rPr>
              <a:t>:273-286.</a:t>
            </a:r>
          </a:p>
          <a:p>
            <a:r>
              <a:rPr lang="en-US" sz="2000" dirty="0" err="1" smtClean="0">
                <a:solidFill>
                  <a:schemeClr val="accent1">
                    <a:lumMod val="60000"/>
                    <a:lumOff val="40000"/>
                  </a:schemeClr>
                </a:solidFill>
              </a:rPr>
              <a:t>Bannert</a:t>
            </a:r>
            <a:r>
              <a:rPr lang="en-US" sz="2000" dirty="0" smtClean="0">
                <a:solidFill>
                  <a:schemeClr val="accent1">
                    <a:lumMod val="60000"/>
                    <a:lumOff val="40000"/>
                  </a:schemeClr>
                </a:solidFill>
              </a:rPr>
              <a:t> and </a:t>
            </a:r>
            <a:r>
              <a:rPr lang="en-US" sz="2000" dirty="0" err="1" smtClean="0">
                <a:solidFill>
                  <a:schemeClr val="accent1">
                    <a:lumMod val="60000"/>
                    <a:lumOff val="40000"/>
                  </a:schemeClr>
                </a:solidFill>
              </a:rPr>
              <a:t>Kurth</a:t>
            </a:r>
            <a:r>
              <a:rPr lang="en-US" sz="2000" dirty="0" smtClean="0">
                <a:solidFill>
                  <a:schemeClr val="accent1">
                    <a:lumMod val="60000"/>
                    <a:lumOff val="40000"/>
                  </a:schemeClr>
                </a:solidFill>
              </a:rPr>
              <a:t> Proc. Natl. Acad. Sci. U.S.A. 2004. </a:t>
            </a:r>
            <a:r>
              <a:rPr lang="en-US" sz="2000" b="1" dirty="0" smtClean="0">
                <a:solidFill>
                  <a:schemeClr val="accent1">
                    <a:lumMod val="60000"/>
                    <a:lumOff val="40000"/>
                  </a:schemeClr>
                </a:solidFill>
              </a:rPr>
              <a:t>101:</a:t>
            </a:r>
            <a:r>
              <a:rPr lang="en-US" sz="2000" dirty="0" smtClean="0">
                <a:solidFill>
                  <a:schemeClr val="accent1">
                    <a:lumMod val="60000"/>
                    <a:lumOff val="40000"/>
                  </a:schemeClr>
                </a:solidFill>
              </a:rPr>
              <a:t>Suppl. 2 14572-14579.</a:t>
            </a:r>
          </a:p>
          <a:p>
            <a:r>
              <a:rPr lang="en-US" sz="2000" dirty="0" err="1" smtClean="0">
                <a:solidFill>
                  <a:schemeClr val="accent1">
                    <a:lumMod val="60000"/>
                    <a:lumOff val="40000"/>
                  </a:schemeClr>
                </a:solidFill>
              </a:rPr>
              <a:t>Jha</a:t>
            </a:r>
            <a:r>
              <a:rPr lang="en-US" sz="2000" dirty="0" smtClean="0">
                <a:solidFill>
                  <a:schemeClr val="accent1">
                    <a:lumMod val="60000"/>
                    <a:lumOff val="40000"/>
                  </a:schemeClr>
                </a:solidFill>
              </a:rPr>
              <a:t> et al.  Mol. Biol. </a:t>
            </a:r>
            <a:r>
              <a:rPr lang="en-US" sz="2000" dirty="0" err="1" smtClean="0">
                <a:solidFill>
                  <a:schemeClr val="accent1">
                    <a:lumMod val="60000"/>
                    <a:lumOff val="40000"/>
                  </a:schemeClr>
                </a:solidFill>
              </a:rPr>
              <a:t>Evol</a:t>
            </a:r>
            <a:r>
              <a:rPr lang="en-US" sz="2000" dirty="0" smtClean="0">
                <a:solidFill>
                  <a:schemeClr val="accent1">
                    <a:lumMod val="60000"/>
                    <a:lumOff val="40000"/>
                  </a:schemeClr>
                </a:solidFill>
              </a:rPr>
              <a:t>. 2009. </a:t>
            </a:r>
            <a:r>
              <a:rPr lang="en-US" sz="2000" b="1" dirty="0" smtClean="0">
                <a:solidFill>
                  <a:schemeClr val="accent1">
                    <a:lumMod val="60000"/>
                    <a:lumOff val="40000"/>
                  </a:schemeClr>
                </a:solidFill>
              </a:rPr>
              <a:t>26</a:t>
            </a:r>
            <a:r>
              <a:rPr lang="en-US" sz="2000" dirty="0" smtClean="0">
                <a:solidFill>
                  <a:schemeClr val="accent1">
                    <a:lumMod val="60000"/>
                    <a:lumOff val="40000"/>
                  </a:schemeClr>
                </a:solidFill>
              </a:rPr>
              <a:t>:2617-2626.</a:t>
            </a:r>
          </a:p>
          <a:p>
            <a:r>
              <a:rPr lang="en-US" sz="2000" dirty="0" err="1" smtClean="0">
                <a:solidFill>
                  <a:schemeClr val="accent1">
                    <a:lumMod val="60000"/>
                    <a:lumOff val="40000"/>
                  </a:schemeClr>
                </a:solidFill>
              </a:rPr>
              <a:t>Laderoute</a:t>
            </a:r>
            <a:r>
              <a:rPr lang="en-US" sz="2000" dirty="0" smtClean="0">
                <a:solidFill>
                  <a:schemeClr val="accent1">
                    <a:lumMod val="60000"/>
                    <a:lumOff val="40000"/>
                  </a:schemeClr>
                </a:solidFill>
              </a:rPr>
              <a:t> et al. AIDS. 2007. </a:t>
            </a:r>
            <a:r>
              <a:rPr lang="en-US" sz="2000" b="1" dirty="0" smtClean="0">
                <a:solidFill>
                  <a:schemeClr val="accent1">
                    <a:lumMod val="60000"/>
                    <a:lumOff val="40000"/>
                  </a:schemeClr>
                </a:solidFill>
              </a:rPr>
              <a:t>21</a:t>
            </a:r>
            <a:r>
              <a:rPr lang="en-US" sz="2000" dirty="0" smtClean="0">
                <a:solidFill>
                  <a:schemeClr val="accent1">
                    <a:lumMod val="60000"/>
                    <a:lumOff val="40000"/>
                  </a:schemeClr>
                </a:solidFill>
              </a:rPr>
              <a:t>:2417-2424.</a:t>
            </a:r>
          </a:p>
          <a:p>
            <a:r>
              <a:rPr lang="en-US" sz="2000" dirty="0" err="1" smtClean="0">
                <a:solidFill>
                  <a:schemeClr val="accent1">
                    <a:lumMod val="60000"/>
                    <a:lumOff val="40000"/>
                  </a:schemeClr>
                </a:solidFill>
              </a:rPr>
              <a:t>Tassabehji</a:t>
            </a:r>
            <a:r>
              <a:rPr lang="en-US" sz="2000" dirty="0" smtClean="0">
                <a:solidFill>
                  <a:schemeClr val="accent1">
                    <a:lumMod val="60000"/>
                    <a:lumOff val="40000"/>
                  </a:schemeClr>
                </a:solidFill>
              </a:rPr>
              <a:t> et al. Nucleic Acids Res. 1994. </a:t>
            </a:r>
            <a:r>
              <a:rPr lang="en-US" sz="2000" b="1" dirty="0" smtClean="0">
                <a:solidFill>
                  <a:schemeClr val="accent1">
                    <a:lumMod val="60000"/>
                    <a:lumOff val="40000"/>
                  </a:schemeClr>
                </a:solidFill>
              </a:rPr>
              <a:t>22</a:t>
            </a:r>
            <a:r>
              <a:rPr lang="en-US" sz="2000" dirty="0" smtClean="0">
                <a:solidFill>
                  <a:schemeClr val="accent1">
                    <a:lumMod val="60000"/>
                    <a:lumOff val="40000"/>
                  </a:schemeClr>
                </a:solidFill>
              </a:rPr>
              <a:t>:5211-5217.</a:t>
            </a:r>
          </a:p>
          <a:p>
            <a:r>
              <a:rPr lang="en-US" sz="2000" dirty="0" smtClean="0">
                <a:solidFill>
                  <a:schemeClr val="accent1">
                    <a:lumMod val="60000"/>
                    <a:lumOff val="40000"/>
                  </a:schemeClr>
                </a:solidFill>
              </a:rPr>
              <a:t>UCSC Genome Browser – www.genome.ucsc.edu</a:t>
            </a:r>
          </a:p>
          <a:p>
            <a:r>
              <a:rPr lang="en-US" sz="2000" dirty="0" smtClean="0">
                <a:solidFill>
                  <a:schemeClr val="accent1">
                    <a:lumMod val="60000"/>
                    <a:lumOff val="40000"/>
                  </a:schemeClr>
                </a:solidFill>
              </a:rPr>
              <a:t>http</a:t>
            </a:r>
            <a:r>
              <a:rPr lang="en-US" sz="2000" dirty="0">
                <a:solidFill>
                  <a:schemeClr val="accent1">
                    <a:lumMod val="60000"/>
                    <a:lumOff val="40000"/>
                  </a:schemeClr>
                </a:solidFill>
              </a:rPr>
              <a:t>://</a:t>
            </a:r>
            <a:r>
              <a:rPr lang="en-US" sz="2000" dirty="0" smtClean="0">
                <a:solidFill>
                  <a:schemeClr val="accent1">
                    <a:lumMod val="60000"/>
                    <a:lumOff val="40000"/>
                  </a:schemeClr>
                </a:solidFill>
              </a:rPr>
              <a:t>www.spaceflight.esa.int/users/images/gbf/ep-imm-micro.jp</a:t>
            </a:r>
          </a:p>
          <a:p>
            <a:endParaRPr lang="en-US" sz="2000" dirty="0" smtClean="0">
              <a:solidFill>
                <a:schemeClr val="accent1">
                  <a:lumMod val="60000"/>
                  <a:lumOff val="40000"/>
                </a:schemeClr>
              </a:solidFill>
            </a:endParaRPr>
          </a:p>
          <a:p>
            <a:endParaRPr lang="en-US" sz="2000" dirty="0">
              <a:solidFill>
                <a:schemeClr val="accent1">
                  <a:lumMod val="60000"/>
                  <a:lumOff val="40000"/>
                </a:schemeClr>
              </a:solidFill>
            </a:endParaRPr>
          </a:p>
          <a:p>
            <a:pPr marL="0" indent="0" algn="ctr">
              <a:buNone/>
            </a:pPr>
            <a:r>
              <a:rPr lang="en-US" sz="2000" dirty="0" smtClean="0">
                <a:solidFill>
                  <a:schemeClr val="accent1">
                    <a:lumMod val="60000"/>
                    <a:lumOff val="40000"/>
                  </a:schemeClr>
                </a:solidFill>
              </a:rPr>
              <a:t>Produced by</a:t>
            </a:r>
          </a:p>
          <a:p>
            <a:pPr marL="0" indent="0" algn="ctr">
              <a:buNone/>
            </a:pPr>
            <a:r>
              <a:rPr lang="en-US" sz="2000" dirty="0" smtClean="0">
                <a:solidFill>
                  <a:schemeClr val="accent1">
                    <a:lumMod val="60000"/>
                    <a:lumOff val="40000"/>
                  </a:schemeClr>
                </a:solidFill>
              </a:rPr>
              <a:t>Nathan </a:t>
            </a:r>
            <a:r>
              <a:rPr lang="en-US" sz="2000" dirty="0" err="1" smtClean="0">
                <a:solidFill>
                  <a:schemeClr val="accent1">
                    <a:lumMod val="60000"/>
                    <a:lumOff val="40000"/>
                  </a:schemeClr>
                </a:solidFill>
              </a:rPr>
              <a:t>Schwalm</a:t>
            </a:r>
            <a:endParaRPr lang="en-US" sz="2000" dirty="0">
              <a:solidFill>
                <a:schemeClr val="accent1">
                  <a:lumMod val="60000"/>
                  <a:lumOff val="40000"/>
                </a:schemeClr>
              </a:solidFill>
            </a:endParaRPr>
          </a:p>
        </p:txBody>
      </p:sp>
      <p:sp>
        <p:nvSpPr>
          <p:cNvPr id="4" name="Rectangle 3"/>
          <p:cNvSpPr/>
          <p:nvPr/>
        </p:nvSpPr>
        <p:spPr>
          <a:xfrm>
            <a:off x="7696200" y="381000"/>
            <a:ext cx="685800" cy="651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60645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0" fill="hold"/>
                                        <p:tgtEl>
                                          <p:spTgt spid="3"/>
                                        </p:tgtEl>
                                        <p:attrNameLst>
                                          <p:attrName>ppt_x</p:attrName>
                                        </p:attrNameLst>
                                      </p:cBhvr>
                                      <p:tavLst>
                                        <p:tav tm="0">
                                          <p:val>
                                            <p:strVal val="#ppt_x"/>
                                          </p:val>
                                        </p:tav>
                                        <p:tav tm="100000">
                                          <p:val>
                                            <p:strVal val="#ppt_x"/>
                                          </p:val>
                                        </p:tav>
                                      </p:tavLst>
                                    </p:anim>
                                    <p:anim calcmode="lin" valueType="num">
                                      <p:cBhvr>
                                        <p:cTn id="8" dur="15000" fill="hold"/>
                                        <p:tgtEl>
                                          <p:spTgt spid="3"/>
                                        </p:tgtEl>
                                        <p:attrNameLst>
                                          <p:attrName>ppt_y</p:attrName>
                                        </p:attrNameLst>
                                      </p:cBhvr>
                                      <p:tavLst>
                                        <p:tav tm="0">
                                          <p:val>
                                            <p:strVal val="#ppt_y+1"/>
                                          </p:val>
                                        </p:tav>
                                        <p:tav tm="100000">
                                          <p:val>
                                            <p:strVal val="#ppt_y-1"/>
                                          </p:val>
                                        </p:tav>
                                      </p:tavLst>
                                    </p:anim>
                                  </p:childTnLst>
                                  <p:subTnLst>
                                    <p:audio>
                                      <p:cMediaNode>
                                        <p:cTn display="0" masterRel="sameClick">
                                          <p:stCondLst>
                                            <p:cond evt="begin" delay="0">
                                              <p:tn val="5"/>
                                            </p:cond>
                                          </p:stCondLst>
                                          <p:endCondLst>
                                            <p:cond evt="onStopAudio" delay="0">
                                              <p:tgtEl>
                                                <p:sldTgt/>
                                              </p:tgtEl>
                                            </p:cond>
                                          </p:endCondLst>
                                        </p:cTn>
                                        <p:tgtEl>
                                          <p:sndTgt r:embed="rId2" name="16TheThroneRoomAndEndTit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0800" y="2971800"/>
            <a:ext cx="4310744" cy="646331"/>
          </a:xfrm>
          <a:prstGeom prst="rect">
            <a:avLst/>
          </a:prstGeom>
          <a:noFill/>
        </p:spPr>
        <p:txBody>
          <a:bodyPr wrap="square" rtlCol="0">
            <a:spAutoFit/>
          </a:bodyPr>
          <a:lstStyle/>
          <a:p>
            <a:r>
              <a:rPr lang="en-US" dirty="0" smtClean="0">
                <a:solidFill>
                  <a:schemeClr val="accent1">
                    <a:lumMod val="60000"/>
                    <a:lumOff val="40000"/>
                  </a:schemeClr>
                </a:solidFill>
                <a:effectLst>
                  <a:outerShdw blurRad="38100" dist="38100" dir="2700000" algn="tl">
                    <a:srgbClr xmlns:mc="http://schemas.openxmlformats.org/markup-compatibility/2006" xmlns:a14="http://schemas.microsoft.com/office/drawing/2010/main" val="000000" mc:Ignorable="">
                      <a:alpha val="43137"/>
                    </a:srgbClr>
                  </a:outerShdw>
                </a:effectLst>
                <a:latin typeface="Franklin Gothic Demi" pitchFamily="34" charset="0"/>
              </a:rPr>
              <a:t>A long time ago on a supercontinent far, far away… </a:t>
            </a:r>
            <a:endParaRPr lang="en-US" dirty="0">
              <a:solidFill>
                <a:schemeClr val="accent1">
                  <a:lumMod val="60000"/>
                  <a:lumOff val="40000"/>
                </a:schemeClr>
              </a:solidFill>
              <a:effectLst>
                <a:outerShdw blurRad="38100" dist="38100" dir="2700000" algn="tl">
                  <a:srgbClr xmlns:mc="http://schemas.openxmlformats.org/markup-compatibility/2006" xmlns:a14="http://schemas.microsoft.com/office/drawing/2010/main" val="000000" mc:Ignorable="">
                    <a:alpha val="43137"/>
                  </a:srgbClr>
                </a:outerShdw>
              </a:effectLst>
              <a:latin typeface="Franklin Gothic Demi" pitchFamily="34" charset="0"/>
            </a:endParaRPr>
          </a:p>
        </p:txBody>
      </p:sp>
      <p:sp>
        <p:nvSpPr>
          <p:cNvPr id="5" name="TextBox 4"/>
          <p:cNvSpPr txBox="1"/>
          <p:nvPr/>
        </p:nvSpPr>
        <p:spPr>
          <a:xfrm>
            <a:off x="1398814" y="1219200"/>
            <a:ext cx="6629400" cy="4524315"/>
          </a:xfrm>
          <a:prstGeom prst="rect">
            <a:avLst/>
          </a:prstGeom>
          <a:noFill/>
        </p:spPr>
        <p:txBody>
          <a:bodyPr wrap="square" rtlCol="0">
            <a:spAutoFit/>
          </a:bodyPr>
          <a:lstStyle/>
          <a:p>
            <a:r>
              <a:rPr lang="en-US" sz="3600" dirty="0" smtClean="0">
                <a:solidFill>
                  <a:srgbClr xmlns:mc="http://schemas.openxmlformats.org/markup-compatibility/2006" xmlns:a14="http://schemas.microsoft.com/office/drawing/2010/main" val="FFFF00" mc:Ignorable=""/>
                </a:solidFill>
                <a:effectLst>
                  <a:outerShdw blurRad="38100" dist="38100" dir="2700000" algn="tl">
                    <a:srgbClr xmlns:mc="http://schemas.openxmlformats.org/markup-compatibility/2006" xmlns:a14="http://schemas.microsoft.com/office/drawing/2010/main" val="000000" mc:Ignorable="">
                      <a:alpha val="43137"/>
                    </a:srgbClr>
                  </a:outerShdw>
                </a:effectLst>
                <a:latin typeface="Franklin Gothic Demi" pitchFamily="34" charset="0"/>
              </a:rPr>
              <a:t>It is a period of unrest. After millions of years, the atmosphere has stabilized and speciation runs rampant. The primates have emerged as the most advanced life form in the galaxy, but something will evolve to change them forever.</a:t>
            </a:r>
            <a:endParaRPr lang="en-US" sz="3600" dirty="0">
              <a:solidFill>
                <a:srgbClr xmlns:mc="http://schemas.openxmlformats.org/markup-compatibility/2006" xmlns:a14="http://schemas.microsoft.com/office/drawing/2010/main" val="FFFF00" mc:Ignorable=""/>
              </a:solidFill>
              <a:effectLst>
                <a:outerShdw blurRad="38100" dist="38100" dir="2700000" algn="tl">
                  <a:srgbClr xmlns:mc="http://schemas.openxmlformats.org/markup-compatibility/2006" xmlns:a14="http://schemas.microsoft.com/office/drawing/2010/main" val="000000" mc:Ignorable="">
                    <a:alpha val="43137"/>
                  </a:srgbClr>
                </a:outerShdw>
              </a:effectLst>
              <a:latin typeface="Franklin Gothic Demi" pitchFamily="34" charset="0"/>
            </a:endParaRPr>
          </a:p>
        </p:txBody>
      </p:sp>
      <p:sp>
        <p:nvSpPr>
          <p:cNvPr id="3" name="Rectangle 2"/>
          <p:cNvSpPr/>
          <p:nvPr/>
        </p:nvSpPr>
        <p:spPr>
          <a:xfrm>
            <a:off x="7696200" y="381000"/>
            <a:ext cx="685800" cy="651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229600" y="381000"/>
            <a:ext cx="1524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001572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01MainTitle.wav"/>
                                        </p:tgtEl>
                                      </p:cMediaNode>
                                    </p:audio>
                                  </p:subTnLst>
                                </p:cTn>
                              </p:par>
                              <p:par>
                                <p:cTn id="7" presetID="10" presetClass="entr" presetSubtype="0"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500"/>
                                        <p:tgtEl>
                                          <p:spTgt spid="4"/>
                                        </p:tgtEl>
                                      </p:cBhvr>
                                    </p:animEffect>
                                  </p:childTnLst>
                                </p:cTn>
                              </p:par>
                              <p:par>
                                <p:cTn id="10" presetID="10" presetClass="exit" presetSubtype="0" fill="hold" grpId="1" nodeType="withEffect">
                                  <p:stCondLst>
                                    <p:cond delay="2500"/>
                                  </p:stCondLst>
                                  <p:childTnLst>
                                    <p:animEffect transition="out" filter="fade">
                                      <p:cBhvr>
                                        <p:cTn id="11" dur="2500"/>
                                        <p:tgtEl>
                                          <p:spTgt spid="4"/>
                                        </p:tgtEl>
                                      </p:cBhvr>
                                    </p:animEffect>
                                    <p:set>
                                      <p:cBhvr>
                                        <p:cTn id="12" dur="1" fill="hold">
                                          <p:stCondLst>
                                            <p:cond delay="2499"/>
                                          </p:stCondLst>
                                        </p:cTn>
                                        <p:tgtEl>
                                          <p:spTgt spid="4"/>
                                        </p:tgtEl>
                                        <p:attrNameLst>
                                          <p:attrName>style.visibility</p:attrName>
                                        </p:attrNameLst>
                                      </p:cBhvr>
                                      <p:to>
                                        <p:strVal val="hidden"/>
                                      </p:to>
                                    </p:set>
                                  </p:childTnLst>
                                </p:cTn>
                              </p:par>
                              <p:par>
                                <p:cTn id="13" presetID="28" presetClass="entr" presetSubtype="0" fill="hold" grpId="0" nodeType="withEffect">
                                  <p:stCondLst>
                                    <p:cond delay="5000"/>
                                  </p:stCondLst>
                                  <p:childTnLst>
                                    <p:set>
                                      <p:cBhvr>
                                        <p:cTn id="14" dur="1" fill="hold">
                                          <p:stCondLst>
                                            <p:cond delay="0"/>
                                          </p:stCondLst>
                                        </p:cTn>
                                        <p:tgtEl>
                                          <p:spTgt spid="5"/>
                                        </p:tgtEl>
                                        <p:attrNameLst>
                                          <p:attrName>style.visibility</p:attrName>
                                        </p:attrNameLst>
                                      </p:cBhvr>
                                      <p:to>
                                        <p:strVal val="visible"/>
                                      </p:to>
                                    </p:set>
                                    <p:anim calcmode="lin" valueType="num">
                                      <p:cBhvr>
                                        <p:cTn id="15" dur="25000" fill="hold"/>
                                        <p:tgtEl>
                                          <p:spTgt spid="5"/>
                                        </p:tgtEl>
                                        <p:attrNameLst>
                                          <p:attrName>ppt_x</p:attrName>
                                        </p:attrNameLst>
                                      </p:cBhvr>
                                      <p:tavLst>
                                        <p:tav tm="0">
                                          <p:val>
                                            <p:strVal val="#ppt_x"/>
                                          </p:val>
                                        </p:tav>
                                        <p:tav tm="100000">
                                          <p:val>
                                            <p:strVal val="#ppt_x"/>
                                          </p:val>
                                        </p:tav>
                                      </p:tavLst>
                                    </p:anim>
                                    <p:anim calcmode="lin" valueType="num">
                                      <p:cBhvr>
                                        <p:cTn id="16" dur="25000" fill="hold"/>
                                        <p:tgtEl>
                                          <p:spTgt spid="5"/>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4419600" y="1600200"/>
            <a:ext cx="1828800" cy="1295400"/>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Hi There! You’re probably wondering who I am.</a:t>
            </a:r>
            <a:endParaRPr lang="en-US" dirty="0">
              <a:solidFill>
                <a:schemeClr val="tx1"/>
              </a:solidFill>
            </a:endParaRPr>
          </a:p>
        </p:txBody>
      </p:sp>
      <p:sp>
        <p:nvSpPr>
          <p:cNvPr id="6" name="Rounded Rectangular Callout 5"/>
          <p:cNvSpPr/>
          <p:nvPr/>
        </p:nvSpPr>
        <p:spPr>
          <a:xfrm>
            <a:off x="4419600" y="1600200"/>
            <a:ext cx="1828800" cy="1295400"/>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Oh, you probably can’t see me can you?</a:t>
            </a:r>
            <a:endParaRPr lang="en-US" dirty="0">
              <a:solidFill>
                <a:schemeClr val="tx1"/>
              </a:solidFill>
            </a:endParaRPr>
          </a:p>
        </p:txBody>
      </p:sp>
      <p:pic>
        <p:nvPicPr>
          <p:cNvPr id="7"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4479073" y="3276600"/>
            <a:ext cx="92927" cy="7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ular Callout 7"/>
          <p:cNvSpPr/>
          <p:nvPr/>
        </p:nvSpPr>
        <p:spPr>
          <a:xfrm>
            <a:off x="4419600" y="1600200"/>
            <a:ext cx="1828800" cy="1295400"/>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Can you zoom in more with the camera?</a:t>
            </a:r>
            <a:endParaRPr lang="en-US" dirty="0">
              <a:solidFill>
                <a:schemeClr val="tx1"/>
              </a:solidFill>
            </a:endParaRPr>
          </a:p>
        </p:txBody>
      </p:sp>
      <p:sp>
        <p:nvSpPr>
          <p:cNvPr id="9" name="Rounded Rectangular Callout 8"/>
          <p:cNvSpPr/>
          <p:nvPr/>
        </p:nvSpPr>
        <p:spPr>
          <a:xfrm>
            <a:off x="4419600" y="1578429"/>
            <a:ext cx="1828800" cy="1295400"/>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That’s as far as you can go?</a:t>
            </a:r>
            <a:endParaRPr lang="en-US" dirty="0">
              <a:solidFill>
                <a:schemeClr val="tx1"/>
              </a:solidFill>
            </a:endParaRPr>
          </a:p>
        </p:txBody>
      </p:sp>
      <p:sp>
        <p:nvSpPr>
          <p:cNvPr id="10" name="Rounded Rectangular Callout 9"/>
          <p:cNvSpPr/>
          <p:nvPr/>
        </p:nvSpPr>
        <p:spPr>
          <a:xfrm>
            <a:off x="4419600" y="1600200"/>
            <a:ext cx="1828800" cy="1295400"/>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Do you have an electron microscope attachment?</a:t>
            </a:r>
            <a:endParaRPr lang="en-US" dirty="0">
              <a:solidFill>
                <a:schemeClr val="tx1"/>
              </a:solidFill>
            </a:endParaRPr>
          </a:p>
        </p:txBody>
      </p:sp>
      <p:sp>
        <p:nvSpPr>
          <p:cNvPr id="11" name="Rounded Rectangular Callout 10"/>
          <p:cNvSpPr/>
          <p:nvPr/>
        </p:nvSpPr>
        <p:spPr>
          <a:xfrm>
            <a:off x="4419600" y="1600201"/>
            <a:ext cx="1828800" cy="1295400"/>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Great. Let me get my stunt double.</a:t>
            </a:r>
            <a:endParaRPr lang="en-US" dirty="0">
              <a:solidFill>
                <a:schemeClr val="tx1"/>
              </a:solidFill>
            </a:endParaRPr>
          </a:p>
        </p:txBody>
      </p:sp>
      <p:sp>
        <p:nvSpPr>
          <p:cNvPr id="12" name="Rounded Rectangular Callout 11"/>
          <p:cNvSpPr/>
          <p:nvPr/>
        </p:nvSpPr>
        <p:spPr>
          <a:xfrm>
            <a:off x="4419600" y="1600201"/>
            <a:ext cx="1828800" cy="1295400"/>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 don’t want to be bombarded by electrons!</a:t>
            </a:r>
            <a:endParaRPr lang="en-US" dirty="0">
              <a:solidFill>
                <a:schemeClr val="tx1"/>
              </a:solidFill>
            </a:endParaRPr>
          </a:p>
        </p:txBody>
      </p:sp>
    </p:spTree>
    <p:extLst>
      <p:ext uri="{BB962C8B-B14F-4D97-AF65-F5344CB8AC3E}">
        <p14:creationId xmlns:p14="http://schemas.microsoft.com/office/powerpoint/2010/main" val="1382221863"/>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xmlns:p14="http://schemas.microsoft.com/office/powerpoint/2010/main" spd="slow" advClick="0" advTm="4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3-1.wav"/>
                                        </p:tgtEl>
                                      </p:cMediaNode>
                                    </p:audio>
                                  </p:subTnLst>
                                </p:cTn>
                              </p:par>
                            </p:childTnLst>
                          </p:cTn>
                        </p:par>
                        <p:par>
                          <p:cTn id="8" fill="hold">
                            <p:stCondLst>
                              <p:cond delay="1500"/>
                            </p:stCondLst>
                            <p:childTnLst>
                              <p:par>
                                <p:cTn id="9" presetID="1" presetClass="exit" presetSubtype="0" fill="hold" grpId="1" nodeType="afterEffect">
                                  <p:stCondLst>
                                    <p:cond delay="3000"/>
                                  </p:stCondLst>
                                  <p:childTnLst>
                                    <p:set>
                                      <p:cBhvr>
                                        <p:cTn id="10" dur="1" fill="hold">
                                          <p:stCondLst>
                                            <p:cond delay="0"/>
                                          </p:stCondLst>
                                        </p:cTn>
                                        <p:tgtEl>
                                          <p:spTgt spid="4"/>
                                        </p:tgtEl>
                                        <p:attrNameLst>
                                          <p:attrName>style.visibility</p:attrName>
                                        </p:attrNameLst>
                                      </p:cBhvr>
                                      <p:to>
                                        <p:strVal val="hidden"/>
                                      </p:to>
                                    </p:set>
                                  </p:childTnLst>
                                </p:cTn>
                              </p:par>
                            </p:childTnLst>
                          </p:cTn>
                        </p:par>
                        <p:par>
                          <p:cTn id="11" fill="hold">
                            <p:stCondLst>
                              <p:cond delay="4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subTnLst>
                                    <p:audio>
                                      <p:cMediaNode>
                                        <p:cTn display="0" masterRel="sameClick">
                                          <p:stCondLst>
                                            <p:cond evt="begin" delay="0">
                                              <p:tn val="12"/>
                                            </p:cond>
                                          </p:stCondLst>
                                          <p:endCondLst>
                                            <p:cond evt="onStopAudio" delay="0">
                                              <p:tgtEl>
                                                <p:sldTgt/>
                                              </p:tgtEl>
                                            </p:cond>
                                          </p:endCondLst>
                                        </p:cTn>
                                        <p:tgtEl>
                                          <p:sndTgt r:embed="rId3" name="3-2.wav"/>
                                        </p:tgtEl>
                                      </p:cMediaNode>
                                    </p:audio>
                                  </p:subTnLst>
                                </p:cTn>
                              </p:par>
                            </p:childTnLst>
                          </p:cTn>
                        </p:par>
                        <p:par>
                          <p:cTn id="15" fill="hold">
                            <p:stCondLst>
                              <p:cond delay="5000"/>
                            </p:stCondLst>
                            <p:childTnLst>
                              <p:par>
                                <p:cTn id="16" presetID="1" presetClass="exit" presetSubtype="0" fill="hold" grpId="1" nodeType="afterEffect">
                                  <p:stCondLst>
                                    <p:cond delay="2500"/>
                                  </p:stCondLst>
                                  <p:childTnLst>
                                    <p:set>
                                      <p:cBhvr>
                                        <p:cTn id="17" dur="1" fill="hold">
                                          <p:stCondLst>
                                            <p:cond delay="0"/>
                                          </p:stCondLst>
                                        </p:cTn>
                                        <p:tgtEl>
                                          <p:spTgt spid="6"/>
                                        </p:tgtEl>
                                        <p:attrNameLst>
                                          <p:attrName>style.visibility</p:attrName>
                                        </p:attrNameLst>
                                      </p:cBhvr>
                                      <p:to>
                                        <p:strVal val="hidden"/>
                                      </p:to>
                                    </p:set>
                                  </p:childTnLst>
                                </p:cTn>
                              </p:par>
                              <p:par>
                                <p:cTn id="18" presetID="10" presetClass="entr" presetSubtype="0" fill="hold" grpId="0" nodeType="withEffect">
                                  <p:stCondLst>
                                    <p:cond delay="25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4" name="3-3.wav"/>
                                        </p:tgtEl>
                                      </p:cMediaNode>
                                    </p:audio>
                                  </p:subTnLst>
                                </p:cTn>
                              </p:par>
                              <p:par>
                                <p:cTn id="21" presetID="53" presetClass="entr" presetSubtype="16" fill="hold" nodeType="withEffect">
                                  <p:stCondLst>
                                    <p:cond delay="500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Effect transition="in" filter="fade">
                                      <p:cBhvr>
                                        <p:cTn id="25" dur="1000"/>
                                        <p:tgtEl>
                                          <p:spTgt spid="7"/>
                                        </p:tgtEl>
                                      </p:cBhvr>
                                    </p:animEffect>
                                  </p:childTnLst>
                                </p:cTn>
                              </p:par>
                            </p:childTnLst>
                          </p:cTn>
                        </p:par>
                        <p:par>
                          <p:cTn id="26" fill="hold">
                            <p:stCondLst>
                              <p:cond delay="11000"/>
                            </p:stCondLst>
                            <p:childTnLst>
                              <p:par>
                                <p:cTn id="27" presetID="1" presetClass="exit" presetSubtype="0" fill="hold" grpId="1" nodeType="after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subTnLst>
                                    <p:audio>
                                      <p:cMediaNode>
                                        <p:cTn display="0" masterRel="sameClick">
                                          <p:stCondLst>
                                            <p:cond evt="begin" delay="0">
                                              <p:tn val="29"/>
                                            </p:cond>
                                          </p:stCondLst>
                                          <p:endCondLst>
                                            <p:cond evt="onStopAudio" delay="0">
                                              <p:tgtEl>
                                                <p:sldTgt/>
                                              </p:tgtEl>
                                            </p:cond>
                                          </p:endCondLst>
                                        </p:cTn>
                                        <p:tgtEl>
                                          <p:sndTgt r:embed="rId5" name="3-4.wav"/>
                                        </p:tgtEl>
                                      </p:cMediaNode>
                                    </p:audio>
                                  </p:subTnLst>
                                </p:cTn>
                              </p:par>
                            </p:childTnLst>
                          </p:cTn>
                        </p:par>
                        <p:par>
                          <p:cTn id="32" fill="hold">
                            <p:stCondLst>
                              <p:cond delay="11500"/>
                            </p:stCondLst>
                            <p:childTnLst>
                              <p:par>
                                <p:cTn id="33" presetID="1" presetClass="exit" presetSubtype="0" fill="hold" grpId="1" nodeType="afterEffect">
                                  <p:stCondLst>
                                    <p:cond delay="2000"/>
                                  </p:stCondLst>
                                  <p:childTnLst>
                                    <p:set>
                                      <p:cBhvr>
                                        <p:cTn id="34" dur="1" fill="hold">
                                          <p:stCondLst>
                                            <p:cond delay="0"/>
                                          </p:stCondLst>
                                        </p:cTn>
                                        <p:tgtEl>
                                          <p:spTgt spid="9"/>
                                        </p:tgtEl>
                                        <p:attrNameLst>
                                          <p:attrName>style.visibility</p:attrName>
                                        </p:attrNameLst>
                                      </p:cBhvr>
                                      <p:to>
                                        <p:strVal val="hidden"/>
                                      </p:to>
                                    </p:set>
                                  </p:childTnLst>
                                </p:cTn>
                              </p:par>
                              <p:par>
                                <p:cTn id="35" presetID="10" presetClass="entr" presetSubtype="0" fill="hold" grpId="0" nodeType="withEffect">
                                  <p:stCondLst>
                                    <p:cond delay="20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subTnLst>
                                    <p:audio>
                                      <p:cMediaNode>
                                        <p:cTn display="0" masterRel="sameClick">
                                          <p:stCondLst>
                                            <p:cond evt="begin" delay="0">
                                              <p:tn val="35"/>
                                            </p:cond>
                                          </p:stCondLst>
                                          <p:endCondLst>
                                            <p:cond evt="onStopAudio" delay="0">
                                              <p:tgtEl>
                                                <p:sldTgt/>
                                              </p:tgtEl>
                                            </p:cond>
                                          </p:endCondLst>
                                        </p:cTn>
                                        <p:tgtEl>
                                          <p:sndTgt r:embed="rId6" name="3-5.wav"/>
                                        </p:tgtEl>
                                      </p:cMediaNode>
                                    </p:audio>
                                  </p:subTnLst>
                                </p:cTn>
                              </p:par>
                            </p:childTnLst>
                          </p:cTn>
                        </p:par>
                        <p:par>
                          <p:cTn id="38" fill="hold">
                            <p:stCondLst>
                              <p:cond delay="14000"/>
                            </p:stCondLst>
                            <p:childTnLst>
                              <p:par>
                                <p:cTn id="39" presetID="1" presetClass="exit" presetSubtype="0" fill="hold" grpId="1" nodeType="afterEffect">
                                  <p:stCondLst>
                                    <p:cond delay="3000"/>
                                  </p:stCondLst>
                                  <p:childTnLst>
                                    <p:set>
                                      <p:cBhvr>
                                        <p:cTn id="40" dur="1" fill="hold">
                                          <p:stCondLst>
                                            <p:cond delay="0"/>
                                          </p:stCondLst>
                                        </p:cTn>
                                        <p:tgtEl>
                                          <p:spTgt spid="10"/>
                                        </p:tgtEl>
                                        <p:attrNameLst>
                                          <p:attrName>style.visibility</p:attrName>
                                        </p:attrNameLst>
                                      </p:cBhvr>
                                      <p:to>
                                        <p:strVal val="hidden"/>
                                      </p:to>
                                    </p:set>
                                  </p:childTnLst>
                                </p:cTn>
                              </p:par>
                              <p:par>
                                <p:cTn id="41" presetID="10" presetClass="entr" presetSubtype="0" fill="hold" grpId="0" nodeType="withEffect">
                                  <p:stCondLst>
                                    <p:cond delay="300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7" name="3-6.wav"/>
                                        </p:tgtEl>
                                      </p:cMediaNode>
                                    </p:audio>
                                  </p:subTnLst>
                                </p:cTn>
                              </p:par>
                            </p:childTnLst>
                          </p:cTn>
                        </p:par>
                        <p:par>
                          <p:cTn id="44" fill="hold">
                            <p:stCondLst>
                              <p:cond delay="17500"/>
                            </p:stCondLst>
                            <p:childTnLst>
                              <p:par>
                                <p:cTn id="45" presetID="1" presetClass="exit" presetSubtype="0" fill="hold" grpId="1" nodeType="afterEffect">
                                  <p:stCondLst>
                                    <p:cond delay="2500"/>
                                  </p:stCondLst>
                                  <p:childTnLst>
                                    <p:set>
                                      <p:cBhvr>
                                        <p:cTn id="46" dur="1" fill="hold">
                                          <p:stCondLst>
                                            <p:cond delay="0"/>
                                          </p:stCondLst>
                                        </p:cTn>
                                        <p:tgtEl>
                                          <p:spTgt spid="11"/>
                                        </p:tgtEl>
                                        <p:attrNameLst>
                                          <p:attrName>style.visibility</p:attrName>
                                        </p:attrNameLst>
                                      </p:cBhvr>
                                      <p:to>
                                        <p:strVal val="hidden"/>
                                      </p:to>
                                    </p:set>
                                  </p:childTnLst>
                                </p:cTn>
                              </p:par>
                              <p:par>
                                <p:cTn id="47" presetID="10" presetClass="entr" presetSubtype="0" fill="hold" grpId="0" nodeType="withEffect">
                                  <p:stCondLst>
                                    <p:cond delay="250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subTnLst>
                                    <p:audio>
                                      <p:cMediaNode>
                                        <p:cTn display="0" masterRel="sameClick">
                                          <p:stCondLst>
                                            <p:cond evt="begin" delay="0">
                                              <p:tn val="47"/>
                                            </p:cond>
                                          </p:stCondLst>
                                          <p:endCondLst>
                                            <p:cond evt="onStopAudio" delay="0">
                                              <p:tgtEl>
                                                <p:sldTgt/>
                                              </p:tgtEl>
                                            </p:cond>
                                          </p:endCondLst>
                                        </p:cTn>
                                        <p:tgtEl>
                                          <p:sndTgt r:embed="rId8" name="3-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1669" y="2133600"/>
            <a:ext cx="2880731"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1741714" y="3962400"/>
            <a:ext cx="92927" cy="7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ular Callout 3"/>
          <p:cNvSpPr/>
          <p:nvPr/>
        </p:nvSpPr>
        <p:spPr>
          <a:xfrm>
            <a:off x="1752600" y="2057400"/>
            <a:ext cx="1828800" cy="1295400"/>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Perfect. Well now that you can see what I look like…</a:t>
            </a:r>
            <a:endParaRPr lang="en-US" dirty="0">
              <a:solidFill>
                <a:schemeClr val="tx1"/>
              </a:solidFill>
            </a:endParaRPr>
          </a:p>
        </p:txBody>
      </p:sp>
      <p:sp>
        <p:nvSpPr>
          <p:cNvPr id="5" name="Rounded Rectangular Callout 4"/>
          <p:cNvSpPr/>
          <p:nvPr/>
        </p:nvSpPr>
        <p:spPr>
          <a:xfrm>
            <a:off x="1752600" y="2057400"/>
            <a:ext cx="1828800" cy="1295400"/>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My name is HERV-K18 and I’m a retrovirus.</a:t>
            </a:r>
            <a:endParaRPr lang="en-US" dirty="0">
              <a:solidFill>
                <a:schemeClr val="tx1"/>
              </a:solidFill>
            </a:endParaRPr>
          </a:p>
        </p:txBody>
      </p:sp>
      <p:pic>
        <p:nvPicPr>
          <p:cNvPr id="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6800" y="5257800"/>
            <a:ext cx="5867400" cy="592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ular Callout 6"/>
          <p:cNvSpPr/>
          <p:nvPr/>
        </p:nvSpPr>
        <p:spPr>
          <a:xfrm>
            <a:off x="1741715" y="2057400"/>
            <a:ext cx="1828800" cy="1295400"/>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My genome contains </a:t>
            </a:r>
            <a:r>
              <a:rPr lang="en-US" i="1" dirty="0" smtClean="0">
                <a:solidFill>
                  <a:schemeClr val="tx1"/>
                </a:solidFill>
              </a:rPr>
              <a:t>gag, pol </a:t>
            </a:r>
            <a:r>
              <a:rPr lang="en-US" dirty="0" smtClean="0">
                <a:solidFill>
                  <a:schemeClr val="tx1"/>
                </a:solidFill>
              </a:rPr>
              <a:t>and </a:t>
            </a:r>
            <a:r>
              <a:rPr lang="en-US" i="1" dirty="0" err="1" smtClean="0">
                <a:solidFill>
                  <a:schemeClr val="tx1"/>
                </a:solidFill>
              </a:rPr>
              <a:t>env</a:t>
            </a:r>
            <a:r>
              <a:rPr lang="en-US" i="1" dirty="0" smtClean="0">
                <a:solidFill>
                  <a:schemeClr val="tx1"/>
                </a:solidFill>
              </a:rPr>
              <a:t> </a:t>
            </a:r>
            <a:r>
              <a:rPr lang="en-US" dirty="0" smtClean="0">
                <a:solidFill>
                  <a:schemeClr val="tx1"/>
                </a:solidFill>
              </a:rPr>
              <a:t>genes…</a:t>
            </a:r>
            <a:endParaRPr lang="en-US" dirty="0">
              <a:solidFill>
                <a:schemeClr val="tx1"/>
              </a:solidFill>
            </a:endParaRPr>
          </a:p>
        </p:txBody>
      </p:sp>
      <p:sp>
        <p:nvSpPr>
          <p:cNvPr id="8" name="Rounded Rectangular Callout 7"/>
          <p:cNvSpPr/>
          <p:nvPr/>
        </p:nvSpPr>
        <p:spPr>
          <a:xfrm>
            <a:off x="1747158" y="2057400"/>
            <a:ext cx="1828800" cy="1295400"/>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r>
              <a:rPr lang="en-US" dirty="0" smtClean="0">
                <a:solidFill>
                  <a:schemeClr val="tx1"/>
                </a:solidFill>
              </a:rPr>
              <a:t>o encode the proteins and enzymes I need to replicate. </a:t>
            </a:r>
            <a:endParaRPr lang="en-US" dirty="0">
              <a:solidFill>
                <a:schemeClr val="tx1"/>
              </a:solidFill>
            </a:endParaRPr>
          </a:p>
        </p:txBody>
      </p:sp>
      <p:sp>
        <p:nvSpPr>
          <p:cNvPr id="9" name="Rounded Rectangular Callout 8"/>
          <p:cNvSpPr/>
          <p:nvPr/>
        </p:nvSpPr>
        <p:spPr>
          <a:xfrm>
            <a:off x="1665515" y="1915885"/>
            <a:ext cx="1905000" cy="1447800"/>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 need the help of a cell from the </a:t>
            </a:r>
            <a:r>
              <a:rPr lang="en-US" dirty="0" err="1" smtClean="0">
                <a:solidFill>
                  <a:schemeClr val="tx1"/>
                </a:solidFill>
              </a:rPr>
              <a:t>Hominini</a:t>
            </a:r>
            <a:r>
              <a:rPr lang="en-US" dirty="0" smtClean="0">
                <a:solidFill>
                  <a:schemeClr val="tx1"/>
                </a:solidFill>
              </a:rPr>
              <a:t> tribe to replicate.</a:t>
            </a:r>
            <a:endParaRPr lang="en-US" dirty="0">
              <a:solidFill>
                <a:schemeClr val="tx1"/>
              </a:solidFill>
            </a:endParaRPr>
          </a:p>
        </p:txBody>
      </p:sp>
      <p:sp>
        <p:nvSpPr>
          <p:cNvPr id="11" name="Rounded Rectangular Callout 10"/>
          <p:cNvSpPr/>
          <p:nvPr/>
        </p:nvSpPr>
        <p:spPr>
          <a:xfrm>
            <a:off x="1627415" y="1975757"/>
            <a:ext cx="2057400" cy="1458686"/>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When I replicate, I use my LTRs to leave a copy of myself in my host’s genome</a:t>
            </a:r>
            <a:endParaRPr lang="en-US" dirty="0">
              <a:solidFill>
                <a:schemeClr val="tx1"/>
              </a:solidFill>
            </a:endParaRPr>
          </a:p>
        </p:txBody>
      </p:sp>
      <p:sp>
        <p:nvSpPr>
          <p:cNvPr id="12" name="Rounded Rectangular Callout 11"/>
          <p:cNvSpPr/>
          <p:nvPr/>
        </p:nvSpPr>
        <p:spPr>
          <a:xfrm>
            <a:off x="1589315" y="1975757"/>
            <a:ext cx="2057400" cy="1458686"/>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 like to think of it as a memento for my host to remember me by.</a:t>
            </a:r>
            <a:endParaRPr lang="en-US" dirty="0">
              <a:solidFill>
                <a:schemeClr val="tx1"/>
              </a:solidFill>
            </a:endParaRPr>
          </a:p>
        </p:txBody>
      </p:sp>
      <p:sp>
        <p:nvSpPr>
          <p:cNvPr id="2" name="Rectangle 1"/>
          <p:cNvSpPr/>
          <p:nvPr/>
        </p:nvSpPr>
        <p:spPr>
          <a:xfrm>
            <a:off x="2286000" y="5181600"/>
            <a:ext cx="2819400" cy="762000"/>
          </a:xfrm>
          <a:prstGeom prst="rect">
            <a:avLst/>
          </a:prstGeom>
          <a:noFill/>
          <a:ln>
            <a:solidFill>
              <a:srgbClr xmlns:mc="http://schemas.openxmlformats.org/markup-compatibility/2006" xmlns:a14="http://schemas.microsoft.com/office/drawing/2010/main" val="FF000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458686" y="5181600"/>
            <a:ext cx="609600" cy="762000"/>
          </a:xfrm>
          <a:prstGeom prst="rect">
            <a:avLst/>
          </a:prstGeom>
          <a:noFill/>
          <a:ln>
            <a:solidFill>
              <a:srgbClr xmlns:mc="http://schemas.openxmlformats.org/markup-compatibility/2006" xmlns:a14="http://schemas.microsoft.com/office/drawing/2010/main" val="FF000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225142" y="5181600"/>
            <a:ext cx="609600" cy="762000"/>
          </a:xfrm>
          <a:prstGeom prst="rect">
            <a:avLst/>
          </a:prstGeom>
          <a:noFill/>
          <a:ln>
            <a:solidFill>
              <a:srgbClr xmlns:mc="http://schemas.openxmlformats.org/markup-compatibility/2006" xmlns:a14="http://schemas.microsoft.com/office/drawing/2010/main" val="FF000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59369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2000" fill="hold"/>
                                        <p:tgtEl>
                                          <p:spTgt spid="1026"/>
                                        </p:tgtEl>
                                        <p:attrNameLst>
                                          <p:attrName>ppt_w</p:attrName>
                                        </p:attrNameLst>
                                      </p:cBhvr>
                                      <p:tavLst>
                                        <p:tav tm="0">
                                          <p:val>
                                            <p:fltVal val="0"/>
                                          </p:val>
                                        </p:tav>
                                        <p:tav tm="100000">
                                          <p:val>
                                            <p:strVal val="#ppt_w"/>
                                          </p:val>
                                        </p:tav>
                                      </p:tavLst>
                                    </p:anim>
                                    <p:anim calcmode="lin" valueType="num">
                                      <p:cBhvr>
                                        <p:cTn id="12" dur="2000" fill="hold"/>
                                        <p:tgtEl>
                                          <p:spTgt spid="1026"/>
                                        </p:tgtEl>
                                        <p:attrNameLst>
                                          <p:attrName>ppt_h</p:attrName>
                                        </p:attrNameLst>
                                      </p:cBhvr>
                                      <p:tavLst>
                                        <p:tav tm="0">
                                          <p:val>
                                            <p:fltVal val="0"/>
                                          </p:val>
                                        </p:tav>
                                        <p:tav tm="100000">
                                          <p:val>
                                            <p:strVal val="#ppt_h"/>
                                          </p:val>
                                        </p:tav>
                                      </p:tavLst>
                                    </p:anim>
                                    <p:animEffect transition="in" filter="fade">
                                      <p:cBhvr>
                                        <p:cTn id="13" dur="2000"/>
                                        <p:tgtEl>
                                          <p:spTgt spid="1026"/>
                                        </p:tgtEl>
                                      </p:cBhvr>
                                    </p:animEffect>
                                  </p:childTnLst>
                                </p:cTn>
                              </p:par>
                              <p:par>
                                <p:cTn id="14" presetID="10" presetClass="entr" presetSubtype="0" fill="hold" grpId="0" nodeType="withEffect">
                                  <p:stCondLst>
                                    <p:cond delay="3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subTnLst>
                                    <p:audio>
                                      <p:cMediaNode>
                                        <p:cTn display="0" masterRel="sameClick">
                                          <p:stCondLst>
                                            <p:cond evt="begin" delay="0">
                                              <p:tn val="14"/>
                                            </p:cond>
                                          </p:stCondLst>
                                          <p:endCondLst>
                                            <p:cond evt="onStopAudio" delay="0">
                                              <p:tgtEl>
                                                <p:sldTgt/>
                                              </p:tgtEl>
                                            </p:cond>
                                          </p:endCondLst>
                                        </p:cTn>
                                        <p:tgtEl>
                                          <p:sndTgt r:embed="rId2" name="4-1.wav"/>
                                        </p:tgtEl>
                                      </p:cMediaNode>
                                    </p:audio>
                                  </p:subTnLst>
                                </p:cTn>
                              </p:par>
                            </p:childTnLst>
                          </p:cTn>
                        </p:par>
                        <p:par>
                          <p:cTn id="17" fill="hold">
                            <p:stCondLst>
                              <p:cond delay="3500"/>
                            </p:stCondLst>
                            <p:childTnLst>
                              <p:par>
                                <p:cTn id="18" presetID="1" presetClass="exit" presetSubtype="0" fill="hold" grpId="1" nodeType="afterEffect">
                                  <p:stCondLst>
                                    <p:cond delay="2100"/>
                                  </p:stCondLst>
                                  <p:childTnLst>
                                    <p:set>
                                      <p:cBhvr>
                                        <p:cTn id="19" dur="1" fill="hold">
                                          <p:stCondLst>
                                            <p:cond delay="0"/>
                                          </p:stCondLst>
                                        </p:cTn>
                                        <p:tgtEl>
                                          <p:spTgt spid="4"/>
                                        </p:tgtEl>
                                        <p:attrNameLst>
                                          <p:attrName>style.visibility</p:attrName>
                                        </p:attrNameLst>
                                      </p:cBhvr>
                                      <p:to>
                                        <p:strVal val="hidden"/>
                                      </p:to>
                                    </p:set>
                                  </p:childTnLst>
                                </p:cTn>
                              </p:par>
                              <p:par>
                                <p:cTn id="20" presetID="10" presetClass="entr" presetSubtype="0" fill="hold" grpId="0" nodeType="withEffect">
                                  <p:stCondLst>
                                    <p:cond delay="21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3" name="4-2.wav"/>
                                        </p:tgtEl>
                                      </p:cMediaNode>
                                    </p:audio>
                                  </p:subTnLst>
                                </p:cTn>
                              </p:par>
                            </p:childTnLst>
                          </p:cTn>
                        </p:par>
                        <p:par>
                          <p:cTn id="23" fill="hold">
                            <p:stCondLst>
                              <p:cond delay="6100"/>
                            </p:stCondLst>
                            <p:childTnLst>
                              <p:par>
                                <p:cTn id="24" presetID="1" presetClass="exit" presetSubtype="0" fill="hold" grpId="1" nodeType="afterEffect">
                                  <p:stCondLst>
                                    <p:cond delay="3500"/>
                                  </p:stCondLst>
                                  <p:childTnLst>
                                    <p:set>
                                      <p:cBhvr>
                                        <p:cTn id="25" dur="1" fill="hold">
                                          <p:stCondLst>
                                            <p:cond delay="0"/>
                                          </p:stCondLst>
                                        </p:cTn>
                                        <p:tgtEl>
                                          <p:spTgt spid="5"/>
                                        </p:tgtEl>
                                        <p:attrNameLst>
                                          <p:attrName>style.visibility</p:attrName>
                                        </p:attrNameLst>
                                      </p:cBhvr>
                                      <p:to>
                                        <p:strVal val="hidden"/>
                                      </p:to>
                                    </p:set>
                                  </p:childTnLst>
                                </p:cTn>
                              </p:par>
                              <p:par>
                                <p:cTn id="26" presetID="10" presetClass="entr" presetSubtype="0" fill="hold" nodeType="withEffect">
                                  <p:stCondLst>
                                    <p:cond delay="35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childTnLst>
                                </p:cTn>
                              </p:par>
                              <p:par>
                                <p:cTn id="29" presetID="10" presetClass="entr" presetSubtype="0" fill="hold" grpId="0" nodeType="withEffect">
                                  <p:stCondLst>
                                    <p:cond delay="35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subTnLst>
                                    <p:audio>
                                      <p:cMediaNode>
                                        <p:cTn display="0" masterRel="sameClick">
                                          <p:stCondLst>
                                            <p:cond evt="begin" delay="0">
                                              <p:tn val="29"/>
                                            </p:cond>
                                          </p:stCondLst>
                                          <p:endCondLst>
                                            <p:cond evt="onStopAudio" delay="0">
                                              <p:tgtEl>
                                                <p:sldTgt/>
                                              </p:tgtEl>
                                            </p:cond>
                                          </p:endCondLst>
                                        </p:cTn>
                                        <p:tgtEl>
                                          <p:sndTgt r:embed="rId4" name="4-3.wav"/>
                                        </p:tgtEl>
                                      </p:cMediaNode>
                                    </p:audio>
                                  </p:subTnLst>
                                </p:cTn>
                              </p:par>
                              <p:par>
                                <p:cTn id="32" presetID="10" presetClass="entr" presetSubtype="0" fill="hold" grpId="0" nodeType="withEffect">
                                  <p:stCondLst>
                                    <p:cond delay="350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par>
                          <p:cTn id="35" fill="hold">
                            <p:stCondLst>
                              <p:cond delay="10600"/>
                            </p:stCondLst>
                            <p:childTnLst>
                              <p:par>
                                <p:cTn id="36" presetID="1" presetClass="exit" presetSubtype="0" fill="hold" grpId="1" nodeType="afterEffect">
                                  <p:stCondLst>
                                    <p:cond delay="2000"/>
                                  </p:stCondLst>
                                  <p:childTnLst>
                                    <p:set>
                                      <p:cBhvr>
                                        <p:cTn id="37" dur="1" fill="hold">
                                          <p:stCondLst>
                                            <p:cond delay="0"/>
                                          </p:stCondLst>
                                        </p:cTn>
                                        <p:tgtEl>
                                          <p:spTgt spid="7"/>
                                        </p:tgtEl>
                                        <p:attrNameLst>
                                          <p:attrName>style.visibility</p:attrName>
                                        </p:attrNameLst>
                                      </p:cBhvr>
                                      <p:to>
                                        <p:strVal val="hidden"/>
                                      </p:to>
                                    </p:set>
                                  </p:childTnLst>
                                </p:cTn>
                              </p:par>
                              <p:par>
                                <p:cTn id="38" presetID="10" presetClass="entr" presetSubtype="0" fill="hold" grpId="0" nodeType="withEffect">
                                  <p:stCondLst>
                                    <p:cond delay="200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5" name="4-4.wav"/>
                                        </p:tgtEl>
                                      </p:cMediaNode>
                                    </p:audio>
                                  </p:subTnLst>
                                </p:cTn>
                              </p:par>
                            </p:childTnLst>
                          </p:cTn>
                        </p:par>
                        <p:par>
                          <p:cTn id="41" fill="hold">
                            <p:stCondLst>
                              <p:cond delay="13100"/>
                            </p:stCondLst>
                            <p:childTnLst>
                              <p:par>
                                <p:cTn id="42" presetID="1" presetClass="exit" presetSubtype="0" fill="hold" grpId="1" nodeType="afterEffect">
                                  <p:stCondLst>
                                    <p:cond delay="3000"/>
                                  </p:stCondLst>
                                  <p:childTnLst>
                                    <p:set>
                                      <p:cBhvr>
                                        <p:cTn id="43" dur="1" fill="hold">
                                          <p:stCondLst>
                                            <p:cond delay="0"/>
                                          </p:stCondLst>
                                        </p:cTn>
                                        <p:tgtEl>
                                          <p:spTgt spid="8"/>
                                        </p:tgtEl>
                                        <p:attrNameLst>
                                          <p:attrName>style.visibility</p:attrName>
                                        </p:attrNameLst>
                                      </p:cBhvr>
                                      <p:to>
                                        <p:strVal val="hidden"/>
                                      </p:to>
                                    </p:set>
                                  </p:childTnLst>
                                </p:cTn>
                              </p:par>
                              <p:par>
                                <p:cTn id="44" presetID="10" presetClass="entr" presetSubtype="0" fill="hold" grpId="0" nodeType="withEffect">
                                  <p:stCondLst>
                                    <p:cond delay="300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6" name="4-5.wav"/>
                                        </p:tgtEl>
                                      </p:cMediaNode>
                                    </p:audio>
                                  </p:subTnLst>
                                </p:cTn>
                              </p:par>
                              <p:par>
                                <p:cTn id="47" presetID="10" presetClass="exit" presetSubtype="0" fill="hold" grpId="1" nodeType="withEffect">
                                  <p:stCondLst>
                                    <p:cond delay="3000"/>
                                  </p:stCondLst>
                                  <p:childTnLst>
                                    <p:animEffect transition="out" filter="fade">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childTnLst>
                          </p:cTn>
                        </p:par>
                        <p:par>
                          <p:cTn id="50" fill="hold">
                            <p:stCondLst>
                              <p:cond delay="16600"/>
                            </p:stCondLst>
                            <p:childTnLst>
                              <p:par>
                                <p:cTn id="51" presetID="1" presetClass="exit" presetSubtype="0" fill="hold" grpId="1" nodeType="afterEffect">
                                  <p:stCondLst>
                                    <p:cond delay="3000"/>
                                  </p:stCondLst>
                                  <p:childTnLst>
                                    <p:set>
                                      <p:cBhvr>
                                        <p:cTn id="52" dur="1" fill="hold">
                                          <p:stCondLst>
                                            <p:cond delay="0"/>
                                          </p:stCondLst>
                                        </p:cTn>
                                        <p:tgtEl>
                                          <p:spTgt spid="9"/>
                                        </p:tgtEl>
                                        <p:attrNameLst>
                                          <p:attrName>style.visibility</p:attrName>
                                        </p:attrNameLst>
                                      </p:cBhvr>
                                      <p:to>
                                        <p:strVal val="hidden"/>
                                      </p:to>
                                    </p:set>
                                  </p:childTnLst>
                                </p:cTn>
                              </p:par>
                              <p:par>
                                <p:cTn id="53" presetID="10" presetClass="entr" presetSubtype="0" fill="hold" grpId="0" nodeType="withEffect">
                                  <p:stCondLst>
                                    <p:cond delay="300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10" presetClass="entr" presetSubtype="0" fill="hold" grpId="0" nodeType="withEffect">
                                  <p:stCondLst>
                                    <p:cond delay="300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par>
                                <p:cTn id="59" presetID="10" presetClass="entr" presetSubtype="0" fill="hold" grpId="0" nodeType="withEffect">
                                  <p:stCondLst>
                                    <p:cond delay="300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subTnLst>
                                    <p:audio>
                                      <p:cMediaNode>
                                        <p:cTn display="0" masterRel="sameClick">
                                          <p:stCondLst>
                                            <p:cond evt="begin" delay="0">
                                              <p:tn val="59"/>
                                            </p:cond>
                                          </p:stCondLst>
                                          <p:endCondLst>
                                            <p:cond evt="onStopAudio" delay="0">
                                              <p:tgtEl>
                                                <p:sldTgt/>
                                              </p:tgtEl>
                                            </p:cond>
                                          </p:endCondLst>
                                        </p:cTn>
                                        <p:tgtEl>
                                          <p:sndTgt r:embed="rId7" name="4-6.wav"/>
                                        </p:tgtEl>
                                      </p:cMediaNode>
                                    </p:audio>
                                  </p:subTnLst>
                                </p:cTn>
                              </p:par>
                            </p:childTnLst>
                          </p:cTn>
                        </p:par>
                        <p:par>
                          <p:cTn id="62" fill="hold">
                            <p:stCondLst>
                              <p:cond delay="20100"/>
                            </p:stCondLst>
                            <p:childTnLst>
                              <p:par>
                                <p:cTn id="63" presetID="1" presetClass="exit" presetSubtype="0" fill="hold" grpId="1" nodeType="afterEffect">
                                  <p:stCondLst>
                                    <p:cond delay="4700"/>
                                  </p:stCondLst>
                                  <p:childTnLst>
                                    <p:set>
                                      <p:cBhvr>
                                        <p:cTn id="64" dur="1" fill="hold">
                                          <p:stCondLst>
                                            <p:cond delay="0"/>
                                          </p:stCondLst>
                                        </p:cTn>
                                        <p:tgtEl>
                                          <p:spTgt spid="11"/>
                                        </p:tgtEl>
                                        <p:attrNameLst>
                                          <p:attrName>style.visibility</p:attrName>
                                        </p:attrNameLst>
                                      </p:cBhvr>
                                      <p:to>
                                        <p:strVal val="hidden"/>
                                      </p:to>
                                    </p:set>
                                  </p:childTnLst>
                                </p:cTn>
                              </p:par>
                              <p:par>
                                <p:cTn id="65" presetID="10" presetClass="entr" presetSubtype="0" fill="hold" grpId="0" nodeType="withEffect">
                                  <p:stCondLst>
                                    <p:cond delay="470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subTnLst>
                                    <p:audio>
                                      <p:cMediaNode>
                                        <p:cTn display="0" masterRel="sameClick">
                                          <p:stCondLst>
                                            <p:cond evt="begin" delay="0">
                                              <p:tn val="65"/>
                                            </p:cond>
                                          </p:stCondLst>
                                          <p:endCondLst>
                                            <p:cond evt="onStopAudio" delay="0">
                                              <p:tgtEl>
                                                <p:sldTgt/>
                                              </p:tgtEl>
                                            </p:cond>
                                          </p:endCondLst>
                                        </p:cTn>
                                        <p:tgtEl>
                                          <p:sndTgt r:embed="rId8" name="4-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P spid="7" grpId="1" animBg="1"/>
      <p:bldP spid="8" grpId="0" animBg="1"/>
      <p:bldP spid="8" grpId="1" animBg="1"/>
      <p:bldP spid="9" grpId="0" animBg="1"/>
      <p:bldP spid="9" grpId="1" animBg="1"/>
      <p:bldP spid="11" grpId="0" animBg="1"/>
      <p:bldP spid="11" grpId="1" animBg="1"/>
      <p:bldP spid="12" grpId="0" animBg="1"/>
      <p:bldP spid="2" grpId="0" animBg="1"/>
      <p:bldP spid="2" grpId="1" animBg="1"/>
      <p:bldP spid="13"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Phylogeny of Retrovirus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1371600"/>
            <a:ext cx="5181600" cy="3886200"/>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sp>
        <p:nvSpPr>
          <p:cNvPr id="4" name="Oval 3"/>
          <p:cNvSpPr/>
          <p:nvPr/>
        </p:nvSpPr>
        <p:spPr>
          <a:xfrm rot="16200000">
            <a:off x="7864927" y="2901044"/>
            <a:ext cx="152401" cy="533400"/>
          </a:xfrm>
          <a:prstGeom prst="ellipse">
            <a:avLst/>
          </a:prstGeom>
          <a:noFill/>
          <a:ln>
            <a:solidFill>
              <a:srgbClr xmlns:mc="http://schemas.openxmlformats.org/markup-compatibility/2006" xmlns:a14="http://schemas.microsoft.com/office/drawing/2010/main" val="FF000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16200000">
            <a:off x="6297701" y="4218529"/>
            <a:ext cx="162654" cy="609600"/>
          </a:xfrm>
          <a:prstGeom prst="ellipse">
            <a:avLst/>
          </a:prstGeom>
          <a:noFill/>
          <a:ln>
            <a:solidFill>
              <a:srgbClr xmlns:mc="http://schemas.openxmlformats.org/markup-compatibility/2006" xmlns:a14="http://schemas.microsoft.com/office/drawing/2010/main" val="FF000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973873" y="4267200"/>
            <a:ext cx="92927" cy="7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ular Callout 6"/>
          <p:cNvSpPr/>
          <p:nvPr/>
        </p:nvSpPr>
        <p:spPr>
          <a:xfrm>
            <a:off x="914400" y="2443843"/>
            <a:ext cx="1828800" cy="1295400"/>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Here’s my family tree… I’m in the red oval.</a:t>
            </a:r>
            <a:endParaRPr lang="en-US" dirty="0">
              <a:solidFill>
                <a:schemeClr val="tx1"/>
              </a:solidFill>
            </a:endParaRPr>
          </a:p>
        </p:txBody>
      </p:sp>
      <p:sp>
        <p:nvSpPr>
          <p:cNvPr id="8" name="Rounded Rectangular Callout 7"/>
          <p:cNvSpPr/>
          <p:nvPr/>
        </p:nvSpPr>
        <p:spPr>
          <a:xfrm>
            <a:off x="762000" y="2054678"/>
            <a:ext cx="2286000" cy="1763486"/>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Someone from the future warned me that one of my distant cousins would cause a lot of problems…</a:t>
            </a:r>
            <a:endParaRPr lang="en-US" dirty="0">
              <a:solidFill>
                <a:schemeClr val="tx1"/>
              </a:solidFill>
            </a:endParaRPr>
          </a:p>
        </p:txBody>
      </p:sp>
      <p:sp>
        <p:nvSpPr>
          <p:cNvPr id="9" name="Rounded Rectangular Callout 8"/>
          <p:cNvSpPr/>
          <p:nvPr/>
        </p:nvSpPr>
        <p:spPr>
          <a:xfrm>
            <a:off x="990600" y="2411186"/>
            <a:ext cx="1828800" cy="1295400"/>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Perhaps, you’ve heard of HIV-1?</a:t>
            </a:r>
            <a:endParaRPr lang="en-US" dirty="0">
              <a:solidFill>
                <a:schemeClr val="tx1"/>
              </a:solidFill>
            </a:endParaRPr>
          </a:p>
        </p:txBody>
      </p:sp>
      <p:pic>
        <p:nvPicPr>
          <p:cNvPr id="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52562" y="5105400"/>
            <a:ext cx="1209675"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ular Callout 9"/>
          <p:cNvSpPr/>
          <p:nvPr/>
        </p:nvSpPr>
        <p:spPr>
          <a:xfrm>
            <a:off x="921543" y="2332264"/>
            <a:ext cx="1966913" cy="1453243"/>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That looks like a suitable host, pardon me I’m going to replicate.</a:t>
            </a:r>
            <a:endParaRPr lang="en-US" dirty="0">
              <a:solidFill>
                <a:schemeClr val="tx1"/>
              </a:solidFill>
            </a:endParaRPr>
          </a:p>
        </p:txBody>
      </p:sp>
    </p:spTree>
    <p:extLst>
      <p:ext uri="{BB962C8B-B14F-4D97-AF65-F5344CB8AC3E}">
        <p14:creationId xmlns:p14="http://schemas.microsoft.com/office/powerpoint/2010/main" val="172695580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5-1.wav"/>
                                        </p:tgtEl>
                                      </p:cMediaNode>
                                    </p:audio>
                                  </p:subTnLst>
                                </p:cTn>
                              </p:par>
                            </p:childTnLst>
                          </p:cTn>
                        </p:par>
                        <p:par>
                          <p:cTn id="8" fill="hold">
                            <p:stCondLst>
                              <p:cond delay="1000"/>
                            </p:stCondLst>
                            <p:childTnLst>
                              <p:par>
                                <p:cTn id="9" presetID="1" presetClass="exit" presetSubtype="0" fill="hold" grpId="1" nodeType="afterEffect">
                                  <p:stCondLst>
                                    <p:cond delay="3000"/>
                                  </p:stCondLst>
                                  <p:childTnLst>
                                    <p:set>
                                      <p:cBhvr>
                                        <p:cTn id="10" dur="1" fill="hold">
                                          <p:stCondLst>
                                            <p:cond delay="0"/>
                                          </p:stCondLst>
                                        </p:cTn>
                                        <p:tgtEl>
                                          <p:spTgt spid="7"/>
                                        </p:tgtEl>
                                        <p:attrNameLst>
                                          <p:attrName>style.visibility</p:attrName>
                                        </p:attrNameLst>
                                      </p:cBhvr>
                                      <p:to>
                                        <p:strVal val="hidden"/>
                                      </p:to>
                                    </p:set>
                                  </p:childTnLst>
                                </p:cTn>
                              </p:par>
                              <p:par>
                                <p:cTn id="11" presetID="10" presetClass="exit" presetSubtype="0" fill="hold" grpId="0" nodeType="withEffect">
                                  <p:stCondLst>
                                    <p:cond delay="300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0" presetClass="entr" presetSubtype="0" fill="hold" grpId="0" nodeType="withEffect">
                                  <p:stCondLst>
                                    <p:cond delay="3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3" name="5-2.wav"/>
                                        </p:tgtEl>
                                      </p:cMediaNode>
                                    </p:audio>
                                  </p:subTnLst>
                                </p:cTn>
                              </p:par>
                            </p:childTnLst>
                          </p:cTn>
                        </p:par>
                        <p:par>
                          <p:cTn id="17" fill="hold">
                            <p:stCondLst>
                              <p:cond delay="4500"/>
                            </p:stCondLst>
                            <p:childTnLst>
                              <p:par>
                                <p:cTn id="18" presetID="1" presetClass="exit" presetSubtype="0" fill="hold" grpId="1" nodeType="afterEffect">
                                  <p:stCondLst>
                                    <p:cond delay="4300"/>
                                  </p:stCondLst>
                                  <p:childTnLst>
                                    <p:set>
                                      <p:cBhvr>
                                        <p:cTn id="19" dur="1" fill="hold">
                                          <p:stCondLst>
                                            <p:cond delay="0"/>
                                          </p:stCondLst>
                                        </p:cTn>
                                        <p:tgtEl>
                                          <p:spTgt spid="8"/>
                                        </p:tgtEl>
                                        <p:attrNameLst>
                                          <p:attrName>style.visibility</p:attrName>
                                        </p:attrNameLst>
                                      </p:cBhvr>
                                      <p:to>
                                        <p:strVal val="hidden"/>
                                      </p:to>
                                    </p:set>
                                  </p:childTnLst>
                                </p:cTn>
                              </p:par>
                              <p:par>
                                <p:cTn id="20" presetID="10" presetClass="entr" presetSubtype="0" fill="hold" grpId="0" nodeType="withEffect">
                                  <p:stCondLst>
                                    <p:cond delay="43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4" name="5-3.wav"/>
                                        </p:tgtEl>
                                      </p:cMediaNode>
                                    </p:audio>
                                  </p:subTnLst>
                                </p:cTn>
                              </p:par>
                              <p:par>
                                <p:cTn id="23" presetID="10" presetClass="entr" presetSubtype="0" fill="hold" grpId="0" nodeType="withEffect">
                                  <p:stCondLst>
                                    <p:cond delay="430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p:stCondLst>
                              <p:cond delay="9300"/>
                            </p:stCondLst>
                            <p:childTnLst>
                              <p:par>
                                <p:cTn id="27" presetID="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2000" fill="hold"/>
                                        <p:tgtEl>
                                          <p:spTgt spid="2"/>
                                        </p:tgtEl>
                                        <p:attrNameLst>
                                          <p:attrName>ppt_x</p:attrName>
                                        </p:attrNameLst>
                                      </p:cBhvr>
                                      <p:tavLst>
                                        <p:tav tm="0">
                                          <p:val>
                                            <p:strVal val="0-#ppt_w/2"/>
                                          </p:val>
                                        </p:tav>
                                        <p:tav tm="100000">
                                          <p:val>
                                            <p:strVal val="#ppt_x"/>
                                          </p:val>
                                        </p:tav>
                                      </p:tavLst>
                                    </p:anim>
                                    <p:anim calcmode="lin" valueType="num">
                                      <p:cBhvr additive="base">
                                        <p:cTn id="30" dur="2000" fill="hold"/>
                                        <p:tgtEl>
                                          <p:spTgt spid="2"/>
                                        </p:tgtEl>
                                        <p:attrNameLst>
                                          <p:attrName>ppt_y</p:attrName>
                                        </p:attrNameLst>
                                      </p:cBhvr>
                                      <p:tavLst>
                                        <p:tav tm="0">
                                          <p:val>
                                            <p:strVal val="#ppt_y"/>
                                          </p:val>
                                        </p:tav>
                                        <p:tav tm="100000">
                                          <p:val>
                                            <p:strVal val="#ppt_y"/>
                                          </p:val>
                                        </p:tav>
                                      </p:tavLst>
                                    </p:anim>
                                  </p:childTnLst>
                                </p:cTn>
                              </p:par>
                            </p:childTnLst>
                          </p:cTn>
                        </p:par>
                        <p:par>
                          <p:cTn id="31" fill="hold">
                            <p:stCondLst>
                              <p:cond delay="11300"/>
                            </p:stCondLst>
                            <p:childTnLst>
                              <p:par>
                                <p:cTn id="32" presetID="1" presetClass="exit" presetSubtype="0" fill="hold" grpId="1" nodeType="afterEffect">
                                  <p:stCondLst>
                                    <p:cond delay="500"/>
                                  </p:stCondLst>
                                  <p:childTnLst>
                                    <p:set>
                                      <p:cBhvr>
                                        <p:cTn id="33" dur="1" fill="hold">
                                          <p:stCondLst>
                                            <p:cond delay="0"/>
                                          </p:stCondLst>
                                        </p:cTn>
                                        <p:tgtEl>
                                          <p:spTgt spid="9"/>
                                        </p:tgtEl>
                                        <p:attrNameLst>
                                          <p:attrName>style.visibility</p:attrName>
                                        </p:attrNameLst>
                                      </p:cBhvr>
                                      <p:to>
                                        <p:strVal val="hidden"/>
                                      </p:to>
                                    </p:set>
                                  </p:childTnLst>
                                </p:cTn>
                              </p:par>
                              <p:par>
                                <p:cTn id="34" presetID="10" presetClass="entr" presetSubtype="0" fill="hold" grpId="0" nodeType="withEffect">
                                  <p:stCondLst>
                                    <p:cond delay="50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5" name="5-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7" grpId="1" animBg="1"/>
      <p:bldP spid="8" grpId="0" animBg="1"/>
      <p:bldP spid="8" grpId="1" animBg="1"/>
      <p:bldP spid="9" grpId="0" animBg="1"/>
      <p:bldP spid="9" grpId="1"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http://genome.ucsc.edu/trash/hgtIdeo/hgtIdeo_genome_bdb_502590.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215271"/>
            <a:ext cx="7086600" cy="232529"/>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14400" y="5257800"/>
            <a:ext cx="92927" cy="7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ular Callout 7"/>
          <p:cNvSpPr/>
          <p:nvPr/>
        </p:nvSpPr>
        <p:spPr>
          <a:xfrm>
            <a:off x="762000" y="3369127"/>
            <a:ext cx="1966913" cy="1453243"/>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Chromosome 1 looks like a good spot…</a:t>
            </a:r>
            <a:endParaRPr lang="en-US" dirty="0">
              <a:solidFill>
                <a:schemeClr val="tx1"/>
              </a:solidFill>
            </a:endParaRPr>
          </a:p>
        </p:txBody>
      </p:sp>
      <p:grpSp>
        <p:nvGrpSpPr>
          <p:cNvPr id="9" name="Group 8"/>
          <p:cNvGrpSpPr/>
          <p:nvPr/>
        </p:nvGrpSpPr>
        <p:grpSpPr>
          <a:xfrm>
            <a:off x="914400" y="2209800"/>
            <a:ext cx="7210398" cy="323850"/>
            <a:chOff x="609600" y="2952750"/>
            <a:chExt cx="7210398" cy="323850"/>
          </a:xfrm>
        </p:grpSpPr>
        <p:pic>
          <p:nvPicPr>
            <p:cNvPr id="1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2952750"/>
              <a:ext cx="1420009"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3091" y="2952750"/>
              <a:ext cx="8953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02972" y="2962275"/>
              <a:ext cx="1000125"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3534" y="2963634"/>
              <a:ext cx="3966464" cy="29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9" name="Rounded Rectangular Callout 18"/>
          <p:cNvSpPr/>
          <p:nvPr/>
        </p:nvSpPr>
        <p:spPr>
          <a:xfrm>
            <a:off x="762000" y="3124199"/>
            <a:ext cx="2133600" cy="1676400"/>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Ah, the CD48 gene, it looks like one of my ancestors is already integrated here, HERV-K11.</a:t>
            </a:r>
            <a:endParaRPr lang="en-US" dirty="0">
              <a:solidFill>
                <a:schemeClr val="tx1"/>
              </a:solidFill>
            </a:endParaRPr>
          </a:p>
        </p:txBody>
      </p:sp>
      <p:cxnSp>
        <p:nvCxnSpPr>
          <p:cNvPr id="3" name="Straight Arrow Connector 2"/>
          <p:cNvCxnSpPr/>
          <p:nvPr/>
        </p:nvCxnSpPr>
        <p:spPr>
          <a:xfrm flipH="1">
            <a:off x="3124200" y="2743200"/>
            <a:ext cx="152400" cy="1219199"/>
          </a:xfrm>
          <a:prstGeom prst="straightConnector1">
            <a:avLst/>
          </a:prstGeom>
          <a:ln w="22225">
            <a:solidFill>
              <a:srgbClr xmlns:mc="http://schemas.openxmlformats.org/markup-compatibility/2006" xmlns:a14="http://schemas.microsoft.com/office/drawing/2010/main" val="FF0000" mc:Ignorable=""/>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0" y="5791200"/>
            <a:ext cx="840105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ounded Rectangular Callout 31"/>
          <p:cNvSpPr/>
          <p:nvPr/>
        </p:nvSpPr>
        <p:spPr>
          <a:xfrm>
            <a:off x="4419600" y="3020883"/>
            <a:ext cx="2438400" cy="1676400"/>
          </a:xfrm>
          <a:prstGeom prst="wedgeRoundRectCallout">
            <a:avLst>
              <a:gd name="adj1" fmla="val -94091"/>
              <a:gd name="adj2" fmla="val -72531"/>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Yes, I integrated long ago before the </a:t>
            </a:r>
            <a:r>
              <a:rPr lang="en-US" dirty="0" err="1" smtClean="0">
                <a:solidFill>
                  <a:schemeClr val="tx1"/>
                </a:solidFill>
              </a:rPr>
              <a:t>Hominini</a:t>
            </a:r>
            <a:r>
              <a:rPr lang="en-US" dirty="0" smtClean="0">
                <a:solidFill>
                  <a:schemeClr val="tx1"/>
                </a:solidFill>
              </a:rPr>
              <a:t> tribe broke away from the other great apes.</a:t>
            </a:r>
            <a:endParaRPr lang="en-US" dirty="0">
              <a:solidFill>
                <a:schemeClr val="tx1"/>
              </a:solidFill>
            </a:endParaRPr>
          </a:p>
        </p:txBody>
      </p:sp>
    </p:spTree>
    <p:extLst>
      <p:ext uri="{BB962C8B-B14F-4D97-AF65-F5344CB8AC3E}">
        <p14:creationId xmlns:p14="http://schemas.microsoft.com/office/powerpoint/2010/main" val="2476654786"/>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xmlns:p14="http://schemas.microsoft.com/office/powerpoint/2010/main" spd="slow" advClick="0" advTm="9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subTnLst>
                                    <p:audio>
                                      <p:cMediaNode>
                                        <p:cTn display="0" masterRel="sameClick">
                                          <p:stCondLst>
                                            <p:cond evt="begin" delay="0">
                                              <p:tn val="9"/>
                                            </p:cond>
                                          </p:stCondLst>
                                          <p:endCondLst>
                                            <p:cond evt="onStopAudio" delay="0">
                                              <p:tgtEl>
                                                <p:sldTgt/>
                                              </p:tgtEl>
                                            </p:cond>
                                          </p:endCondLst>
                                        </p:cTn>
                                        <p:tgtEl>
                                          <p:sndTgt r:embed="rId2" name="6-1.wav"/>
                                        </p:tgtEl>
                                      </p:cMediaNode>
                                    </p:audio>
                                  </p:subTnLst>
                                </p:cTn>
                              </p:par>
                            </p:childTnLst>
                          </p:cTn>
                        </p:par>
                        <p:par>
                          <p:cTn id="12" fill="hold">
                            <p:stCondLst>
                              <p:cond delay="1000"/>
                            </p:stCondLst>
                            <p:childTnLst>
                              <p:par>
                                <p:cTn id="13" presetID="10" presetClass="entr" presetSubtype="0" fill="hold" nodeType="afterEffect">
                                  <p:stCondLst>
                                    <p:cond delay="26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 presetClass="exit" presetSubtype="0" fill="hold" nodeType="withEffect">
                                  <p:stCondLst>
                                    <p:cond delay="2600"/>
                                  </p:stCondLst>
                                  <p:childTnLst>
                                    <p:set>
                                      <p:cBhvr>
                                        <p:cTn id="17" dur="1" fill="hold">
                                          <p:stCondLst>
                                            <p:cond delay="0"/>
                                          </p:stCondLst>
                                        </p:cTn>
                                        <p:tgtEl>
                                          <p:spTgt spid="4"/>
                                        </p:tgtEl>
                                        <p:attrNameLst>
                                          <p:attrName>style.visibility</p:attrName>
                                        </p:attrNameLst>
                                      </p:cBhvr>
                                      <p:to>
                                        <p:strVal val="hidden"/>
                                      </p:to>
                                    </p:set>
                                  </p:childTnLst>
                                </p:cTn>
                              </p:par>
                              <p:par>
                                <p:cTn id="18" presetID="1" presetClass="exit" presetSubtype="0" fill="hold" grpId="1" nodeType="withEffect">
                                  <p:stCondLst>
                                    <p:cond delay="2600"/>
                                  </p:stCondLst>
                                  <p:childTnLst>
                                    <p:set>
                                      <p:cBhvr>
                                        <p:cTn id="19" dur="1" fill="hold">
                                          <p:stCondLst>
                                            <p:cond delay="0"/>
                                          </p:stCondLst>
                                        </p:cTn>
                                        <p:tgtEl>
                                          <p:spTgt spid="8"/>
                                        </p:tgtEl>
                                        <p:attrNameLst>
                                          <p:attrName>style.visibility</p:attrName>
                                        </p:attrNameLst>
                                      </p:cBhvr>
                                      <p:to>
                                        <p:strVal val="hidden"/>
                                      </p:to>
                                    </p:set>
                                  </p:childTnLst>
                                </p:cTn>
                              </p:par>
                              <p:par>
                                <p:cTn id="20" presetID="10" presetClass="entr" presetSubtype="0" fill="hold" grpId="0" nodeType="withEffect">
                                  <p:stCondLst>
                                    <p:cond delay="26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subTnLst>
                                    <p:audio>
                                      <p:cMediaNode>
                                        <p:cTn display="0" masterRel="sameClick">
                                          <p:stCondLst>
                                            <p:cond evt="begin" delay="0">
                                              <p:tn val="20"/>
                                            </p:cond>
                                          </p:stCondLst>
                                          <p:endCondLst>
                                            <p:cond evt="onStopAudio" delay="0">
                                              <p:tgtEl>
                                                <p:sldTgt/>
                                              </p:tgtEl>
                                            </p:cond>
                                          </p:endCondLst>
                                        </p:cTn>
                                        <p:tgtEl>
                                          <p:sndTgt r:embed="rId3" name="6-2.wav"/>
                                        </p:tgtEl>
                                      </p:cMediaNode>
                                    </p:audio>
                                  </p:subTnLst>
                                </p:cTn>
                              </p:par>
                              <p:par>
                                <p:cTn id="23" presetID="10" presetClass="entr" presetSubtype="0" fill="hold" nodeType="withEffect">
                                  <p:stCondLst>
                                    <p:cond delay="26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par>
                          <p:cTn id="26" fill="hold">
                            <p:stCondLst>
                              <p:cond delay="4100"/>
                            </p:stCondLst>
                            <p:childTnLst>
                              <p:par>
                                <p:cTn id="27" presetID="10" presetClass="entr" presetSubtype="0" fill="hold" grpId="0" nodeType="afterEffect">
                                  <p:stCondLst>
                                    <p:cond delay="640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subTnLst>
                                    <p:audio>
                                      <p:cMediaNode>
                                        <p:cTn display="0" masterRel="sameClick">
                                          <p:stCondLst>
                                            <p:cond evt="begin" delay="0">
                                              <p:tn val="27"/>
                                            </p:cond>
                                          </p:stCondLst>
                                          <p:endCondLst>
                                            <p:cond evt="onStopAudio" delay="0">
                                              <p:tgtEl>
                                                <p:sldTgt/>
                                              </p:tgtEl>
                                            </p:cond>
                                          </p:endCondLst>
                                        </p:cTn>
                                        <p:tgtEl>
                                          <p:sndTgt r:embed="rId4" name="6-3.wav"/>
                                        </p:tgtEl>
                                      </p:cMediaNode>
                                    </p:audio>
                                  </p:subTnLst>
                                </p:cTn>
                              </p:par>
                              <p:par>
                                <p:cTn id="30" presetID="10" presetClass="entr" presetSubtype="0" fill="hold" nodeType="withEffect">
                                  <p:stCondLst>
                                    <p:cond delay="640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9"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52800" y="2971800"/>
            <a:ext cx="4310744" cy="369332"/>
          </a:xfrm>
          <a:prstGeom prst="rect">
            <a:avLst/>
          </a:prstGeom>
          <a:noFill/>
        </p:spPr>
        <p:txBody>
          <a:bodyPr wrap="square" rtlCol="0">
            <a:spAutoFit/>
          </a:bodyPr>
          <a:lstStyle/>
          <a:p>
            <a:r>
              <a:rPr lang="en-US" dirty="0" smtClean="0">
                <a:solidFill>
                  <a:schemeClr val="accent1">
                    <a:lumMod val="60000"/>
                    <a:lumOff val="40000"/>
                  </a:schemeClr>
                </a:solidFill>
                <a:effectLst>
                  <a:outerShdw blurRad="38100" dist="38100" dir="2700000" algn="tl">
                    <a:srgbClr xmlns:mc="http://schemas.openxmlformats.org/markup-compatibility/2006" xmlns:a14="http://schemas.microsoft.com/office/drawing/2010/main" val="000000" mc:Ignorable="">
                      <a:alpha val="43137"/>
                    </a:srgbClr>
                  </a:outerShdw>
                </a:effectLst>
                <a:latin typeface="Franklin Gothic Demi" pitchFamily="34" charset="0"/>
              </a:rPr>
              <a:t>Millions of years later…</a:t>
            </a:r>
            <a:endParaRPr lang="en-US" dirty="0">
              <a:solidFill>
                <a:schemeClr val="accent1">
                  <a:lumMod val="60000"/>
                  <a:lumOff val="40000"/>
                </a:schemeClr>
              </a:solidFill>
              <a:effectLst>
                <a:outerShdw blurRad="38100" dist="38100" dir="2700000" algn="tl">
                  <a:srgbClr xmlns:mc="http://schemas.openxmlformats.org/markup-compatibility/2006" xmlns:a14="http://schemas.microsoft.com/office/drawing/2010/main" val="000000" mc:Ignorable="">
                    <a:alpha val="43137"/>
                  </a:srgbClr>
                </a:outerShdw>
              </a:effectLst>
              <a:latin typeface="Franklin Gothic Demi" pitchFamily="34" charset="0"/>
            </a:endParaRPr>
          </a:p>
        </p:txBody>
      </p:sp>
      <p:grpSp>
        <p:nvGrpSpPr>
          <p:cNvPr id="5" name="Group 4"/>
          <p:cNvGrpSpPr/>
          <p:nvPr/>
        </p:nvGrpSpPr>
        <p:grpSpPr>
          <a:xfrm>
            <a:off x="87086" y="3178237"/>
            <a:ext cx="9056914" cy="228600"/>
            <a:chOff x="87086" y="4572000"/>
            <a:chExt cx="9056914" cy="228600"/>
          </a:xfrm>
        </p:grpSpPr>
        <p:grpSp>
          <p:nvGrpSpPr>
            <p:cNvPr id="6" name="Group 5"/>
            <p:cNvGrpSpPr/>
            <p:nvPr/>
          </p:nvGrpSpPr>
          <p:grpSpPr>
            <a:xfrm>
              <a:off x="1405992" y="4572000"/>
              <a:ext cx="3936937" cy="228600"/>
              <a:chOff x="2505075" y="3276600"/>
              <a:chExt cx="4061733" cy="323850"/>
            </a:xfrm>
          </p:grpSpPr>
          <p:pic>
            <p:nvPicPr>
              <p:cNvPr id="9"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48050" y="3319463"/>
                <a:ext cx="224790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71458" y="3276600"/>
                <a:ext cx="8953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05075" y="3287486"/>
                <a:ext cx="1000125"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086" y="4572000"/>
              <a:ext cx="1376380" cy="206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9405" y="4579684"/>
              <a:ext cx="3844595" cy="206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2" name="Picture 2" descr="Click this image to open an interactive view of this structure in Cn3D. Follow the 'Download Cn3D' link on this page to obtain the free program for PC, Mac, or Unix."/>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67400" y="-152400"/>
            <a:ext cx="3124200" cy="3124200"/>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sp>
        <p:nvSpPr>
          <p:cNvPr id="13" name="Rounded Rectangular Callout 12"/>
          <p:cNvSpPr/>
          <p:nvPr/>
        </p:nvSpPr>
        <p:spPr>
          <a:xfrm>
            <a:off x="2879937" y="1028556"/>
            <a:ext cx="2286000" cy="1597087"/>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HERV-K18 still here. I’ve managed to put a copy of myself in every human and chimp.</a:t>
            </a:r>
            <a:endParaRPr lang="en-US" dirty="0">
              <a:solidFill>
                <a:schemeClr val="tx1"/>
              </a:solidFill>
            </a:endParaRPr>
          </a:p>
        </p:txBody>
      </p:sp>
      <p:sp>
        <p:nvSpPr>
          <p:cNvPr id="14" name="Rounded Rectangular Callout 13"/>
          <p:cNvSpPr/>
          <p:nvPr/>
        </p:nvSpPr>
        <p:spPr>
          <a:xfrm>
            <a:off x="3039480" y="1100477"/>
            <a:ext cx="1966913" cy="1453243"/>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Looks like more CD48 was just produced, I get cut out every time.</a:t>
            </a:r>
            <a:endParaRPr lang="en-US" dirty="0">
              <a:solidFill>
                <a:schemeClr val="tx1"/>
              </a:solidFill>
            </a:endParaRPr>
          </a:p>
        </p:txBody>
      </p:sp>
      <p:pic>
        <p:nvPicPr>
          <p:cNvPr id="1026"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8600" y="3811164"/>
            <a:ext cx="8782050"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ounded Rectangular Callout 20"/>
          <p:cNvSpPr/>
          <p:nvPr/>
        </p:nvSpPr>
        <p:spPr>
          <a:xfrm>
            <a:off x="2952134" y="958289"/>
            <a:ext cx="2141606" cy="1737619"/>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 am special though, my haplotype gives my host resistance to type 1 diabetes.</a:t>
            </a:r>
            <a:endParaRPr lang="en-US" dirty="0">
              <a:solidFill>
                <a:schemeClr val="tx1"/>
              </a:solidFill>
            </a:endParaRPr>
          </a:p>
        </p:txBody>
      </p:sp>
      <p:sp>
        <p:nvSpPr>
          <p:cNvPr id="16" name="Rounded Rectangular Callout 15"/>
          <p:cNvSpPr/>
          <p:nvPr/>
        </p:nvSpPr>
        <p:spPr>
          <a:xfrm>
            <a:off x="2952133" y="958289"/>
            <a:ext cx="2141606" cy="1737619"/>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Mono-methylation and CTCF binding stop me from having any fun.</a:t>
            </a:r>
            <a:endParaRPr lang="en-US" dirty="0">
              <a:solidFill>
                <a:schemeClr val="tx1"/>
              </a:solidFill>
            </a:endParaRPr>
          </a:p>
        </p:txBody>
      </p:sp>
      <p:grpSp>
        <p:nvGrpSpPr>
          <p:cNvPr id="3" name="Group 2"/>
          <p:cNvGrpSpPr/>
          <p:nvPr/>
        </p:nvGrpSpPr>
        <p:grpSpPr>
          <a:xfrm>
            <a:off x="3962400" y="3886200"/>
            <a:ext cx="914400" cy="1447800"/>
            <a:chOff x="3962400" y="3886200"/>
            <a:chExt cx="914400" cy="1447800"/>
          </a:xfrm>
        </p:grpSpPr>
        <p:sp>
          <p:nvSpPr>
            <p:cNvPr id="2" name="Rectangle 1"/>
            <p:cNvSpPr/>
            <p:nvPr/>
          </p:nvSpPr>
          <p:spPr>
            <a:xfrm>
              <a:off x="4495800" y="3886200"/>
              <a:ext cx="381000" cy="609600"/>
            </a:xfrm>
            <a:prstGeom prst="rect">
              <a:avLst/>
            </a:prstGeom>
            <a:noFill/>
            <a:ln>
              <a:solidFill>
                <a:srgbClr xmlns:mc="http://schemas.openxmlformats.org/markup-compatibility/2006" xmlns:a14="http://schemas.microsoft.com/office/drawing/2010/main" val="FF000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962400" y="4587766"/>
              <a:ext cx="914400" cy="746234"/>
            </a:xfrm>
            <a:prstGeom prst="rect">
              <a:avLst/>
            </a:prstGeom>
            <a:noFill/>
            <a:ln>
              <a:solidFill>
                <a:srgbClr xmlns:mc="http://schemas.openxmlformats.org/markup-compatibility/2006" xmlns:a14="http://schemas.microsoft.com/office/drawing/2010/main" val="FF000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9" name="Picture 5" descr="http://www.spaceflight.esa.int/users/images/gbf/ep-imm-micro.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0205" y="2475152"/>
            <a:ext cx="672662" cy="649782"/>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sp>
        <p:nvSpPr>
          <p:cNvPr id="23" name="Rounded Rectangular Callout 22"/>
          <p:cNvSpPr/>
          <p:nvPr/>
        </p:nvSpPr>
        <p:spPr>
          <a:xfrm>
            <a:off x="609600" y="381000"/>
            <a:ext cx="2141606" cy="1737619"/>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 can help you with that, Epstein-Barr virus is the name.</a:t>
            </a:r>
            <a:endParaRPr lang="en-US" dirty="0">
              <a:solidFill>
                <a:schemeClr val="tx1"/>
              </a:solidFill>
            </a:endParaRPr>
          </a:p>
        </p:txBody>
      </p:sp>
      <p:sp>
        <p:nvSpPr>
          <p:cNvPr id="24" name="Rounded Rectangular Callout 23"/>
          <p:cNvSpPr/>
          <p:nvPr/>
        </p:nvSpPr>
        <p:spPr>
          <a:xfrm>
            <a:off x="609600" y="391886"/>
            <a:ext cx="2141606" cy="1737619"/>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When I am around, your </a:t>
            </a:r>
            <a:r>
              <a:rPr lang="en-US" i="1" dirty="0" err="1" smtClean="0">
                <a:solidFill>
                  <a:schemeClr val="tx1"/>
                </a:solidFill>
              </a:rPr>
              <a:t>env</a:t>
            </a:r>
            <a:r>
              <a:rPr lang="en-US" dirty="0" smtClean="0">
                <a:solidFill>
                  <a:schemeClr val="tx1"/>
                </a:solidFill>
              </a:rPr>
              <a:t> gene can be transcribed.  IFN-</a:t>
            </a:r>
            <a:r>
              <a:rPr lang="el-GR" dirty="0" smtClean="0">
                <a:solidFill>
                  <a:schemeClr val="tx1"/>
                </a:solidFill>
              </a:rPr>
              <a:t>α</a:t>
            </a:r>
            <a:r>
              <a:rPr lang="en-US" dirty="0" smtClean="0">
                <a:solidFill>
                  <a:schemeClr val="tx1"/>
                </a:solidFill>
              </a:rPr>
              <a:t> can do the same thing.</a:t>
            </a:r>
            <a:endParaRPr lang="en-US" dirty="0">
              <a:solidFill>
                <a:schemeClr val="tx1"/>
              </a:solidFill>
            </a:endParaRPr>
          </a:p>
        </p:txBody>
      </p:sp>
      <p:sp>
        <p:nvSpPr>
          <p:cNvPr id="25" name="Rounded Rectangular Callout 24"/>
          <p:cNvSpPr/>
          <p:nvPr/>
        </p:nvSpPr>
        <p:spPr>
          <a:xfrm>
            <a:off x="533400" y="301234"/>
            <a:ext cx="2294006" cy="1918922"/>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That will cause the expansion of V</a:t>
            </a:r>
            <a:r>
              <a:rPr lang="el-GR" dirty="0" smtClean="0">
                <a:solidFill>
                  <a:schemeClr val="tx1"/>
                </a:solidFill>
              </a:rPr>
              <a:t>β</a:t>
            </a:r>
            <a:r>
              <a:rPr lang="en-US" dirty="0" smtClean="0">
                <a:solidFill>
                  <a:schemeClr val="tx1"/>
                </a:solidFill>
              </a:rPr>
              <a:t>7 T-cells and could cause a superantigen-like response from    your host.</a:t>
            </a:r>
            <a:endParaRPr lang="en-US" dirty="0">
              <a:solidFill>
                <a:schemeClr val="tx1"/>
              </a:solidFill>
            </a:endParaRPr>
          </a:p>
        </p:txBody>
      </p:sp>
      <p:sp>
        <p:nvSpPr>
          <p:cNvPr id="26" name="Rounded Rectangular Callout 25"/>
          <p:cNvSpPr/>
          <p:nvPr/>
        </p:nvSpPr>
        <p:spPr>
          <a:xfrm>
            <a:off x="3017709" y="1099947"/>
            <a:ext cx="2065406" cy="1614123"/>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Maybe it is better for me not to express myself.</a:t>
            </a:r>
            <a:endParaRPr lang="en-US" dirty="0">
              <a:solidFill>
                <a:schemeClr val="tx1"/>
              </a:solidFill>
            </a:endParaRPr>
          </a:p>
        </p:txBody>
      </p:sp>
      <p:sp>
        <p:nvSpPr>
          <p:cNvPr id="15" name="Rounded Rectangular Callout 14"/>
          <p:cNvSpPr/>
          <p:nvPr/>
        </p:nvSpPr>
        <p:spPr>
          <a:xfrm>
            <a:off x="2952134" y="958289"/>
            <a:ext cx="2141606" cy="1737619"/>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I’d really just like to express myself, but my host keeps modifying its histones to stop me. </a:t>
            </a:r>
            <a:endParaRPr lang="en-US" dirty="0">
              <a:solidFill>
                <a:schemeClr val="tx1"/>
              </a:solidFill>
            </a:endParaRPr>
          </a:p>
        </p:txBody>
      </p:sp>
    </p:spTree>
    <p:extLst>
      <p:ext uri="{BB962C8B-B14F-4D97-AF65-F5344CB8AC3E}">
        <p14:creationId xmlns:p14="http://schemas.microsoft.com/office/powerpoint/2010/main" val="189669758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par>
                                <p:cTn id="8" presetID="10" presetClass="exit" presetSubtype="0" fill="hold" grpId="1" nodeType="withEffect">
                                  <p:stCondLst>
                                    <p:cond delay="2500"/>
                                  </p:stCondLst>
                                  <p:childTnLst>
                                    <p:animEffect transition="out" filter="fade">
                                      <p:cBhvr>
                                        <p:cTn id="9" dur="2500"/>
                                        <p:tgtEl>
                                          <p:spTgt spid="4"/>
                                        </p:tgtEl>
                                      </p:cBhvr>
                                    </p:animEffect>
                                    <p:set>
                                      <p:cBhvr>
                                        <p:cTn id="10" dur="1" fill="hold">
                                          <p:stCondLst>
                                            <p:cond delay="2499"/>
                                          </p:stCondLst>
                                        </p:cTn>
                                        <p:tgtEl>
                                          <p:spTgt spid="4"/>
                                        </p:tgtEl>
                                        <p:attrNameLst>
                                          <p:attrName>style.visibility</p:attrName>
                                        </p:attrNameLst>
                                      </p:cBhvr>
                                      <p:to>
                                        <p:strVal val="hidden"/>
                                      </p:to>
                                    </p:set>
                                  </p:childTnLst>
                                </p:cTn>
                              </p:par>
                            </p:childTnLst>
                          </p:cTn>
                        </p:par>
                        <p:par>
                          <p:cTn id="11" fill="hold">
                            <p:stCondLst>
                              <p:cond delay="50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5500"/>
                            </p:stCondLst>
                            <p:childTnLst>
                              <p:par>
                                <p:cTn id="16" presetID="10"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subTnLst>
                                    <p:audio>
                                      <p:cMediaNode>
                                        <p:cTn display="0" masterRel="sameClick">
                                          <p:stCondLst>
                                            <p:cond evt="begin" delay="0">
                                              <p:tn val="16"/>
                                            </p:cond>
                                          </p:stCondLst>
                                          <p:endCondLst>
                                            <p:cond evt="onStopAudio" delay="0">
                                              <p:tgtEl>
                                                <p:sldTgt/>
                                              </p:tgtEl>
                                            </p:cond>
                                          </p:endCondLst>
                                        </p:cTn>
                                        <p:tgtEl>
                                          <p:sndTgt r:embed="rId2" name="7-1.wav"/>
                                        </p:tgtEl>
                                      </p:cMediaNode>
                                    </p:audio>
                                  </p:subTnLst>
                                </p:cTn>
                              </p:par>
                            </p:childTnLst>
                          </p:cTn>
                        </p:par>
                        <p:par>
                          <p:cTn id="19" fill="hold">
                            <p:stCondLst>
                              <p:cond delay="6000"/>
                            </p:stCondLst>
                            <p:childTnLst>
                              <p:par>
                                <p:cTn id="20" presetID="1" presetClass="exit" presetSubtype="0" fill="hold" grpId="1" nodeType="afterEffect">
                                  <p:stCondLst>
                                    <p:cond delay="4500"/>
                                  </p:stCondLst>
                                  <p:childTnLst>
                                    <p:set>
                                      <p:cBhvr>
                                        <p:cTn id="21" dur="1" fill="hold">
                                          <p:stCondLst>
                                            <p:cond delay="0"/>
                                          </p:stCondLst>
                                        </p:cTn>
                                        <p:tgtEl>
                                          <p:spTgt spid="13"/>
                                        </p:tgtEl>
                                        <p:attrNameLst>
                                          <p:attrName>style.visibility</p:attrName>
                                        </p:attrNameLst>
                                      </p:cBhvr>
                                      <p:to>
                                        <p:strVal val="hidden"/>
                                      </p:to>
                                    </p:set>
                                  </p:childTnLst>
                                </p:cTn>
                              </p:par>
                            </p:childTnLst>
                          </p:cTn>
                        </p:par>
                        <p:par>
                          <p:cTn id="22" fill="hold">
                            <p:stCondLst>
                              <p:cond delay="10500"/>
                            </p:stCondLst>
                            <p:childTnLst>
                              <p:par>
                                <p:cTn id="23" presetID="10"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3" name="7-2.wav"/>
                                        </p:tgtEl>
                                      </p:cMediaNode>
                                    </p:audio>
                                  </p:sub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11000"/>
                            </p:stCondLst>
                            <p:childTnLst>
                              <p:par>
                                <p:cTn id="30" presetID="1" presetClass="exit" presetSubtype="0" fill="hold" grpId="1" nodeType="afterEffect">
                                  <p:stCondLst>
                                    <p:cond delay="4500"/>
                                  </p:stCondLst>
                                  <p:childTnLst>
                                    <p:set>
                                      <p:cBhvr>
                                        <p:cTn id="31" dur="1" fill="hold">
                                          <p:stCondLst>
                                            <p:cond delay="0"/>
                                          </p:stCondLst>
                                        </p:cTn>
                                        <p:tgtEl>
                                          <p:spTgt spid="14"/>
                                        </p:tgtEl>
                                        <p:attrNameLst>
                                          <p:attrName>style.visibility</p:attrName>
                                        </p:attrNameLst>
                                      </p:cBhvr>
                                      <p:to>
                                        <p:strVal val="hidden"/>
                                      </p:to>
                                    </p:set>
                                  </p:childTnLst>
                                </p:cTn>
                              </p:par>
                              <p:par>
                                <p:cTn id="32" presetID="1" presetClass="exit" presetSubtype="0" fill="hold" nodeType="withEffect">
                                  <p:stCondLst>
                                    <p:cond delay="4500"/>
                                  </p:stCondLst>
                                  <p:childTnLst>
                                    <p:set>
                                      <p:cBhvr>
                                        <p:cTn id="33" dur="1" fill="hold">
                                          <p:stCondLst>
                                            <p:cond delay="0"/>
                                          </p:stCondLst>
                                        </p:cTn>
                                        <p:tgtEl>
                                          <p:spTgt spid="12"/>
                                        </p:tgtEl>
                                        <p:attrNameLst>
                                          <p:attrName>style.visibility</p:attrName>
                                        </p:attrNameLst>
                                      </p:cBhvr>
                                      <p:to>
                                        <p:strVal val="hidden"/>
                                      </p:to>
                                    </p:set>
                                  </p:childTnLst>
                                </p:cTn>
                              </p:par>
                            </p:childTnLst>
                          </p:cTn>
                        </p:par>
                        <p:par>
                          <p:cTn id="34" fill="hold">
                            <p:stCondLst>
                              <p:cond delay="15500"/>
                            </p:stCondLst>
                            <p:childTnLst>
                              <p:par>
                                <p:cTn id="35" presetID="10"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4" name="7-3.wav"/>
                                        </p:tgtEl>
                                      </p:cMediaNode>
                                    </p:audio>
                                  </p:subTnLst>
                                </p:cTn>
                              </p:par>
                            </p:childTnLst>
                          </p:cTn>
                        </p:par>
                        <p:par>
                          <p:cTn id="38" fill="hold">
                            <p:stCondLst>
                              <p:cond delay="16000"/>
                            </p:stCondLst>
                            <p:childTnLst>
                              <p:par>
                                <p:cTn id="39" presetID="1" presetClass="exit" presetSubtype="0" fill="hold" grpId="1" nodeType="afterEffect">
                                  <p:stCondLst>
                                    <p:cond delay="5000"/>
                                  </p:stCondLst>
                                  <p:childTnLst>
                                    <p:set>
                                      <p:cBhvr>
                                        <p:cTn id="40" dur="1" fill="hold">
                                          <p:stCondLst>
                                            <p:cond delay="0"/>
                                          </p:stCondLst>
                                        </p:cTn>
                                        <p:tgtEl>
                                          <p:spTgt spid="21"/>
                                        </p:tgtEl>
                                        <p:attrNameLst>
                                          <p:attrName>style.visibility</p:attrName>
                                        </p:attrNameLst>
                                      </p:cBhvr>
                                      <p:to>
                                        <p:strVal val="hidden"/>
                                      </p:to>
                                    </p:set>
                                  </p:childTnLst>
                                </p:cTn>
                              </p:par>
                            </p:childTnLst>
                          </p:cTn>
                        </p:par>
                        <p:par>
                          <p:cTn id="41" fill="hold">
                            <p:stCondLst>
                              <p:cond delay="21000"/>
                            </p:stCondLst>
                            <p:childTnLst>
                              <p:par>
                                <p:cTn id="42" presetID="10" presetClass="entr" presetSubtype="0"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subTnLst>
                                    <p:audio>
                                      <p:cMediaNode>
                                        <p:cTn display="0" masterRel="sameClick">
                                          <p:stCondLst>
                                            <p:cond evt="begin" delay="0">
                                              <p:tn val="42"/>
                                            </p:cond>
                                          </p:stCondLst>
                                          <p:endCondLst>
                                            <p:cond evt="onStopAudio" delay="0">
                                              <p:tgtEl>
                                                <p:sldTgt/>
                                              </p:tgtEl>
                                            </p:cond>
                                          </p:endCondLst>
                                        </p:cTn>
                                        <p:tgtEl>
                                          <p:sndTgt r:embed="rId5" name="7-4.wav"/>
                                        </p:tgtEl>
                                      </p:cMediaNode>
                                    </p:audio>
                                  </p:subTnLst>
                                </p:cTn>
                              </p:par>
                              <p:par>
                                <p:cTn id="45" presetID="10" presetClass="entr" presetSubtype="0" fill="hold" nodeType="withEffect">
                                  <p:stCondLst>
                                    <p:cond delay="0"/>
                                  </p:stCondLst>
                                  <p:childTnLst>
                                    <p:set>
                                      <p:cBhvr>
                                        <p:cTn id="46" dur="1" fill="hold">
                                          <p:stCondLst>
                                            <p:cond delay="0"/>
                                          </p:stCondLst>
                                        </p:cTn>
                                        <p:tgtEl>
                                          <p:spTgt spid="1026"/>
                                        </p:tgtEl>
                                        <p:attrNameLst>
                                          <p:attrName>style.visibility</p:attrName>
                                        </p:attrNameLst>
                                      </p:cBhvr>
                                      <p:to>
                                        <p:strVal val="visible"/>
                                      </p:to>
                                    </p:set>
                                    <p:animEffect transition="in" filter="fade">
                                      <p:cBhvr>
                                        <p:cTn id="47" dur="500"/>
                                        <p:tgtEl>
                                          <p:spTgt spid="1026"/>
                                        </p:tgtEl>
                                      </p:cBhvr>
                                    </p:animEffect>
                                  </p:childTnLst>
                                </p:cTn>
                              </p:par>
                            </p:childTnLst>
                          </p:cTn>
                        </p:par>
                        <p:par>
                          <p:cTn id="48" fill="hold">
                            <p:stCondLst>
                              <p:cond delay="21500"/>
                            </p:stCondLst>
                            <p:childTnLst>
                              <p:par>
                                <p:cTn id="49" presetID="1" presetClass="exit" presetSubtype="0" fill="hold" grpId="1" nodeType="afterEffect">
                                  <p:stCondLst>
                                    <p:cond delay="4700"/>
                                  </p:stCondLst>
                                  <p:childTnLst>
                                    <p:set>
                                      <p:cBhvr>
                                        <p:cTn id="50" dur="1" fill="hold">
                                          <p:stCondLst>
                                            <p:cond delay="0"/>
                                          </p:stCondLst>
                                        </p:cTn>
                                        <p:tgtEl>
                                          <p:spTgt spid="15"/>
                                        </p:tgtEl>
                                        <p:attrNameLst>
                                          <p:attrName>style.visibility</p:attrName>
                                        </p:attrNameLst>
                                      </p:cBhvr>
                                      <p:to>
                                        <p:strVal val="hidden"/>
                                      </p:to>
                                    </p:set>
                                  </p:childTnLst>
                                </p:cTn>
                              </p:par>
                            </p:childTnLst>
                          </p:cTn>
                        </p:par>
                        <p:par>
                          <p:cTn id="51" fill="hold">
                            <p:stCondLst>
                              <p:cond delay="26200"/>
                            </p:stCondLst>
                            <p:childTnLst>
                              <p:par>
                                <p:cTn id="52" presetID="10" presetClass="entr" presetSubtype="0"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subTnLst>
                                    <p:audio>
                                      <p:cMediaNode>
                                        <p:cTn display="0" masterRel="sameClick">
                                          <p:stCondLst>
                                            <p:cond evt="begin" delay="0">
                                              <p:tn val="52"/>
                                            </p:cond>
                                          </p:stCondLst>
                                          <p:endCondLst>
                                            <p:cond evt="onStopAudio" delay="0">
                                              <p:tgtEl>
                                                <p:sldTgt/>
                                              </p:tgtEl>
                                            </p:cond>
                                          </p:endCondLst>
                                        </p:cTn>
                                        <p:tgtEl>
                                          <p:sndTgt r:embed="rId6" name="7-5.wav"/>
                                        </p:tgtEl>
                                      </p:cMediaNode>
                                    </p:audio>
                                  </p:subTnLst>
                                </p:cTn>
                              </p:par>
                              <p:par>
                                <p:cTn id="55" presetID="10" presetClass="entr" presetSubtype="0"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par>
                          <p:cTn id="58" fill="hold">
                            <p:stCondLst>
                              <p:cond delay="26700"/>
                            </p:stCondLst>
                            <p:childTnLst>
                              <p:par>
                                <p:cTn id="59" presetID="10" presetClass="entr" presetSubtype="0" fill="hold" nodeType="afterEffect">
                                  <p:stCondLst>
                                    <p:cond delay="3500"/>
                                  </p:stCondLst>
                                  <p:childTnLst>
                                    <p:set>
                                      <p:cBhvr>
                                        <p:cTn id="60" dur="1" fill="hold">
                                          <p:stCondLst>
                                            <p:cond delay="0"/>
                                          </p:stCondLst>
                                        </p:cTn>
                                        <p:tgtEl>
                                          <p:spTgt spid="1029"/>
                                        </p:tgtEl>
                                        <p:attrNameLst>
                                          <p:attrName>style.visibility</p:attrName>
                                        </p:attrNameLst>
                                      </p:cBhvr>
                                      <p:to>
                                        <p:strVal val="visible"/>
                                      </p:to>
                                    </p:set>
                                    <p:animEffect transition="in" filter="fade">
                                      <p:cBhvr>
                                        <p:cTn id="61" dur="500"/>
                                        <p:tgtEl>
                                          <p:spTgt spid="1029"/>
                                        </p:tgtEl>
                                      </p:cBhvr>
                                    </p:animEffect>
                                  </p:childTnLst>
                                </p:cTn>
                              </p:par>
                            </p:childTnLst>
                          </p:cTn>
                        </p:par>
                        <p:par>
                          <p:cTn id="62" fill="hold">
                            <p:stCondLst>
                              <p:cond delay="30700"/>
                            </p:stCondLst>
                            <p:childTnLst>
                              <p:par>
                                <p:cTn id="63" presetID="10" presetClass="entr" presetSubtype="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subTnLst>
                                    <p:audio>
                                      <p:cMediaNode>
                                        <p:cTn display="0" masterRel="sameClick">
                                          <p:stCondLst>
                                            <p:cond evt="begin" delay="0">
                                              <p:tn val="63"/>
                                            </p:cond>
                                          </p:stCondLst>
                                          <p:endCondLst>
                                            <p:cond evt="onStopAudio" delay="0">
                                              <p:tgtEl>
                                                <p:sldTgt/>
                                              </p:tgtEl>
                                            </p:cond>
                                          </p:endCondLst>
                                        </p:cTn>
                                        <p:tgtEl>
                                          <p:sndTgt r:embed="rId7" name="7-6.wav"/>
                                        </p:tgtEl>
                                      </p:cMediaNode>
                                    </p:audio>
                                  </p:subTnLst>
                                </p:cTn>
                              </p:par>
                              <p:par>
                                <p:cTn id="66" presetID="1" presetClass="exit" presetSubtype="0" fill="hold" grpId="1" nodeType="withEffect">
                                  <p:stCondLst>
                                    <p:cond delay="0"/>
                                  </p:stCondLst>
                                  <p:childTnLst>
                                    <p:set>
                                      <p:cBhvr>
                                        <p:cTn id="67" dur="1" fill="hold">
                                          <p:stCondLst>
                                            <p:cond delay="0"/>
                                          </p:stCondLst>
                                        </p:cTn>
                                        <p:tgtEl>
                                          <p:spTgt spid="16"/>
                                        </p:tgtEl>
                                        <p:attrNameLst>
                                          <p:attrName>style.visibility</p:attrName>
                                        </p:attrNameLst>
                                      </p:cBhvr>
                                      <p:to>
                                        <p:strVal val="hidden"/>
                                      </p:to>
                                    </p:set>
                                  </p:childTnLst>
                                </p:cTn>
                              </p:par>
                            </p:childTnLst>
                          </p:cTn>
                        </p:par>
                        <p:par>
                          <p:cTn id="68" fill="hold">
                            <p:stCondLst>
                              <p:cond delay="31200"/>
                            </p:stCondLst>
                            <p:childTnLst>
                              <p:par>
                                <p:cTn id="69" presetID="1" presetClass="exit" presetSubtype="0" fill="hold" grpId="1" nodeType="afterEffect">
                                  <p:stCondLst>
                                    <p:cond delay="3300"/>
                                  </p:stCondLst>
                                  <p:childTnLst>
                                    <p:set>
                                      <p:cBhvr>
                                        <p:cTn id="70" dur="1" fill="hold">
                                          <p:stCondLst>
                                            <p:cond delay="0"/>
                                          </p:stCondLst>
                                        </p:cTn>
                                        <p:tgtEl>
                                          <p:spTgt spid="23"/>
                                        </p:tgtEl>
                                        <p:attrNameLst>
                                          <p:attrName>style.visibility</p:attrName>
                                        </p:attrNameLst>
                                      </p:cBhvr>
                                      <p:to>
                                        <p:strVal val="hidden"/>
                                      </p:to>
                                    </p:set>
                                  </p:childTnLst>
                                </p:cTn>
                              </p:par>
                            </p:childTnLst>
                          </p:cTn>
                        </p:par>
                        <p:par>
                          <p:cTn id="71" fill="hold">
                            <p:stCondLst>
                              <p:cond delay="34500"/>
                            </p:stCondLst>
                            <p:childTnLst>
                              <p:par>
                                <p:cTn id="72" presetID="10" presetClass="entr" presetSubtype="0" fill="hold" grpId="0" nodeType="after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500"/>
                                        <p:tgtEl>
                                          <p:spTgt spid="24"/>
                                        </p:tgtEl>
                                      </p:cBhvr>
                                    </p:animEffect>
                                  </p:childTnLst>
                                  <p:subTnLst>
                                    <p:audio>
                                      <p:cMediaNode>
                                        <p:cTn display="0" masterRel="sameClick">
                                          <p:stCondLst>
                                            <p:cond evt="begin" delay="0">
                                              <p:tn val="72"/>
                                            </p:cond>
                                          </p:stCondLst>
                                          <p:endCondLst>
                                            <p:cond evt="onStopAudio" delay="0">
                                              <p:tgtEl>
                                                <p:sldTgt/>
                                              </p:tgtEl>
                                            </p:cond>
                                          </p:endCondLst>
                                        </p:cTn>
                                        <p:tgtEl>
                                          <p:sndTgt r:embed="rId8" name="7-7.wav"/>
                                        </p:tgtEl>
                                      </p:cMediaNode>
                                    </p:audio>
                                  </p:subTnLst>
                                </p:cTn>
                              </p:par>
                            </p:childTnLst>
                          </p:cTn>
                        </p:par>
                        <p:par>
                          <p:cTn id="75" fill="hold">
                            <p:stCondLst>
                              <p:cond delay="35000"/>
                            </p:stCondLst>
                            <p:childTnLst>
                              <p:par>
                                <p:cTn id="76" presetID="1" presetClass="exit" presetSubtype="0" fill="hold" grpId="1" nodeType="afterEffect">
                                  <p:stCondLst>
                                    <p:cond delay="5500"/>
                                  </p:stCondLst>
                                  <p:childTnLst>
                                    <p:set>
                                      <p:cBhvr>
                                        <p:cTn id="77" dur="1" fill="hold">
                                          <p:stCondLst>
                                            <p:cond delay="0"/>
                                          </p:stCondLst>
                                        </p:cTn>
                                        <p:tgtEl>
                                          <p:spTgt spid="24"/>
                                        </p:tgtEl>
                                        <p:attrNameLst>
                                          <p:attrName>style.visibility</p:attrName>
                                        </p:attrNameLst>
                                      </p:cBhvr>
                                      <p:to>
                                        <p:strVal val="hidden"/>
                                      </p:to>
                                    </p:set>
                                  </p:childTnLst>
                                </p:cTn>
                              </p:par>
                            </p:childTnLst>
                          </p:cTn>
                        </p:par>
                        <p:par>
                          <p:cTn id="78" fill="hold">
                            <p:stCondLst>
                              <p:cond delay="40500"/>
                            </p:stCondLst>
                            <p:childTnLst>
                              <p:par>
                                <p:cTn id="79" presetID="10" presetClass="entr" presetSubtype="0" fill="hold" grpId="0"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500"/>
                                        <p:tgtEl>
                                          <p:spTgt spid="25"/>
                                        </p:tgtEl>
                                      </p:cBhvr>
                                    </p:animEffect>
                                  </p:childTnLst>
                                  <p:subTnLst>
                                    <p:audio>
                                      <p:cMediaNode>
                                        <p:cTn display="0" masterRel="sameClick">
                                          <p:stCondLst>
                                            <p:cond evt="begin" delay="0">
                                              <p:tn val="79"/>
                                            </p:cond>
                                          </p:stCondLst>
                                          <p:endCondLst>
                                            <p:cond evt="onStopAudio" delay="0">
                                              <p:tgtEl>
                                                <p:sldTgt/>
                                              </p:tgtEl>
                                            </p:cond>
                                          </p:endCondLst>
                                        </p:cTn>
                                        <p:tgtEl>
                                          <p:sndTgt r:embed="rId9" name="7-8.wav"/>
                                        </p:tgtEl>
                                      </p:cMediaNode>
                                    </p:audio>
                                  </p:subTnLst>
                                </p:cTn>
                              </p:par>
                            </p:childTnLst>
                          </p:cTn>
                        </p:par>
                        <p:par>
                          <p:cTn id="82" fill="hold">
                            <p:stCondLst>
                              <p:cond delay="41000"/>
                            </p:stCondLst>
                            <p:childTnLst>
                              <p:par>
                                <p:cTn id="83" presetID="1" presetClass="exit" presetSubtype="0" fill="hold" grpId="1" nodeType="afterEffect">
                                  <p:stCondLst>
                                    <p:cond delay="6500"/>
                                  </p:stCondLst>
                                  <p:childTnLst>
                                    <p:set>
                                      <p:cBhvr>
                                        <p:cTn id="84" dur="1" fill="hold">
                                          <p:stCondLst>
                                            <p:cond delay="0"/>
                                          </p:stCondLst>
                                        </p:cTn>
                                        <p:tgtEl>
                                          <p:spTgt spid="25"/>
                                        </p:tgtEl>
                                        <p:attrNameLst>
                                          <p:attrName>style.visibility</p:attrName>
                                        </p:attrNameLst>
                                      </p:cBhvr>
                                      <p:to>
                                        <p:strVal val="hidden"/>
                                      </p:to>
                                    </p:set>
                                  </p:childTnLst>
                                </p:cTn>
                              </p:par>
                            </p:childTnLst>
                          </p:cTn>
                        </p:par>
                        <p:par>
                          <p:cTn id="85" fill="hold">
                            <p:stCondLst>
                              <p:cond delay="47500"/>
                            </p:stCondLst>
                            <p:childTnLst>
                              <p:par>
                                <p:cTn id="86" presetID="10" presetClass="entr" presetSubtype="0" fill="hold" grpId="0" nodeType="after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fade">
                                      <p:cBhvr>
                                        <p:cTn id="88" dur="500"/>
                                        <p:tgtEl>
                                          <p:spTgt spid="26"/>
                                        </p:tgtEl>
                                      </p:cBhvr>
                                    </p:animEffect>
                                  </p:childTnLst>
                                  <p:subTnLst>
                                    <p:audio>
                                      <p:cMediaNode>
                                        <p:cTn display="0" masterRel="sameClick">
                                          <p:stCondLst>
                                            <p:cond evt="begin" delay="0">
                                              <p:tn val="86"/>
                                            </p:cond>
                                          </p:stCondLst>
                                          <p:endCondLst>
                                            <p:cond evt="onStopAudio" delay="0">
                                              <p:tgtEl>
                                                <p:sldTgt/>
                                              </p:tgtEl>
                                            </p:cond>
                                          </p:endCondLst>
                                        </p:cTn>
                                        <p:tgtEl>
                                          <p:sndTgt r:embed="rId10" name="7-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3" grpId="0" animBg="1"/>
      <p:bldP spid="13" grpId="1" animBg="1"/>
      <p:bldP spid="14" grpId="0" animBg="1"/>
      <p:bldP spid="14" grpId="1" animBg="1"/>
      <p:bldP spid="21" grpId="0" animBg="1"/>
      <p:bldP spid="21" grpId="1" animBg="1"/>
      <p:bldP spid="16" grpId="0" animBg="1"/>
      <p:bldP spid="16" grpId="1" animBg="1"/>
      <p:bldP spid="23" grpId="0" animBg="1"/>
      <p:bldP spid="23" grpId="1" animBg="1"/>
      <p:bldP spid="24" grpId="0" animBg="1"/>
      <p:bldP spid="24" grpId="1" animBg="1"/>
      <p:bldP spid="25" grpId="0" animBg="1"/>
      <p:bldP spid="25" grpId="1" animBg="1"/>
      <p:bldP spid="26" grpId="0" animBg="1"/>
      <p:bldP spid="15" grpId="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2971800"/>
            <a:ext cx="4310744" cy="369332"/>
          </a:xfrm>
          <a:prstGeom prst="rect">
            <a:avLst/>
          </a:prstGeom>
          <a:noFill/>
        </p:spPr>
        <p:txBody>
          <a:bodyPr wrap="square" rtlCol="0">
            <a:spAutoFit/>
          </a:bodyPr>
          <a:lstStyle/>
          <a:p>
            <a:r>
              <a:rPr lang="en-US" dirty="0" smtClean="0">
                <a:solidFill>
                  <a:schemeClr val="accent1">
                    <a:lumMod val="60000"/>
                    <a:lumOff val="40000"/>
                  </a:schemeClr>
                </a:solidFill>
                <a:effectLst>
                  <a:outerShdw blurRad="38100" dist="38100" dir="2700000" algn="tl">
                    <a:srgbClr xmlns:mc="http://schemas.openxmlformats.org/markup-compatibility/2006" xmlns:a14="http://schemas.microsoft.com/office/drawing/2010/main" val="000000" mc:Ignorable="">
                      <a:alpha val="43137"/>
                    </a:srgbClr>
                  </a:outerShdw>
                </a:effectLst>
                <a:latin typeface="Franklin Gothic Demi" pitchFamily="34" charset="0"/>
              </a:rPr>
              <a:t>35 kb </a:t>
            </a:r>
            <a:r>
              <a:rPr lang="en-US" dirty="0" err="1" smtClean="0">
                <a:solidFill>
                  <a:schemeClr val="accent1">
                    <a:lumMod val="60000"/>
                    <a:lumOff val="40000"/>
                  </a:schemeClr>
                </a:solidFill>
                <a:effectLst>
                  <a:outerShdw blurRad="38100" dist="38100" dir="2700000" algn="tl">
                    <a:srgbClr xmlns:mc="http://schemas.openxmlformats.org/markup-compatibility/2006" xmlns:a14="http://schemas.microsoft.com/office/drawing/2010/main" val="000000" mc:Ignorable="">
                      <a:alpha val="43137"/>
                    </a:srgbClr>
                  </a:outerShdw>
                </a:effectLst>
                <a:latin typeface="Franklin Gothic Demi" pitchFamily="34" charset="0"/>
              </a:rPr>
              <a:t>centromeric</a:t>
            </a:r>
            <a:r>
              <a:rPr lang="en-US" dirty="0" smtClean="0">
                <a:solidFill>
                  <a:schemeClr val="accent1">
                    <a:lumMod val="60000"/>
                    <a:lumOff val="40000"/>
                  </a:schemeClr>
                </a:solidFill>
                <a:effectLst>
                  <a:outerShdw blurRad="38100" dist="38100" dir="2700000" algn="tl">
                    <a:srgbClr xmlns:mc="http://schemas.openxmlformats.org/markup-compatibility/2006" xmlns:a14="http://schemas.microsoft.com/office/drawing/2010/main" val="000000" mc:Ignorable="">
                      <a:alpha val="43137"/>
                    </a:srgbClr>
                  </a:outerShdw>
                </a:effectLst>
                <a:latin typeface="Franklin Gothic Demi" pitchFamily="34" charset="0"/>
              </a:rPr>
              <a:t> on chromosome 1…</a:t>
            </a:r>
            <a:endParaRPr lang="en-US" dirty="0">
              <a:solidFill>
                <a:schemeClr val="accent1">
                  <a:lumMod val="60000"/>
                  <a:lumOff val="40000"/>
                </a:schemeClr>
              </a:solidFill>
              <a:effectLst>
                <a:outerShdw blurRad="38100" dist="38100" dir="2700000" algn="tl">
                  <a:srgbClr xmlns:mc="http://schemas.openxmlformats.org/markup-compatibility/2006" xmlns:a14="http://schemas.microsoft.com/office/drawing/2010/main" val="000000" mc:Ignorable="">
                    <a:alpha val="43137"/>
                  </a:srgbClr>
                </a:outerShdw>
              </a:effectLst>
              <a:latin typeface="Franklin Gothic Demi" pitchFamily="34" charset="0"/>
            </a:endParaRPr>
          </a:p>
        </p:txBody>
      </p:sp>
      <p:grpSp>
        <p:nvGrpSpPr>
          <p:cNvPr id="5" name="Group 4"/>
          <p:cNvGrpSpPr/>
          <p:nvPr/>
        </p:nvGrpSpPr>
        <p:grpSpPr>
          <a:xfrm>
            <a:off x="914400" y="3581400"/>
            <a:ext cx="7924800" cy="314325"/>
            <a:chOff x="914400" y="3581400"/>
            <a:chExt cx="7924800" cy="314325"/>
          </a:xfrm>
        </p:grpSpPr>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3733800"/>
              <a:ext cx="5648325"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0200" y="3581400"/>
              <a:ext cx="7239000" cy="159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Rounded Rectangular Callout 10"/>
          <p:cNvSpPr/>
          <p:nvPr/>
        </p:nvSpPr>
        <p:spPr>
          <a:xfrm>
            <a:off x="3412672" y="1432377"/>
            <a:ext cx="2514600" cy="1724089"/>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 HERV-K102, haven’t been here quite as long as HERV-K18, but I also integrated into an relative HERV17.</a:t>
            </a:r>
            <a:endParaRPr lang="en-US" dirty="0">
              <a:solidFill>
                <a:schemeClr val="tx1"/>
              </a:solidFill>
            </a:endParaRPr>
          </a:p>
        </p:txBody>
      </p:sp>
      <p:sp>
        <p:nvSpPr>
          <p:cNvPr id="12" name="Rounded Rectangular Callout 11"/>
          <p:cNvSpPr/>
          <p:nvPr/>
        </p:nvSpPr>
        <p:spPr>
          <a:xfrm>
            <a:off x="3412672" y="1432376"/>
            <a:ext cx="2514600" cy="1724089"/>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I’ve contributed to an annotated transcript of unknown function.</a:t>
            </a:r>
            <a:endParaRPr lang="en-US" dirty="0">
              <a:solidFill>
                <a:schemeClr val="tx1"/>
              </a:solidFill>
            </a:endParaRPr>
          </a:p>
        </p:txBody>
      </p:sp>
      <p:grpSp>
        <p:nvGrpSpPr>
          <p:cNvPr id="6" name="Group 5"/>
          <p:cNvGrpSpPr/>
          <p:nvPr/>
        </p:nvGrpSpPr>
        <p:grpSpPr>
          <a:xfrm>
            <a:off x="-304800" y="3886200"/>
            <a:ext cx="8958416" cy="2819400"/>
            <a:chOff x="-304800" y="3886200"/>
            <a:chExt cx="8958416" cy="2819400"/>
          </a:xfrm>
        </p:grpSpPr>
        <p:pic>
          <p:nvPicPr>
            <p:cNvPr id="205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3886200"/>
              <a:ext cx="8958416"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796" y="6118302"/>
              <a:ext cx="2857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67" y="5410200"/>
              <a:ext cx="2857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 y="4724400"/>
              <a:ext cx="276225" cy="18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670" y="4038600"/>
              <a:ext cx="276225" cy="18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 name="Rounded Rectangular Callout 20"/>
          <p:cNvSpPr/>
          <p:nvPr/>
        </p:nvSpPr>
        <p:spPr>
          <a:xfrm>
            <a:off x="3412672" y="1432377"/>
            <a:ext cx="2514600" cy="1724089"/>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 still get suppressed by my host, but 2-3% of my clones in healthy people get to express themselves.</a:t>
            </a:r>
            <a:endParaRPr lang="en-US" dirty="0">
              <a:solidFill>
                <a:schemeClr val="tx1"/>
              </a:solidFill>
            </a:endParaRPr>
          </a:p>
        </p:txBody>
      </p:sp>
      <p:sp>
        <p:nvSpPr>
          <p:cNvPr id="22" name="Rounded Rectangular Callout 21"/>
          <p:cNvSpPr/>
          <p:nvPr/>
        </p:nvSpPr>
        <p:spPr>
          <a:xfrm>
            <a:off x="3412672" y="1432375"/>
            <a:ext cx="2514600" cy="1724089"/>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I’ve heard that 70-80% of people who get infected by that mean cousin of mine HIV-1 express my DNA.</a:t>
            </a:r>
            <a:endParaRPr lang="en-US" dirty="0">
              <a:solidFill>
                <a:schemeClr val="tx1"/>
              </a:solidFill>
            </a:endParaRPr>
          </a:p>
        </p:txBody>
      </p:sp>
      <p:sp>
        <p:nvSpPr>
          <p:cNvPr id="23" name="Rounded Rectangular Callout 22"/>
          <p:cNvSpPr/>
          <p:nvPr/>
        </p:nvSpPr>
        <p:spPr>
          <a:xfrm>
            <a:off x="3412672" y="1432374"/>
            <a:ext cx="2514600" cy="1724089"/>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 try to help them fight off HIV-1, but it is difficult.</a:t>
            </a:r>
            <a:endParaRPr lang="en-US" dirty="0">
              <a:solidFill>
                <a:schemeClr val="tx1"/>
              </a:solidFill>
            </a:endParaRPr>
          </a:p>
        </p:txBody>
      </p:sp>
    </p:spTree>
    <p:extLst>
      <p:ext uri="{BB962C8B-B14F-4D97-AF65-F5344CB8AC3E}">
        <p14:creationId xmlns:p14="http://schemas.microsoft.com/office/powerpoint/2010/main" val="2569725438"/>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xmlns:p14="http://schemas.microsoft.com/office/powerpoint/2010/main" spd="slow" advClick="0" advTm="6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par>
                                <p:cTn id="8" presetID="10" presetClass="exit" presetSubtype="0" fill="hold" grpId="1" nodeType="withEffect">
                                  <p:stCondLst>
                                    <p:cond delay="2500"/>
                                  </p:stCondLst>
                                  <p:childTnLst>
                                    <p:animEffect transition="out" filter="fade">
                                      <p:cBhvr>
                                        <p:cTn id="9" dur="2500"/>
                                        <p:tgtEl>
                                          <p:spTgt spid="4"/>
                                        </p:tgtEl>
                                      </p:cBhvr>
                                    </p:animEffect>
                                    <p:set>
                                      <p:cBhvr>
                                        <p:cTn id="10" dur="1" fill="hold">
                                          <p:stCondLst>
                                            <p:cond delay="2499"/>
                                          </p:stCondLst>
                                        </p:cTn>
                                        <p:tgtEl>
                                          <p:spTgt spid="4"/>
                                        </p:tgtEl>
                                        <p:attrNameLst>
                                          <p:attrName>style.visibility</p:attrName>
                                        </p:attrNameLst>
                                      </p:cBhvr>
                                      <p:to>
                                        <p:strVal val="hidden"/>
                                      </p:to>
                                    </p:set>
                                  </p:childTnLst>
                                </p:cTn>
                              </p:par>
                            </p:childTnLst>
                          </p:cTn>
                        </p:par>
                        <p:par>
                          <p:cTn id="11" fill="hold">
                            <p:stCondLst>
                              <p:cond delay="50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550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2" name="8-1.wav"/>
                                        </p:tgtEl>
                                      </p:cMediaNode>
                                    </p:audio>
                                  </p:subTnLst>
                                </p:cTn>
                              </p:par>
                            </p:childTnLst>
                          </p:cTn>
                        </p:par>
                        <p:par>
                          <p:cTn id="19" fill="hold">
                            <p:stCondLst>
                              <p:cond delay="6000"/>
                            </p:stCondLst>
                            <p:childTnLst>
                              <p:par>
                                <p:cTn id="20" presetID="1" presetClass="exit" presetSubtype="0" fill="hold" grpId="1" nodeType="afterEffect">
                                  <p:stCondLst>
                                    <p:cond delay="9000"/>
                                  </p:stCondLst>
                                  <p:childTnLst>
                                    <p:set>
                                      <p:cBhvr>
                                        <p:cTn id="21" dur="1" fill="hold">
                                          <p:stCondLst>
                                            <p:cond delay="0"/>
                                          </p:stCondLst>
                                        </p:cTn>
                                        <p:tgtEl>
                                          <p:spTgt spid="11"/>
                                        </p:tgtEl>
                                        <p:attrNameLst>
                                          <p:attrName>style.visibility</p:attrName>
                                        </p:attrNameLst>
                                      </p:cBhvr>
                                      <p:to>
                                        <p:strVal val="hidden"/>
                                      </p:to>
                                    </p:set>
                                  </p:childTnLst>
                                </p:cTn>
                              </p:par>
                            </p:childTnLst>
                          </p:cTn>
                        </p:par>
                        <p:par>
                          <p:cTn id="22" fill="hold">
                            <p:stCondLst>
                              <p:cond delay="150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subTnLst>
                                    <p:audio>
                                      <p:cMediaNode>
                                        <p:cTn display="0" masterRel="sameClick">
                                          <p:stCondLst>
                                            <p:cond evt="begin" delay="0">
                                              <p:tn val="23"/>
                                            </p:cond>
                                          </p:stCondLst>
                                          <p:endCondLst>
                                            <p:cond evt="onStopAudio" delay="0">
                                              <p:tgtEl>
                                                <p:sldTgt/>
                                              </p:tgtEl>
                                            </p:cond>
                                          </p:endCondLst>
                                        </p:cTn>
                                        <p:tgtEl>
                                          <p:sndTgt r:embed="rId3" name="8-2.wav"/>
                                        </p:tgtEl>
                                      </p:cMediaNode>
                                    </p:audio>
                                  </p:subTnLst>
                                </p:cTn>
                              </p:par>
                            </p:childTnLst>
                          </p:cTn>
                        </p:par>
                        <p:par>
                          <p:cTn id="26" fill="hold">
                            <p:stCondLst>
                              <p:cond delay="15500"/>
                            </p:stCondLst>
                            <p:childTnLst>
                              <p:par>
                                <p:cTn id="27" presetID="1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par>
                          <p:cTn id="30" fill="hold">
                            <p:stCondLst>
                              <p:cond delay="16000"/>
                            </p:stCondLst>
                            <p:childTnLst>
                              <p:par>
                                <p:cTn id="31" presetID="1" presetClass="exit" presetSubtype="0" fill="hold" grpId="1" nodeType="afterEffect">
                                  <p:stCondLst>
                                    <p:cond delay="3500"/>
                                  </p:stCondLst>
                                  <p:childTnLst>
                                    <p:set>
                                      <p:cBhvr>
                                        <p:cTn id="32" dur="1" fill="hold">
                                          <p:stCondLst>
                                            <p:cond delay="0"/>
                                          </p:stCondLst>
                                        </p:cTn>
                                        <p:tgtEl>
                                          <p:spTgt spid="12"/>
                                        </p:tgtEl>
                                        <p:attrNameLst>
                                          <p:attrName>style.visibility</p:attrName>
                                        </p:attrNameLst>
                                      </p:cBhvr>
                                      <p:to>
                                        <p:strVal val="hidden"/>
                                      </p:to>
                                    </p:set>
                                  </p:childTnLst>
                                </p:cTn>
                              </p:par>
                            </p:childTnLst>
                          </p:cTn>
                        </p:par>
                        <p:par>
                          <p:cTn id="33" fill="hold">
                            <p:stCondLst>
                              <p:cond delay="19500"/>
                            </p:stCondLst>
                            <p:childTnLst>
                              <p:par>
                                <p:cTn id="34" presetID="10" presetClass="entr" presetSubtype="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4" name="8-3.wav"/>
                                        </p:tgtEl>
                                      </p:cMediaNode>
                                    </p:audio>
                                  </p:subTnLst>
                                </p:cTn>
                              </p:par>
                            </p:childTnLst>
                          </p:cTn>
                        </p:par>
                        <p:par>
                          <p:cTn id="37" fill="hold">
                            <p:stCondLst>
                              <p:cond delay="20000"/>
                            </p:stCondLst>
                            <p:childTnLst>
                              <p:par>
                                <p:cTn id="38" presetID="1" presetClass="exit" presetSubtype="0" fill="hold" grpId="1" nodeType="afterEffect">
                                  <p:stCondLst>
                                    <p:cond delay="6500"/>
                                  </p:stCondLst>
                                  <p:childTnLst>
                                    <p:set>
                                      <p:cBhvr>
                                        <p:cTn id="39" dur="1" fill="hold">
                                          <p:stCondLst>
                                            <p:cond delay="0"/>
                                          </p:stCondLst>
                                        </p:cTn>
                                        <p:tgtEl>
                                          <p:spTgt spid="21"/>
                                        </p:tgtEl>
                                        <p:attrNameLst>
                                          <p:attrName>style.visibility</p:attrName>
                                        </p:attrNameLst>
                                      </p:cBhvr>
                                      <p:to>
                                        <p:strVal val="hidden"/>
                                      </p:to>
                                    </p:set>
                                  </p:childTnLst>
                                </p:cTn>
                              </p:par>
                            </p:childTnLst>
                          </p:cTn>
                        </p:par>
                        <p:par>
                          <p:cTn id="40" fill="hold">
                            <p:stCondLst>
                              <p:cond delay="26500"/>
                            </p:stCondLst>
                            <p:childTnLst>
                              <p:par>
                                <p:cTn id="41" presetID="10"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subTnLst>
                                    <p:audio>
                                      <p:cMediaNode>
                                        <p:cTn display="0" masterRel="sameClick">
                                          <p:stCondLst>
                                            <p:cond evt="begin" delay="0">
                                              <p:tn val="41"/>
                                            </p:cond>
                                          </p:stCondLst>
                                          <p:endCondLst>
                                            <p:cond evt="onStopAudio" delay="0">
                                              <p:tgtEl>
                                                <p:sldTgt/>
                                              </p:tgtEl>
                                            </p:cond>
                                          </p:endCondLst>
                                        </p:cTn>
                                        <p:tgtEl>
                                          <p:sndTgt r:embed="rId5" name="8-4.wav"/>
                                        </p:tgtEl>
                                      </p:cMediaNode>
                                    </p:audio>
                                  </p:subTnLst>
                                </p:cTn>
                              </p:par>
                            </p:childTnLst>
                          </p:cTn>
                        </p:par>
                        <p:par>
                          <p:cTn id="44" fill="hold">
                            <p:stCondLst>
                              <p:cond delay="27000"/>
                            </p:stCondLst>
                            <p:childTnLst>
                              <p:par>
                                <p:cTn id="45" presetID="1" presetClass="exit" presetSubtype="0" fill="hold" grpId="1" nodeType="afterEffect">
                                  <p:stCondLst>
                                    <p:cond delay="8000"/>
                                  </p:stCondLst>
                                  <p:childTnLst>
                                    <p:set>
                                      <p:cBhvr>
                                        <p:cTn id="46" dur="1" fill="hold">
                                          <p:stCondLst>
                                            <p:cond delay="0"/>
                                          </p:stCondLst>
                                        </p:cTn>
                                        <p:tgtEl>
                                          <p:spTgt spid="22"/>
                                        </p:tgtEl>
                                        <p:attrNameLst>
                                          <p:attrName>style.visibility</p:attrName>
                                        </p:attrNameLst>
                                      </p:cBhvr>
                                      <p:to>
                                        <p:strVal val="hidden"/>
                                      </p:to>
                                    </p:set>
                                  </p:childTnLst>
                                </p:cTn>
                              </p:par>
                              <p:par>
                                <p:cTn id="47" presetID="1" presetClass="exit" presetSubtype="0" fill="hold" nodeType="withEffect">
                                  <p:stCondLst>
                                    <p:cond delay="8000"/>
                                  </p:stCondLst>
                                  <p:childTnLst>
                                    <p:set>
                                      <p:cBhvr>
                                        <p:cTn id="48" dur="1" fill="hold">
                                          <p:stCondLst>
                                            <p:cond delay="0"/>
                                          </p:stCondLst>
                                        </p:cTn>
                                        <p:tgtEl>
                                          <p:spTgt spid="6"/>
                                        </p:tgtEl>
                                        <p:attrNameLst>
                                          <p:attrName>style.visibility</p:attrName>
                                        </p:attrNameLst>
                                      </p:cBhvr>
                                      <p:to>
                                        <p:strVal val="hidden"/>
                                      </p:to>
                                    </p:set>
                                  </p:childTnLst>
                                </p:cTn>
                              </p:par>
                            </p:childTnLst>
                          </p:cTn>
                        </p:par>
                        <p:par>
                          <p:cTn id="49" fill="hold">
                            <p:stCondLst>
                              <p:cond delay="35000"/>
                            </p:stCondLst>
                            <p:childTnLst>
                              <p:par>
                                <p:cTn id="50" presetID="10" presetClass="entr" presetSubtype="0"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subTnLst>
                                    <p:audio>
                                      <p:cMediaNode>
                                        <p:cTn display="0" masterRel="sameClick">
                                          <p:stCondLst>
                                            <p:cond evt="begin" delay="0">
                                              <p:tn val="50"/>
                                            </p:cond>
                                          </p:stCondLst>
                                          <p:endCondLst>
                                            <p:cond evt="onStopAudio" delay="0">
                                              <p:tgtEl>
                                                <p:sldTgt/>
                                              </p:tgtEl>
                                            </p:cond>
                                          </p:endCondLst>
                                        </p:cTn>
                                        <p:tgtEl>
                                          <p:sndTgt r:embed="rId6" name="8-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1" grpId="0" animBg="1"/>
      <p:bldP spid="11" grpId="1" animBg="1"/>
      <p:bldP spid="12" grpId="0" animBg="1"/>
      <p:bldP spid="12" grpId="1" animBg="1"/>
      <p:bldP spid="21" grpId="0" animBg="1"/>
      <p:bldP spid="21" grpId="1" animBg="1"/>
      <p:bldP spid="22" grpId="0" animBg="1"/>
      <p:bldP spid="22" grpId="1"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400" y="2362200"/>
            <a:ext cx="8778766" cy="1431054"/>
            <a:chOff x="152400" y="2362200"/>
            <a:chExt cx="8778766" cy="1431054"/>
          </a:xfrm>
        </p:grpSpPr>
        <p:pic>
          <p:nvPicPr>
            <p:cNvPr id="1031" name="Picture 7" descr="http://genome.ucsc.edu/trash/hgtIdeo/hgtIdeo_genome_476e_4f6bd0.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3505200"/>
              <a:ext cx="8778766" cy="288054"/>
            </a:xfrm>
            <a:prstGeom prst="rect">
              <a:avLst/>
            </a:prstGeom>
            <a:noFill/>
            <a:extLst>
              <a:ext uri="{909E8E84-426E-40DD-AFC4-6F175D3DCCD1}">
                <a14:hiddenFill xmlns:a14="http://schemas.microsoft.com/office/drawing/2010/main">
                  <a:solidFill>
                    <a:srgbClr xmlns:mc="http://schemas.openxmlformats.org/markup-compatibility/2006" val="FFFFFF" mc:Ignorable=""/>
                  </a:solidFill>
                </a14:hiddenFill>
              </a:ext>
            </a:extLst>
          </p:spPr>
        </p:pic>
        <p:sp>
          <p:nvSpPr>
            <p:cNvPr id="7" name="TextBox 6"/>
            <p:cNvSpPr txBox="1"/>
            <p:nvPr/>
          </p:nvSpPr>
          <p:spPr>
            <a:xfrm>
              <a:off x="2971800" y="2362200"/>
              <a:ext cx="3429000" cy="369332"/>
            </a:xfrm>
            <a:prstGeom prst="rect">
              <a:avLst/>
            </a:prstGeom>
            <a:noFill/>
          </p:spPr>
          <p:txBody>
            <a:bodyPr wrap="square" rtlCol="0">
              <a:spAutoFit/>
            </a:bodyPr>
            <a:lstStyle/>
            <a:p>
              <a:r>
                <a:rPr lang="en-US" dirty="0" smtClean="0">
                  <a:solidFill>
                    <a:schemeClr val="accent1">
                      <a:lumMod val="60000"/>
                      <a:lumOff val="40000"/>
                    </a:schemeClr>
                  </a:solidFill>
                  <a:effectLst>
                    <a:outerShdw blurRad="38100" dist="38100" dir="2700000" algn="tl">
                      <a:srgbClr xmlns:mc="http://schemas.openxmlformats.org/markup-compatibility/2006" xmlns:a14="http://schemas.microsoft.com/office/drawing/2010/main" val="000000" mc:Ignorable="">
                        <a:alpha val="43137"/>
                      </a:srgbClr>
                    </a:outerShdw>
                  </a:effectLst>
                  <a:latin typeface="Franklin Gothic Demi" pitchFamily="34" charset="0"/>
                </a:rPr>
                <a:t>Meanwhile, on chromosome 6…</a:t>
              </a:r>
              <a:endParaRPr lang="en-US" dirty="0">
                <a:solidFill>
                  <a:schemeClr val="accent1">
                    <a:lumMod val="60000"/>
                    <a:lumOff val="40000"/>
                  </a:schemeClr>
                </a:solidFill>
                <a:effectLst>
                  <a:outerShdw blurRad="38100" dist="38100" dir="2700000" algn="tl">
                    <a:srgbClr xmlns:mc="http://schemas.openxmlformats.org/markup-compatibility/2006" xmlns:a14="http://schemas.microsoft.com/office/drawing/2010/main" val="000000" mc:Ignorable="">
                      <a:alpha val="43137"/>
                    </a:srgbClr>
                  </a:outerShdw>
                </a:effectLst>
                <a:latin typeface="Franklin Gothic Demi" pitchFamily="34" charset="0"/>
              </a:endParaRPr>
            </a:p>
          </p:txBody>
        </p:sp>
      </p:grpSp>
      <p:grpSp>
        <p:nvGrpSpPr>
          <p:cNvPr id="9" name="Group 8"/>
          <p:cNvGrpSpPr/>
          <p:nvPr/>
        </p:nvGrpSpPr>
        <p:grpSpPr>
          <a:xfrm>
            <a:off x="228600" y="4114800"/>
            <a:ext cx="8531832" cy="386616"/>
            <a:chOff x="588104" y="4563176"/>
            <a:chExt cx="8531832" cy="386616"/>
          </a:xfrm>
        </p:grpSpPr>
        <p:pic>
          <p:nvPicPr>
            <p:cNvPr id="1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3600" y="4572000"/>
              <a:ext cx="249936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8104" y="4584032"/>
              <a:ext cx="1633728"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15663" y="4563176"/>
              <a:ext cx="4604273"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ounded Rectangular Callout 12"/>
          <p:cNvSpPr/>
          <p:nvPr/>
        </p:nvSpPr>
        <p:spPr>
          <a:xfrm>
            <a:off x="2743200" y="1910567"/>
            <a:ext cx="2133600" cy="1676400"/>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I’m HERV-K(C4). I live in the C4A complement gene.</a:t>
            </a:r>
            <a:endParaRPr lang="en-US" dirty="0">
              <a:solidFill>
                <a:schemeClr val="tx1"/>
              </a:solidFill>
            </a:endParaRPr>
          </a:p>
        </p:txBody>
      </p:sp>
      <p:sp>
        <p:nvSpPr>
          <p:cNvPr id="14" name="Rounded Rectangular Callout 13"/>
          <p:cNvSpPr/>
          <p:nvPr/>
        </p:nvSpPr>
        <p:spPr>
          <a:xfrm>
            <a:off x="2743200" y="1910567"/>
            <a:ext cx="2133600" cy="1676400"/>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 haven’t been in the genome as long as HERV-K18 or HERV-K102. I’m only found in 70% of the humans.</a:t>
            </a:r>
            <a:endParaRPr lang="en-US" dirty="0">
              <a:solidFill>
                <a:schemeClr val="tx1"/>
              </a:solidFill>
            </a:endParaRPr>
          </a:p>
        </p:txBody>
      </p:sp>
      <p:sp>
        <p:nvSpPr>
          <p:cNvPr id="15" name="Rounded Rectangular Callout 14"/>
          <p:cNvSpPr/>
          <p:nvPr/>
        </p:nvSpPr>
        <p:spPr>
          <a:xfrm>
            <a:off x="2743200" y="1910567"/>
            <a:ext cx="2133600" cy="1676400"/>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Though, I am found in orangutans.</a:t>
            </a:r>
            <a:endParaRPr lang="en-US" dirty="0">
              <a:solidFill>
                <a:schemeClr val="tx1"/>
              </a:solidFill>
            </a:endParaRPr>
          </a:p>
        </p:txBody>
      </p:sp>
      <p:sp>
        <p:nvSpPr>
          <p:cNvPr id="16" name="Rounded Rectangular Callout 15"/>
          <p:cNvSpPr/>
          <p:nvPr/>
        </p:nvSpPr>
        <p:spPr>
          <a:xfrm>
            <a:off x="2743200" y="1893332"/>
            <a:ext cx="2133600" cy="1676400"/>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The 70% of people whose genomes my clones are part of are lucky.</a:t>
            </a:r>
            <a:endParaRPr lang="en-US" dirty="0">
              <a:solidFill>
                <a:schemeClr val="tx1"/>
              </a:solidFill>
            </a:endParaRPr>
          </a:p>
        </p:txBody>
      </p:sp>
      <p:sp>
        <p:nvSpPr>
          <p:cNvPr id="19" name="Rounded Rectangular Callout 18"/>
          <p:cNvSpPr/>
          <p:nvPr/>
        </p:nvSpPr>
        <p:spPr>
          <a:xfrm>
            <a:off x="2591729" y="1776248"/>
            <a:ext cx="2436542" cy="1910567"/>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While normally my transcription is suppressed, I can be helpful if an exogenous retrovirus enters my host. </a:t>
            </a:r>
            <a:endParaRPr lang="en-US" dirty="0">
              <a:solidFill>
                <a:schemeClr val="tx1"/>
              </a:solidFill>
            </a:endParaRPr>
          </a:p>
        </p:txBody>
      </p:sp>
      <p:pic>
        <p:nvPicPr>
          <p:cNvPr id="307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5181600"/>
            <a:ext cx="9144000" cy="569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ounded Rectangular Callout 21"/>
          <p:cNvSpPr/>
          <p:nvPr/>
        </p:nvSpPr>
        <p:spPr>
          <a:xfrm>
            <a:off x="2591729" y="1793483"/>
            <a:ext cx="2436542" cy="1910567"/>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My antisense transcript </a:t>
            </a:r>
            <a:r>
              <a:rPr lang="en-US" dirty="0" err="1" smtClean="0">
                <a:solidFill>
                  <a:schemeClr val="tx1"/>
                </a:solidFill>
              </a:rPr>
              <a:t>downregulates</a:t>
            </a:r>
            <a:r>
              <a:rPr lang="en-US" dirty="0" smtClean="0">
                <a:solidFill>
                  <a:schemeClr val="tx1"/>
                </a:solidFill>
              </a:rPr>
              <a:t> the expression of late retroviral transcripts.</a:t>
            </a:r>
            <a:endParaRPr lang="en-US" dirty="0">
              <a:solidFill>
                <a:schemeClr val="tx1"/>
              </a:solidFill>
            </a:endParaRPr>
          </a:p>
        </p:txBody>
      </p:sp>
      <p:sp>
        <p:nvSpPr>
          <p:cNvPr id="23" name="Rounded Rectangular Callout 22"/>
          <p:cNvSpPr/>
          <p:nvPr/>
        </p:nvSpPr>
        <p:spPr>
          <a:xfrm>
            <a:off x="2591729" y="1793482"/>
            <a:ext cx="2436542" cy="1910567"/>
          </a:xfrm>
          <a:prstGeom prst="wedgeRoundRectCallout">
            <a:avLst>
              <a:gd name="adj1" fmla="val -34711"/>
              <a:gd name="adj2" fmla="val 72704"/>
              <a:gd name="adj3" fmla="val 16667"/>
            </a:avLst>
          </a:prstGeom>
          <a:solidFill>
            <a:schemeClr val="bg1"/>
          </a:solidFill>
          <a:ln>
            <a:solidFill>
              <a:srgbClr xmlns:mc="http://schemas.openxmlformats.org/markup-compatibility/2006" xmlns:a14="http://schemas.microsoft.com/office/drawing/2010/main" val="0070C0" mc:Ignorabl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 do my best to make sure my host stays in good health, but my transcripts might cause some autoimmune problems.</a:t>
            </a:r>
            <a:endParaRPr lang="en-US" dirty="0">
              <a:solidFill>
                <a:schemeClr val="tx1"/>
              </a:solidFill>
            </a:endParaRPr>
          </a:p>
        </p:txBody>
      </p:sp>
    </p:spTree>
    <p:extLst>
      <p:ext uri="{BB962C8B-B14F-4D97-AF65-F5344CB8AC3E}">
        <p14:creationId xmlns:p14="http://schemas.microsoft.com/office/powerpoint/2010/main" val="29474433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par>
                          <p:cTn id="8" fill="hold">
                            <p:stCondLst>
                              <p:cond delay="1500"/>
                            </p:stCondLst>
                            <p:childTnLst>
                              <p:par>
                                <p:cTn id="9" presetID="10" presetClass="exit" presetSubtype="0" fill="hold" nodeType="afterEffect">
                                  <p:stCondLst>
                                    <p:cond delay="0"/>
                                  </p:stCondLst>
                                  <p:childTnLst>
                                    <p:animEffect transition="out" filter="fade">
                                      <p:cBhvr>
                                        <p:cTn id="10" dur="2500"/>
                                        <p:tgtEl>
                                          <p:spTgt spid="2"/>
                                        </p:tgtEl>
                                      </p:cBhvr>
                                    </p:animEffect>
                                    <p:set>
                                      <p:cBhvr>
                                        <p:cTn id="11" dur="1" fill="hold">
                                          <p:stCondLst>
                                            <p:cond delay="2499"/>
                                          </p:stCondLst>
                                        </p:cTn>
                                        <p:tgtEl>
                                          <p:spTgt spid="2"/>
                                        </p:tgtEl>
                                        <p:attrNameLst>
                                          <p:attrName>style.visibility</p:attrName>
                                        </p:attrNameLst>
                                      </p:cBhvr>
                                      <p:to>
                                        <p:strVal val="hidden"/>
                                      </p:to>
                                    </p:se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subTnLst>
                                    <p:audio>
                                      <p:cMediaNode>
                                        <p:cTn display="0" masterRel="sameClick">
                                          <p:stCondLst>
                                            <p:cond evt="begin" delay="0">
                                              <p:tn val="16"/>
                                            </p:cond>
                                          </p:stCondLst>
                                          <p:endCondLst>
                                            <p:cond evt="onStopAudio" delay="0">
                                              <p:tgtEl>
                                                <p:sldTgt/>
                                              </p:tgtEl>
                                            </p:cond>
                                          </p:endCondLst>
                                        </p:cTn>
                                        <p:tgtEl>
                                          <p:sndTgt r:embed="rId2" name="9-1.wav"/>
                                        </p:tgtEl>
                                      </p:cMediaNode>
                                    </p:audio>
                                  </p:subTnLst>
                                </p:cTn>
                              </p:par>
                            </p:childTnLst>
                          </p:cTn>
                        </p:par>
                        <p:par>
                          <p:cTn id="19" fill="hold">
                            <p:stCondLst>
                              <p:cond delay="5000"/>
                            </p:stCondLst>
                            <p:childTnLst>
                              <p:par>
                                <p:cTn id="20" presetID="1" presetClass="exit" presetSubtype="0" fill="hold" grpId="1" nodeType="afterEffect">
                                  <p:stCondLst>
                                    <p:cond delay="4000"/>
                                  </p:stCondLst>
                                  <p:childTnLst>
                                    <p:set>
                                      <p:cBhvr>
                                        <p:cTn id="21" dur="1" fill="hold">
                                          <p:stCondLst>
                                            <p:cond delay="0"/>
                                          </p:stCondLst>
                                        </p:cTn>
                                        <p:tgtEl>
                                          <p:spTgt spid="13"/>
                                        </p:tgtEl>
                                        <p:attrNameLst>
                                          <p:attrName>style.visibility</p:attrName>
                                        </p:attrNameLst>
                                      </p:cBhvr>
                                      <p:to>
                                        <p:strVal val="hidden"/>
                                      </p:to>
                                    </p:set>
                                  </p:childTnLst>
                                </p:cTn>
                              </p:par>
                              <p:par>
                                <p:cTn id="22" presetID="10" presetClass="entr" presetSubtype="0" fill="hold" grpId="0" nodeType="withEffect">
                                  <p:stCondLst>
                                    <p:cond delay="400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subTnLst>
                                    <p:audio>
                                      <p:cMediaNode>
                                        <p:cTn display="0" masterRel="sameClick">
                                          <p:stCondLst>
                                            <p:cond evt="begin" delay="0">
                                              <p:tn val="22"/>
                                            </p:cond>
                                          </p:stCondLst>
                                          <p:endCondLst>
                                            <p:cond evt="onStopAudio" delay="0">
                                              <p:tgtEl>
                                                <p:sldTgt/>
                                              </p:tgtEl>
                                            </p:cond>
                                          </p:endCondLst>
                                        </p:cTn>
                                        <p:tgtEl>
                                          <p:sndTgt r:embed="rId3" name="9-2.wav"/>
                                        </p:tgtEl>
                                      </p:cMediaNode>
                                    </p:audio>
                                  </p:subTnLst>
                                </p:cTn>
                              </p:par>
                            </p:childTnLst>
                          </p:cTn>
                        </p:par>
                        <p:par>
                          <p:cTn id="25" fill="hold">
                            <p:stCondLst>
                              <p:cond delay="9500"/>
                            </p:stCondLst>
                            <p:childTnLst>
                              <p:par>
                                <p:cTn id="26" presetID="1" presetClass="exit" presetSubtype="0" fill="hold" grpId="1" nodeType="afterEffect">
                                  <p:stCondLst>
                                    <p:cond delay="6700"/>
                                  </p:stCondLst>
                                  <p:childTnLst>
                                    <p:set>
                                      <p:cBhvr>
                                        <p:cTn id="27" dur="1" fill="hold">
                                          <p:stCondLst>
                                            <p:cond delay="0"/>
                                          </p:stCondLst>
                                        </p:cTn>
                                        <p:tgtEl>
                                          <p:spTgt spid="14"/>
                                        </p:tgtEl>
                                        <p:attrNameLst>
                                          <p:attrName>style.visibility</p:attrName>
                                        </p:attrNameLst>
                                      </p:cBhvr>
                                      <p:to>
                                        <p:strVal val="hidden"/>
                                      </p:to>
                                    </p:set>
                                  </p:childTnLst>
                                </p:cTn>
                              </p:par>
                              <p:par>
                                <p:cTn id="28" presetID="10" presetClass="entr" presetSubtype="0" fill="hold" grpId="0" nodeType="withEffect">
                                  <p:stCondLst>
                                    <p:cond delay="670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subTnLst>
                                    <p:audio>
                                      <p:cMediaNode>
                                        <p:cTn display="0" masterRel="sameClick">
                                          <p:stCondLst>
                                            <p:cond evt="begin" delay="0">
                                              <p:tn val="28"/>
                                            </p:cond>
                                          </p:stCondLst>
                                          <p:endCondLst>
                                            <p:cond evt="onStopAudio" delay="0">
                                              <p:tgtEl>
                                                <p:sldTgt/>
                                              </p:tgtEl>
                                            </p:cond>
                                          </p:endCondLst>
                                        </p:cTn>
                                        <p:tgtEl>
                                          <p:sndTgt r:embed="rId4" name="9-3.wav"/>
                                        </p:tgtEl>
                                      </p:cMediaNode>
                                    </p:audio>
                                  </p:subTnLst>
                                </p:cTn>
                              </p:par>
                              <p:par>
                                <p:cTn id="31" presetID="10" presetClass="entr" presetSubtype="0" fill="hold" nodeType="withEffect">
                                  <p:stCondLst>
                                    <p:cond delay="6700"/>
                                  </p:stCondLst>
                                  <p:childTnLst>
                                    <p:set>
                                      <p:cBhvr>
                                        <p:cTn id="32" dur="1" fill="hold">
                                          <p:stCondLst>
                                            <p:cond delay="0"/>
                                          </p:stCondLst>
                                        </p:cTn>
                                        <p:tgtEl>
                                          <p:spTgt spid="3074"/>
                                        </p:tgtEl>
                                        <p:attrNameLst>
                                          <p:attrName>style.visibility</p:attrName>
                                        </p:attrNameLst>
                                      </p:cBhvr>
                                      <p:to>
                                        <p:strVal val="visible"/>
                                      </p:to>
                                    </p:set>
                                    <p:animEffect transition="in" filter="fade">
                                      <p:cBhvr>
                                        <p:cTn id="33" dur="500"/>
                                        <p:tgtEl>
                                          <p:spTgt spid="3074"/>
                                        </p:tgtEl>
                                      </p:cBhvr>
                                    </p:animEffect>
                                  </p:childTnLst>
                                </p:cTn>
                              </p:par>
                            </p:childTnLst>
                          </p:cTn>
                        </p:par>
                        <p:par>
                          <p:cTn id="34" fill="hold">
                            <p:stCondLst>
                              <p:cond delay="16700"/>
                            </p:stCondLst>
                            <p:childTnLst>
                              <p:par>
                                <p:cTn id="35" presetID="1" presetClass="exit" presetSubtype="0" fill="hold" grpId="1" nodeType="afterEffect">
                                  <p:stCondLst>
                                    <p:cond delay="250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xit" presetSubtype="0" fill="hold" nodeType="withEffect">
                                  <p:stCondLst>
                                    <p:cond delay="2500"/>
                                  </p:stCondLst>
                                  <p:childTnLst>
                                    <p:set>
                                      <p:cBhvr>
                                        <p:cTn id="38" dur="1" fill="hold">
                                          <p:stCondLst>
                                            <p:cond delay="0"/>
                                          </p:stCondLst>
                                        </p:cTn>
                                        <p:tgtEl>
                                          <p:spTgt spid="3074"/>
                                        </p:tgtEl>
                                        <p:attrNameLst>
                                          <p:attrName>style.visibility</p:attrName>
                                        </p:attrNameLst>
                                      </p:cBhvr>
                                      <p:to>
                                        <p:strVal val="hidden"/>
                                      </p:to>
                                    </p:set>
                                  </p:childTnLst>
                                </p:cTn>
                              </p:par>
                              <p:par>
                                <p:cTn id="39" presetID="10" presetClass="entr" presetSubtype="0" fill="hold" grpId="0" nodeType="withEffect">
                                  <p:stCondLst>
                                    <p:cond delay="250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subTnLst>
                                    <p:audio>
                                      <p:cMediaNode>
                                        <p:cTn display="0" masterRel="sameClick">
                                          <p:stCondLst>
                                            <p:cond evt="begin" delay="0">
                                              <p:tn val="39"/>
                                            </p:cond>
                                          </p:stCondLst>
                                          <p:endCondLst>
                                            <p:cond evt="onStopAudio" delay="0">
                                              <p:tgtEl>
                                                <p:sldTgt/>
                                              </p:tgtEl>
                                            </p:cond>
                                          </p:endCondLst>
                                        </p:cTn>
                                        <p:tgtEl>
                                          <p:sndTgt r:embed="rId5" name="9-4.wav"/>
                                        </p:tgtEl>
                                      </p:cMediaNode>
                                    </p:audio>
                                  </p:subTnLst>
                                </p:cTn>
                              </p:par>
                            </p:childTnLst>
                          </p:cTn>
                        </p:par>
                        <p:par>
                          <p:cTn id="42" fill="hold">
                            <p:stCondLst>
                              <p:cond delay="19700"/>
                            </p:stCondLst>
                            <p:childTnLst>
                              <p:par>
                                <p:cTn id="43" presetID="1" presetClass="exit" presetSubtype="0" fill="hold" grpId="1" nodeType="afterEffect">
                                  <p:stCondLst>
                                    <p:cond delay="4000"/>
                                  </p:stCondLst>
                                  <p:childTnLst>
                                    <p:set>
                                      <p:cBhvr>
                                        <p:cTn id="44" dur="1" fill="hold">
                                          <p:stCondLst>
                                            <p:cond delay="0"/>
                                          </p:stCondLst>
                                        </p:cTn>
                                        <p:tgtEl>
                                          <p:spTgt spid="16"/>
                                        </p:tgtEl>
                                        <p:attrNameLst>
                                          <p:attrName>style.visibility</p:attrName>
                                        </p:attrNameLst>
                                      </p:cBhvr>
                                      <p:to>
                                        <p:strVal val="hidden"/>
                                      </p:to>
                                    </p:set>
                                  </p:childTnLst>
                                </p:cTn>
                              </p:par>
                              <p:par>
                                <p:cTn id="45" presetID="10" presetClass="entr" presetSubtype="0" fill="hold" grpId="0" nodeType="withEffect">
                                  <p:stCondLst>
                                    <p:cond delay="400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subTnLst>
                                    <p:audio>
                                      <p:cMediaNode>
                                        <p:cTn display="0" masterRel="sameClick">
                                          <p:stCondLst>
                                            <p:cond evt="begin" delay="0">
                                              <p:tn val="45"/>
                                            </p:cond>
                                          </p:stCondLst>
                                          <p:endCondLst>
                                            <p:cond evt="onStopAudio" delay="0">
                                              <p:tgtEl>
                                                <p:sldTgt/>
                                              </p:tgtEl>
                                            </p:cond>
                                          </p:endCondLst>
                                        </p:cTn>
                                        <p:tgtEl>
                                          <p:sndTgt r:embed="rId6" name="9-5.wav"/>
                                        </p:tgtEl>
                                      </p:cMediaNode>
                                    </p:audio>
                                  </p:subTnLst>
                                </p:cTn>
                              </p:par>
                            </p:childTnLst>
                          </p:cTn>
                        </p:par>
                        <p:par>
                          <p:cTn id="48" fill="hold">
                            <p:stCondLst>
                              <p:cond delay="24200"/>
                            </p:stCondLst>
                            <p:childTnLst>
                              <p:par>
                                <p:cTn id="49" presetID="1" presetClass="exit" presetSubtype="0" fill="hold" grpId="1" nodeType="afterEffect">
                                  <p:stCondLst>
                                    <p:cond delay="6000"/>
                                  </p:stCondLst>
                                  <p:childTnLst>
                                    <p:set>
                                      <p:cBhvr>
                                        <p:cTn id="50" dur="1" fill="hold">
                                          <p:stCondLst>
                                            <p:cond delay="0"/>
                                          </p:stCondLst>
                                        </p:cTn>
                                        <p:tgtEl>
                                          <p:spTgt spid="19"/>
                                        </p:tgtEl>
                                        <p:attrNameLst>
                                          <p:attrName>style.visibility</p:attrName>
                                        </p:attrNameLst>
                                      </p:cBhvr>
                                      <p:to>
                                        <p:strVal val="hidden"/>
                                      </p:to>
                                    </p:set>
                                  </p:childTnLst>
                                </p:cTn>
                              </p:par>
                              <p:par>
                                <p:cTn id="51" presetID="10" presetClass="entr" presetSubtype="0" fill="hold" grpId="0" nodeType="withEffect">
                                  <p:stCondLst>
                                    <p:cond delay="600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subTnLst>
                                    <p:audio>
                                      <p:cMediaNode>
                                        <p:cTn display="0" masterRel="sameClick">
                                          <p:stCondLst>
                                            <p:cond evt="begin" delay="0">
                                              <p:tn val="51"/>
                                            </p:cond>
                                          </p:stCondLst>
                                          <p:endCondLst>
                                            <p:cond evt="onStopAudio" delay="0">
                                              <p:tgtEl>
                                                <p:sldTgt/>
                                              </p:tgtEl>
                                            </p:cond>
                                          </p:endCondLst>
                                        </p:cTn>
                                        <p:tgtEl>
                                          <p:sndTgt r:embed="rId7" name="9-6.wav"/>
                                        </p:tgtEl>
                                      </p:cMediaNode>
                                    </p:audio>
                                  </p:subTnLst>
                                </p:cTn>
                              </p:par>
                            </p:childTnLst>
                          </p:cTn>
                        </p:par>
                        <p:par>
                          <p:cTn id="54" fill="hold">
                            <p:stCondLst>
                              <p:cond delay="30700"/>
                            </p:stCondLst>
                            <p:childTnLst>
                              <p:par>
                                <p:cTn id="55" presetID="1" presetClass="exit" presetSubtype="0" fill="hold" grpId="1" nodeType="afterEffect">
                                  <p:stCondLst>
                                    <p:cond delay="5000"/>
                                  </p:stCondLst>
                                  <p:childTnLst>
                                    <p:set>
                                      <p:cBhvr>
                                        <p:cTn id="56" dur="1" fill="hold">
                                          <p:stCondLst>
                                            <p:cond delay="0"/>
                                          </p:stCondLst>
                                        </p:cTn>
                                        <p:tgtEl>
                                          <p:spTgt spid="22"/>
                                        </p:tgtEl>
                                        <p:attrNameLst>
                                          <p:attrName>style.visibility</p:attrName>
                                        </p:attrNameLst>
                                      </p:cBhvr>
                                      <p:to>
                                        <p:strVal val="hidden"/>
                                      </p:to>
                                    </p:set>
                                  </p:childTnLst>
                                </p:cTn>
                              </p:par>
                              <p:par>
                                <p:cTn id="57" presetID="10" presetClass="entr" presetSubtype="0" fill="hold" grpId="0" nodeType="withEffect">
                                  <p:stCondLst>
                                    <p:cond delay="500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subTnLst>
                                    <p:audio>
                                      <p:cMediaNode>
                                        <p:cTn display="0" masterRel="sameClick">
                                          <p:stCondLst>
                                            <p:cond evt="begin" delay="0">
                                              <p:tn val="57"/>
                                            </p:cond>
                                          </p:stCondLst>
                                          <p:endCondLst>
                                            <p:cond evt="onStopAudio" delay="0">
                                              <p:tgtEl>
                                                <p:sldTgt/>
                                              </p:tgtEl>
                                            </p:cond>
                                          </p:endCondLst>
                                        </p:cTn>
                                        <p:tgtEl>
                                          <p:sndTgt r:embed="rId8" name="9-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9" grpId="0" animBg="1"/>
      <p:bldP spid="19" grpId="1" animBg="1"/>
      <p:bldP spid="22" grpId="0" animBg="1"/>
      <p:bldP spid="22" grpId="1" animBg="1"/>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xmlns:mc="http://schemas.openxmlformats.org/markup-compatibility/2006" xmlns:a14="http://schemas.microsoft.com/office/drawing/2010/main" val="1F497D" mc:Ignorable=""/>
      </a:dk2>
      <a:lt2>
        <a:srgbClr xmlns:mc="http://schemas.openxmlformats.org/markup-compatibility/2006" xmlns:a14="http://schemas.microsoft.com/office/drawing/2010/main" val="EEECE1" mc:Ignorable=""/>
      </a:lt2>
      <a:accent1>
        <a:srgbClr xmlns:mc="http://schemas.openxmlformats.org/markup-compatibility/2006" xmlns:a14="http://schemas.microsoft.com/office/drawing/2010/main" val="4F81BD" mc:Ignorable=""/>
      </a:accent1>
      <a:accent2>
        <a:srgbClr xmlns:mc="http://schemas.openxmlformats.org/markup-compatibility/2006" xmlns:a14="http://schemas.microsoft.com/office/drawing/2010/main" val="C0504D" mc:Ignorable=""/>
      </a:accent2>
      <a:accent3>
        <a:srgbClr xmlns:mc="http://schemas.openxmlformats.org/markup-compatibility/2006" xmlns:a14="http://schemas.microsoft.com/office/drawing/2010/main" val="9BBB59" mc:Ignorable=""/>
      </a:accent3>
      <a:accent4>
        <a:srgbClr xmlns:mc="http://schemas.openxmlformats.org/markup-compatibility/2006" xmlns:a14="http://schemas.microsoft.com/office/drawing/2010/main" val="8064A2" mc:Ignorable=""/>
      </a:accent4>
      <a:accent5>
        <a:srgbClr xmlns:mc="http://schemas.openxmlformats.org/markup-compatibility/2006" xmlns:a14="http://schemas.microsoft.com/office/drawing/2010/main" val="4BACC6" mc:Ignorable=""/>
      </a:accent5>
      <a:accent6>
        <a:srgbClr xmlns:mc="http://schemas.openxmlformats.org/markup-compatibility/2006" xmlns:a14="http://schemas.microsoft.com/office/drawing/2010/main" val="F79646" mc:Ignorable=""/>
      </a:accent6>
      <a:hlink>
        <a:srgbClr xmlns:mc="http://schemas.openxmlformats.org/markup-compatibility/2006" xmlns:a14="http://schemas.microsoft.com/office/drawing/2010/main" val="0000FF" mc:Ignorable=""/>
      </a:hlink>
      <a:folHlink>
        <a:srgbClr xmlns:mc="http://schemas.openxmlformats.org/markup-compatibility/2006" xmlns:a14="http://schemas.microsoft.com/office/drawing/2010/main" val="800080" mc:Ignorabl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xmlns:mc="http://schemas.openxmlformats.org/markup-compatibility/2006" xmlns:a14="http://schemas.microsoft.com/office/drawing/2010/main" val="000000" mc:Ignorable="">
                <a:alpha val="38000"/>
              </a:srgbClr>
            </a:outerShdw>
          </a:effectLst>
        </a:effectStyle>
        <a:effectStyle>
          <a:effectLst>
            <a:outerShdw blurRad="40000" dist="23000" dir="5400000" rotWithShape="0">
              <a:srgbClr xmlns:mc="http://schemas.openxmlformats.org/markup-compatibility/2006" xmlns:a14="http://schemas.microsoft.com/office/drawing/2010/main" val="000000" mc:Ignorable="">
                <a:alpha val="35000"/>
              </a:srgbClr>
            </a:outerShdw>
          </a:effectLst>
        </a:effectStyle>
        <a:effectStyle>
          <a:effectLst>
            <a:outerShdw blurRad="40000" dist="23000" dir="5400000" rotWithShape="0">
              <a:srgbClr xmlns:mc="http://schemas.openxmlformats.org/markup-compatibility/2006" xmlns:a14="http://schemas.microsoft.com/office/drawing/2010/main" val="000000" mc:Ignorable="">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6182</TotalTime>
  <Words>873</Words>
  <Application>Microsoft Office PowerPoint</Application>
  <PresentationFormat>On-screen Show (4:3)</PresentationFormat>
  <Paragraphs>67</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Nate</dc:creator>
  <cp:lastModifiedBy>Nate</cp:lastModifiedBy>
  <cp:revision>123</cp:revision>
  <dcterms:created xsi:type="dcterms:W3CDTF">2010-04-13T22:31:25Z</dcterms:created>
  <dcterms:modified xsi:type="dcterms:W3CDTF">2010-04-27T20:10:44Z</dcterms:modified>
</cp:coreProperties>
</file>