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86" r:id="rId1"/>
  </p:sldMasterIdLst>
  <p:notesMasterIdLst>
    <p:notesMasterId r:id="rId30"/>
  </p:notesMasterIdLst>
  <p:sldIdLst>
    <p:sldId id="256" r:id="rId2"/>
    <p:sldId id="258" r:id="rId3"/>
    <p:sldId id="262" r:id="rId4"/>
    <p:sldId id="261" r:id="rId5"/>
    <p:sldId id="259" r:id="rId6"/>
    <p:sldId id="260" r:id="rId7"/>
    <p:sldId id="263" r:id="rId8"/>
    <p:sldId id="257" r:id="rId9"/>
    <p:sldId id="264" r:id="rId10"/>
    <p:sldId id="265" r:id="rId11"/>
    <p:sldId id="266" r:id="rId12"/>
    <p:sldId id="268" r:id="rId13"/>
    <p:sldId id="269" r:id="rId14"/>
    <p:sldId id="270" r:id="rId15"/>
    <p:sldId id="271" r:id="rId16"/>
    <p:sldId id="273" r:id="rId17"/>
    <p:sldId id="272" r:id="rId18"/>
    <p:sldId id="281" r:id="rId19"/>
    <p:sldId id="283" r:id="rId20"/>
    <p:sldId id="274" r:id="rId21"/>
    <p:sldId id="279" r:id="rId22"/>
    <p:sldId id="275" r:id="rId23"/>
    <p:sldId id="267" r:id="rId24"/>
    <p:sldId id="276" r:id="rId25"/>
    <p:sldId id="277" r:id="rId26"/>
    <p:sldId id="278" r:id="rId27"/>
    <p:sldId id="280"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showGuides="1">
      <p:cViewPr>
        <p:scale>
          <a:sx n="90" d="100"/>
          <a:sy n="90" d="100"/>
        </p:scale>
        <p:origin x="-872"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6338F-9E22-A14D-BCC9-8E263723BC25}" type="datetimeFigureOut">
              <a:rPr lang="en-US" smtClean="0"/>
              <a:pPr/>
              <a:t>4/26/10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A5677-FC15-A043-BEC5-DBFDA67F7D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probiotics</a:t>
            </a:r>
          </a:p>
          <a:p>
            <a:r>
              <a:rPr lang="en-US" dirty="0" smtClean="0"/>
              <a:t>Probiotics</a:t>
            </a:r>
            <a:r>
              <a:rPr lang="en-US" baseline="0" dirty="0" smtClean="0"/>
              <a:t> include members of the genus Lactobacillus and Bifidobacterium. One such organism is…</a:t>
            </a:r>
            <a:endParaRPr lang="en-US" dirty="0"/>
          </a:p>
        </p:txBody>
      </p:sp>
      <p:sp>
        <p:nvSpPr>
          <p:cNvPr id="4" name="Slide Number Placeholder 3"/>
          <p:cNvSpPr>
            <a:spLocks noGrp="1"/>
          </p:cNvSpPr>
          <p:nvPr>
            <p:ph type="sldNum" sz="quarter" idx="10"/>
          </p:nvPr>
        </p:nvSpPr>
        <p:spPr/>
        <p:txBody>
          <a:bodyPr/>
          <a:lstStyle/>
          <a:p>
            <a:fld id="{905AD113-AED8-48C7-8C3E-74447914E88C}"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characteristics of B. animalis ssp.</a:t>
            </a:r>
            <a:r>
              <a:rPr lang="en-US" baseline="0" dirty="0" smtClean="0"/>
              <a:t> are….</a:t>
            </a:r>
            <a:endParaRPr lang="en-US" dirty="0"/>
          </a:p>
        </p:txBody>
      </p:sp>
      <p:sp>
        <p:nvSpPr>
          <p:cNvPr id="4" name="Slide Number Placeholder 3"/>
          <p:cNvSpPr>
            <a:spLocks noGrp="1"/>
          </p:cNvSpPr>
          <p:nvPr>
            <p:ph type="sldNum" sz="quarter" idx="10"/>
          </p:nvPr>
        </p:nvSpPr>
        <p:spPr/>
        <p:txBody>
          <a:bodyPr/>
          <a:lstStyle/>
          <a:p>
            <a:fld id="{905AD113-AED8-48C7-8C3E-74447914E88C}"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lactis was first isolated</a:t>
            </a:r>
            <a:r>
              <a:rPr lang="en-US" baseline="0" dirty="0" smtClean="0"/>
              <a:t> from a fermented milk samples</a:t>
            </a:r>
          </a:p>
          <a:p>
            <a:endParaRPr lang="en-US" baseline="0" dirty="0" smtClean="0"/>
          </a:p>
          <a:p>
            <a:r>
              <a:rPr lang="en-US" baseline="0" dirty="0" smtClean="0"/>
              <a:t>It is the most common bifidobacteria isolated from commercial dairy products</a:t>
            </a:r>
          </a:p>
          <a:p>
            <a:endParaRPr lang="en-US" baseline="0" dirty="0" smtClean="0"/>
          </a:p>
          <a:p>
            <a:r>
              <a:rPr lang="en-US" baseline="0" dirty="0" smtClean="0"/>
              <a:t>It is isolated from most commercial products because of some unique technological advantages, which cause it to be a contaminant in other </a:t>
            </a:r>
            <a:r>
              <a:rPr lang="en-US" baseline="0" dirty="0" err="1" smtClean="0"/>
              <a:t>bifidobacterial</a:t>
            </a:r>
            <a:r>
              <a:rPr lang="en-US" baseline="0" dirty="0" smtClean="0"/>
              <a:t> preparations</a:t>
            </a:r>
          </a:p>
          <a:p>
            <a:endParaRPr lang="en-US" baseline="0" dirty="0" smtClean="0"/>
          </a:p>
          <a:p>
            <a:r>
              <a:rPr lang="en-US" baseline="0" dirty="0" smtClean="0"/>
              <a:t>Oxygen and Acid tolerance allow for the survival in fermented dairy products, while bile tolerance allows it to survive the human GIT.  </a:t>
            </a:r>
          </a:p>
          <a:p>
            <a:endParaRPr lang="en-US" baseline="0" dirty="0" smtClean="0"/>
          </a:p>
          <a:p>
            <a:r>
              <a:rPr lang="en-US" baseline="0" dirty="0" smtClean="0"/>
              <a:t>There are some documented health benefits associated with B. lactis</a:t>
            </a:r>
          </a:p>
          <a:p>
            <a:endParaRPr lang="en-US" dirty="0" smtClean="0"/>
          </a:p>
        </p:txBody>
      </p:sp>
      <p:sp>
        <p:nvSpPr>
          <p:cNvPr id="4" name="Slide Number Placeholder 3"/>
          <p:cNvSpPr>
            <a:spLocks noGrp="1"/>
          </p:cNvSpPr>
          <p:nvPr>
            <p:ph type="sldNum" sz="quarter" idx="10"/>
          </p:nvPr>
        </p:nvSpPr>
        <p:spPr/>
        <p:txBody>
          <a:bodyPr/>
          <a:lstStyle/>
          <a:p>
            <a:fld id="{905AD113-AED8-48C7-8C3E-74447914E88C}"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1A5677-FC15-A043-BEC5-DBFDA67F7D31}"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r>
              <a:rPr lang="en-US" baseline="0" dirty="0" smtClean="0"/>
              <a:t> allelic profiles for all 24 strains into PubMLST.org and this will allow for clustering of strains with the same allelic profiles and the differentiation of strains with different allelic profiles.  </a:t>
            </a:r>
          </a:p>
          <a:p>
            <a:endParaRPr lang="en-US" dirty="0"/>
          </a:p>
        </p:txBody>
      </p:sp>
      <p:sp>
        <p:nvSpPr>
          <p:cNvPr id="4" name="Slide Number Placeholder 3"/>
          <p:cNvSpPr>
            <a:spLocks noGrp="1"/>
          </p:cNvSpPr>
          <p:nvPr>
            <p:ph type="sldNum" sz="quarter" idx="10"/>
          </p:nvPr>
        </p:nvSpPr>
        <p:spPr/>
        <p:txBody>
          <a:bodyPr/>
          <a:lstStyle/>
          <a:p>
            <a:fld id="{905AD113-AED8-48C7-8C3E-74447914E88C}"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90CC80D-6B29-8C42-B2AC-1752A5737CC5}" type="datetimeFigureOut">
              <a:rPr lang="en-US" smtClean="0"/>
              <a:pPr/>
              <a:t>4/26/10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B7CC652-A623-41D2-B0ED-8F1D217186B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0CC80D-6B29-8C42-B2AC-1752A5737CC5}" type="datetimeFigureOut">
              <a:rPr lang="en-US" smtClean="0"/>
              <a:pPr/>
              <a:t>4/26/10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43C46-C8CF-DD43-B3A3-4F5C21C14C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0CC80D-6B29-8C42-B2AC-1752A5737CC5}" type="datetimeFigureOut">
              <a:rPr lang="en-US" smtClean="0"/>
              <a:pPr/>
              <a:t>4/26/10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43C46-C8CF-DD43-B3A3-4F5C21C14C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90CC80D-6B29-8C42-B2AC-1752A5737CC5}" type="datetimeFigureOut">
              <a:rPr lang="en-US" smtClean="0"/>
              <a:pPr/>
              <a:t>4/26/10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43C46-C8CF-DD43-B3A3-4F5C21C14CF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0CC80D-6B29-8C42-B2AC-1752A5737CC5}" type="datetimeFigureOut">
              <a:rPr lang="en-US" smtClean="0"/>
              <a:pPr/>
              <a:t>4/26/10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2E57653-3E58-4892-A7ED-712530ACC68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90CC80D-6B29-8C42-B2AC-1752A5737CC5}" type="datetimeFigureOut">
              <a:rPr lang="en-US" smtClean="0"/>
              <a:pPr/>
              <a:t>4/26/10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43C46-C8CF-DD43-B3A3-4F5C21C14CF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90CC80D-6B29-8C42-B2AC-1752A5737CC5}" type="datetimeFigureOut">
              <a:rPr lang="en-US" smtClean="0"/>
              <a:pPr/>
              <a:t>4/26/10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43C46-C8CF-DD43-B3A3-4F5C21C14CF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0CC80D-6B29-8C42-B2AC-1752A5737CC5}" type="datetimeFigureOut">
              <a:rPr lang="en-US" smtClean="0"/>
              <a:pPr/>
              <a:t>4/26/10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43C46-C8CF-DD43-B3A3-4F5C21C14C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CC80D-6B29-8C42-B2AC-1752A5737CC5}" type="datetimeFigureOut">
              <a:rPr lang="en-US" smtClean="0"/>
              <a:pPr/>
              <a:t>4/26/10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43C46-C8CF-DD43-B3A3-4F5C21C14C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0CC80D-6B29-8C42-B2AC-1752A5737CC5}" type="datetimeFigureOut">
              <a:rPr lang="en-US" smtClean="0"/>
              <a:pPr/>
              <a:t>4/26/10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43C46-C8CF-DD43-B3A3-4F5C21C14CF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0CC80D-6B29-8C42-B2AC-1752A5737CC5}" type="datetimeFigureOut">
              <a:rPr lang="en-US" smtClean="0"/>
              <a:pPr/>
              <a:t>4/26/10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1D43C46-C8CF-DD43-B3A3-4F5C21C14CF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90CC80D-6B29-8C42-B2AC-1752A5737CC5}" type="datetimeFigureOut">
              <a:rPr lang="en-US" smtClean="0"/>
              <a:pPr/>
              <a:t>4/26/10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D43C46-C8CF-DD43-B3A3-4F5C21C14C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Joseph Loquasto</a:t>
            </a:r>
            <a:endParaRPr lang="en-US" dirty="0" smtClean="0"/>
          </a:p>
          <a:p>
            <a:r>
              <a:rPr lang="en-US" dirty="0" smtClean="0"/>
              <a:t>Department </a:t>
            </a:r>
            <a:r>
              <a:rPr lang="en-US" dirty="0" smtClean="0"/>
              <a:t>of Food Science</a:t>
            </a:r>
          </a:p>
          <a:p>
            <a:r>
              <a:rPr lang="en-US" dirty="0" smtClean="0"/>
              <a:t>The Pennsylvania State University</a:t>
            </a:r>
            <a:endParaRPr lang="en-US" dirty="0"/>
          </a:p>
        </p:txBody>
      </p:sp>
      <p:sp>
        <p:nvSpPr>
          <p:cNvPr id="2" name="Title 1"/>
          <p:cNvSpPr>
            <a:spLocks noGrp="1"/>
          </p:cNvSpPr>
          <p:nvPr>
            <p:ph type="ctrTitle"/>
          </p:nvPr>
        </p:nvSpPr>
        <p:spPr>
          <a:xfrm>
            <a:off x="0" y="1343213"/>
            <a:ext cx="9144000" cy="1752600"/>
          </a:xfrm>
        </p:spPr>
        <p:txBody>
          <a:bodyPr>
            <a:normAutofit fontScale="90000"/>
          </a:bodyPr>
          <a:lstStyle/>
          <a:p>
            <a:r>
              <a:rPr lang="en-US" dirty="0" smtClean="0"/>
              <a:t>Comparison of the complete genomes of </a:t>
            </a:r>
            <a:r>
              <a:rPr lang="en-US" i="1" dirty="0" smtClean="0"/>
              <a:t>Bifidobacterium animalis</a:t>
            </a:r>
            <a:r>
              <a:rPr lang="en-US" dirty="0" smtClean="0"/>
              <a:t> subsp. </a:t>
            </a:r>
            <a:r>
              <a:rPr lang="en-US" i="1" dirty="0" smtClean="0"/>
              <a:t>animalis</a:t>
            </a:r>
            <a:r>
              <a:rPr lang="en-US" dirty="0" smtClean="0"/>
              <a:t> and </a:t>
            </a:r>
            <a:r>
              <a:rPr lang="en-US" i="1" dirty="0" smtClean="0"/>
              <a:t>Bifidobacterium animalis</a:t>
            </a:r>
            <a:r>
              <a:rPr lang="en-US" dirty="0" smtClean="0"/>
              <a:t> subsp.</a:t>
            </a:r>
            <a:r>
              <a:rPr lang="en-US" i="1" dirty="0" smtClean="0"/>
              <a:t> lactis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884238"/>
          </a:xfrm>
        </p:spPr>
        <p:txBody>
          <a:bodyPr/>
          <a:lstStyle/>
          <a:p>
            <a:r>
              <a:rPr lang="en-US" dirty="0" smtClean="0"/>
              <a:t>Objectives</a:t>
            </a:r>
            <a:endParaRPr lang="en-US" dirty="0"/>
          </a:p>
        </p:txBody>
      </p:sp>
      <p:sp>
        <p:nvSpPr>
          <p:cNvPr id="3" name="Content Placeholder 2"/>
          <p:cNvSpPr>
            <a:spLocks noGrp="1"/>
          </p:cNvSpPr>
          <p:nvPr>
            <p:ph sz="quarter" idx="1"/>
          </p:nvPr>
        </p:nvSpPr>
        <p:spPr>
          <a:xfrm>
            <a:off x="381000" y="1189038"/>
            <a:ext cx="8305800" cy="5364162"/>
          </a:xfrm>
        </p:spPr>
        <p:txBody>
          <a:bodyPr>
            <a:normAutofit/>
          </a:bodyPr>
          <a:lstStyle/>
          <a:p>
            <a:pPr>
              <a:buNone/>
            </a:pPr>
            <a:r>
              <a:rPr lang="en-US" b="1" dirty="0" smtClean="0"/>
              <a:t>1a</a:t>
            </a:r>
            <a:r>
              <a:rPr lang="en-US" dirty="0" smtClean="0"/>
              <a:t>.To determine the complete genome sequence of </a:t>
            </a:r>
            <a:r>
              <a:rPr lang="en-US" i="1" dirty="0" smtClean="0"/>
              <a:t>B. animalis </a:t>
            </a:r>
            <a:r>
              <a:rPr lang="en-US" dirty="0" smtClean="0"/>
              <a:t>subsp.</a:t>
            </a:r>
            <a:r>
              <a:rPr lang="en-US" i="1" dirty="0" smtClean="0"/>
              <a:t> animalis </a:t>
            </a:r>
            <a:r>
              <a:rPr lang="en-US" dirty="0" smtClean="0"/>
              <a:t>ATCC 25527</a:t>
            </a:r>
            <a:r>
              <a:rPr lang="en-US" baseline="30000" dirty="0" smtClean="0"/>
              <a:t>T</a:t>
            </a:r>
            <a:r>
              <a:rPr lang="en-US" dirty="0" smtClean="0"/>
              <a:t>.</a:t>
            </a:r>
          </a:p>
          <a:p>
            <a:pPr>
              <a:buNone/>
            </a:pPr>
            <a:r>
              <a:rPr lang="en-US" dirty="0" smtClean="0"/>
              <a:t>	</a:t>
            </a:r>
            <a:r>
              <a:rPr lang="en-US" b="1" dirty="0" smtClean="0"/>
              <a:t>1b.</a:t>
            </a:r>
            <a:r>
              <a:rPr lang="en-US" dirty="0" smtClean="0"/>
              <a:t>. To conduct a comparative analysis between the type strains of </a:t>
            </a:r>
            <a:r>
              <a:rPr lang="en-US" i="1" dirty="0" smtClean="0"/>
              <a:t>B. animalis </a:t>
            </a:r>
            <a:r>
              <a:rPr lang="en-US" dirty="0" smtClean="0"/>
              <a:t>subsp.</a:t>
            </a:r>
            <a:r>
              <a:rPr lang="en-US" i="1" dirty="0" smtClean="0"/>
              <a:t> animalis </a:t>
            </a:r>
            <a:r>
              <a:rPr lang="en-US" dirty="0" smtClean="0"/>
              <a:t>(ATCC 25527</a:t>
            </a:r>
            <a:r>
              <a:rPr lang="en-US" baseline="30000" dirty="0" smtClean="0"/>
              <a:t>T) </a:t>
            </a:r>
            <a:r>
              <a:rPr lang="en-US" dirty="0" smtClean="0"/>
              <a:t>and </a:t>
            </a:r>
            <a:r>
              <a:rPr lang="en-US" i="1" dirty="0" smtClean="0"/>
              <a:t>B. animalis </a:t>
            </a:r>
            <a:r>
              <a:rPr lang="en-US" dirty="0" smtClean="0"/>
              <a:t>subsp.</a:t>
            </a:r>
            <a:r>
              <a:rPr lang="en-US" i="1" dirty="0" smtClean="0"/>
              <a:t> lactis</a:t>
            </a:r>
            <a:r>
              <a:rPr lang="en-US" dirty="0" smtClean="0"/>
              <a:t> (DSMZ 10140</a:t>
            </a:r>
            <a:r>
              <a:rPr lang="en-US" baseline="30000" dirty="0" smtClean="0"/>
              <a:t>T</a:t>
            </a:r>
            <a:r>
              <a:rPr lang="en-US" dirty="0" smtClean="0"/>
              <a:t>).</a:t>
            </a:r>
          </a:p>
          <a:p>
            <a:pPr>
              <a:buNone/>
            </a:pPr>
            <a:r>
              <a:rPr lang="en-US" dirty="0" smtClean="0"/>
              <a:t>	</a:t>
            </a:r>
            <a:r>
              <a:rPr lang="en-US" b="1" dirty="0" smtClean="0"/>
              <a:t>1c. </a:t>
            </a:r>
            <a:r>
              <a:rPr lang="en-US" dirty="0" smtClean="0"/>
              <a:t>Use the Ka/Ks (</a:t>
            </a:r>
            <a:r>
              <a:rPr lang="en-US" dirty="0" err="1" smtClean="0"/>
              <a:t>dN/dS</a:t>
            </a:r>
            <a:r>
              <a:rPr lang="en-US" dirty="0" smtClean="0"/>
              <a:t>) ratio to determine if there is a positive selection for genes related to growth in milk</a:t>
            </a:r>
            <a:endParaRPr lang="en-US" b="1" dirty="0" smtClean="0"/>
          </a:p>
          <a:p>
            <a:pPr>
              <a:buNone/>
            </a:pPr>
            <a:endParaRPr lang="en-US" b="1" dirty="0" smtClean="0"/>
          </a:p>
          <a:p>
            <a:pPr>
              <a:buNone/>
            </a:pPr>
            <a:r>
              <a:rPr lang="en-US" b="1" dirty="0" smtClean="0">
                <a:solidFill>
                  <a:schemeClr val="bg1">
                    <a:lumMod val="65000"/>
                  </a:schemeClr>
                </a:solidFill>
              </a:rPr>
              <a:t>2. </a:t>
            </a:r>
            <a:r>
              <a:rPr lang="en-US" dirty="0" smtClean="0">
                <a:solidFill>
                  <a:schemeClr val="bg1">
                    <a:lumMod val="65000"/>
                  </a:schemeClr>
                </a:solidFill>
              </a:rPr>
              <a:t>Investigate the phylogeny between </a:t>
            </a:r>
            <a:r>
              <a:rPr lang="en-US" i="1" dirty="0" smtClean="0">
                <a:solidFill>
                  <a:schemeClr val="bg1">
                    <a:lumMod val="65000"/>
                  </a:schemeClr>
                </a:solidFill>
              </a:rPr>
              <a:t>B. animalis </a:t>
            </a:r>
            <a:r>
              <a:rPr lang="en-US" dirty="0" smtClean="0">
                <a:solidFill>
                  <a:schemeClr val="bg1">
                    <a:lumMod val="65000"/>
                  </a:schemeClr>
                </a:solidFill>
              </a:rPr>
              <a:t>subsp.</a:t>
            </a:r>
            <a:r>
              <a:rPr lang="en-US" i="1" dirty="0" smtClean="0">
                <a:solidFill>
                  <a:schemeClr val="bg1">
                    <a:lumMod val="65000"/>
                  </a:schemeClr>
                </a:solidFill>
              </a:rPr>
              <a:t> animalis</a:t>
            </a:r>
            <a:r>
              <a:rPr lang="en-US" dirty="0" smtClean="0">
                <a:solidFill>
                  <a:schemeClr val="bg1">
                    <a:lumMod val="65000"/>
                  </a:schemeClr>
                </a:solidFill>
              </a:rPr>
              <a:t> and </a:t>
            </a:r>
            <a:r>
              <a:rPr lang="en-US" i="1" dirty="0" smtClean="0">
                <a:solidFill>
                  <a:schemeClr val="bg1">
                    <a:lumMod val="65000"/>
                  </a:schemeClr>
                </a:solidFill>
              </a:rPr>
              <a:t>B. animalis </a:t>
            </a:r>
            <a:r>
              <a:rPr lang="en-US" dirty="0" smtClean="0">
                <a:solidFill>
                  <a:schemeClr val="bg1">
                    <a:lumMod val="65000"/>
                  </a:schemeClr>
                </a:solidFill>
              </a:rPr>
              <a:t>subsp.</a:t>
            </a:r>
            <a:r>
              <a:rPr lang="en-US" i="1" dirty="0" smtClean="0">
                <a:solidFill>
                  <a:schemeClr val="bg1">
                    <a:lumMod val="65000"/>
                  </a:schemeClr>
                </a:solidFill>
              </a:rPr>
              <a:t> lactis</a:t>
            </a:r>
            <a:r>
              <a:rPr lang="en-US" i="1" dirty="0" smtClean="0">
                <a:solidFill>
                  <a:schemeClr val="bg2"/>
                </a:solidFill>
              </a:rPr>
              <a:t>.</a:t>
            </a:r>
          </a:p>
          <a:p>
            <a:pPr>
              <a:buNone/>
            </a:pPr>
            <a:endParaRPr lang="en-US" b="1" dirty="0" smtClean="0"/>
          </a:p>
          <a:p>
            <a:pPr>
              <a:buNone/>
            </a:pPr>
            <a:r>
              <a:rPr lang="en-US" b="1" dirty="0" smtClean="0">
                <a:solidFill>
                  <a:srgbClr val="A6A6A6"/>
                </a:solidFill>
              </a:rPr>
              <a:t>3. </a:t>
            </a:r>
            <a:r>
              <a:rPr lang="en-US" dirty="0" smtClean="0">
                <a:solidFill>
                  <a:srgbClr val="A6A6A6"/>
                </a:solidFill>
              </a:rPr>
              <a:t>Examine interesting genetic differences observed in Objective 1.</a:t>
            </a:r>
            <a:endParaRPr lang="en-US" b="1" dirty="0">
              <a:solidFill>
                <a:srgbClr val="A6A6A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p>
            <a:r>
              <a:rPr lang="en-US" dirty="0" smtClean="0"/>
              <a:t>Objective 1</a:t>
            </a:r>
            <a:endParaRPr lang="en-US" dirty="0"/>
          </a:p>
        </p:txBody>
      </p:sp>
      <p:sp>
        <p:nvSpPr>
          <p:cNvPr id="3" name="Content Placeholder 2"/>
          <p:cNvSpPr>
            <a:spLocks noGrp="1"/>
          </p:cNvSpPr>
          <p:nvPr>
            <p:ph sz="quarter" idx="1"/>
          </p:nvPr>
        </p:nvSpPr>
        <p:spPr>
          <a:xfrm>
            <a:off x="381000" y="1447800"/>
            <a:ext cx="8305800" cy="4572000"/>
          </a:xfrm>
        </p:spPr>
        <p:txBody>
          <a:bodyPr/>
          <a:lstStyle/>
          <a:p>
            <a:r>
              <a:rPr lang="en-US" dirty="0" smtClean="0"/>
              <a:t>Genomic DNA was isolated from cells grown overnight in MRS broth</a:t>
            </a:r>
          </a:p>
          <a:p>
            <a:r>
              <a:rPr lang="en-US" dirty="0" smtClean="0"/>
              <a:t>Isolated DNA was submitted to the lab of Dr. Stephan Schuster at Penn State for 454 DNA sequencing</a:t>
            </a:r>
          </a:p>
          <a:p>
            <a:r>
              <a:rPr lang="en-US" dirty="0" smtClean="0"/>
              <a:t>30 contigs were generated with 146X coverage (a total of 295,919,203 bases were generated)</a:t>
            </a:r>
          </a:p>
          <a:p>
            <a:r>
              <a:rPr lang="en-US" dirty="0" smtClean="0"/>
              <a:t>Contigs were aligned using PGAP</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BAL Scaffold</a:t>
            </a:r>
            <a:endParaRPr lang="en-US" dirty="0"/>
          </a:p>
        </p:txBody>
      </p:sp>
      <p:sp>
        <p:nvSpPr>
          <p:cNvPr id="5" name="TextBox 4"/>
          <p:cNvSpPr txBox="1"/>
          <p:nvPr/>
        </p:nvSpPr>
        <p:spPr>
          <a:xfrm>
            <a:off x="304800" y="1752600"/>
            <a:ext cx="7772400" cy="400110"/>
          </a:xfrm>
          <a:prstGeom prst="rect">
            <a:avLst/>
          </a:prstGeom>
          <a:noFill/>
        </p:spPr>
        <p:txBody>
          <a:bodyPr wrap="square" rtlCol="0">
            <a:spAutoFit/>
          </a:bodyPr>
          <a:lstStyle/>
          <a:p>
            <a:r>
              <a:rPr lang="en-US" sz="2000" i="1" dirty="0" smtClean="0"/>
              <a:t>Bifidobacterium animalis</a:t>
            </a:r>
            <a:r>
              <a:rPr lang="en-US" sz="2000" dirty="0" smtClean="0"/>
              <a:t> subsp. </a:t>
            </a:r>
            <a:r>
              <a:rPr lang="en-US" sz="2000" i="1" dirty="0" smtClean="0"/>
              <a:t>lactis </a:t>
            </a:r>
            <a:r>
              <a:rPr lang="en-US" sz="2000" dirty="0" smtClean="0"/>
              <a:t>DSMZ 10140 Complete Genome</a:t>
            </a:r>
            <a:endParaRPr lang="en-US" sz="2000" i="1" dirty="0"/>
          </a:p>
        </p:txBody>
      </p:sp>
      <p:cxnSp>
        <p:nvCxnSpPr>
          <p:cNvPr id="7" name="Straight Connector 6"/>
          <p:cNvCxnSpPr/>
          <p:nvPr/>
        </p:nvCxnSpPr>
        <p:spPr>
          <a:xfrm>
            <a:off x="457200" y="2438400"/>
            <a:ext cx="7772400" cy="1588"/>
          </a:xfrm>
          <a:prstGeom prst="line">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81000" y="4050268"/>
            <a:ext cx="7315200" cy="400110"/>
          </a:xfrm>
          <a:prstGeom prst="rect">
            <a:avLst/>
          </a:prstGeom>
          <a:noFill/>
        </p:spPr>
        <p:txBody>
          <a:bodyPr wrap="square" rtlCol="0">
            <a:spAutoFit/>
          </a:bodyPr>
          <a:lstStyle/>
          <a:p>
            <a:r>
              <a:rPr lang="en-US" sz="2000" i="1" dirty="0" smtClean="0"/>
              <a:t>Bifidobacterium animalis</a:t>
            </a:r>
            <a:r>
              <a:rPr lang="en-US" sz="2000" dirty="0" smtClean="0"/>
              <a:t> subsp.</a:t>
            </a:r>
            <a:r>
              <a:rPr lang="en-US" sz="2000" i="1" dirty="0" smtClean="0"/>
              <a:t> animalis </a:t>
            </a:r>
            <a:r>
              <a:rPr lang="en-US" sz="2000" dirty="0" smtClean="0"/>
              <a:t>ATCC 25527 Unassembled Contigs</a:t>
            </a:r>
            <a:endParaRPr lang="en-US" sz="2000" i="1" dirty="0"/>
          </a:p>
        </p:txBody>
      </p:sp>
      <p:grpSp>
        <p:nvGrpSpPr>
          <p:cNvPr id="2" name="Group 48"/>
          <p:cNvGrpSpPr/>
          <p:nvPr/>
        </p:nvGrpSpPr>
        <p:grpSpPr>
          <a:xfrm>
            <a:off x="457200" y="5241920"/>
            <a:ext cx="7543800" cy="20644"/>
            <a:chOff x="457200" y="5241920"/>
            <a:chExt cx="7543800" cy="20644"/>
          </a:xfrm>
        </p:grpSpPr>
        <p:cxnSp>
          <p:nvCxnSpPr>
            <p:cNvPr id="28" name="Straight Connector 27"/>
            <p:cNvCxnSpPr/>
            <p:nvPr/>
          </p:nvCxnSpPr>
          <p:spPr>
            <a:xfrm>
              <a:off x="457200" y="5257800"/>
              <a:ext cx="1371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848100" y="5241920"/>
              <a:ext cx="838200" cy="6352"/>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29400" y="5259388"/>
              <a:ext cx="1371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57400" y="5260976"/>
              <a:ext cx="1371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257800" y="5256212"/>
              <a:ext cx="1066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8" name="Rectangle 37"/>
          <p:cNvSpPr/>
          <p:nvPr/>
        </p:nvSpPr>
        <p:spPr>
          <a:xfrm>
            <a:off x="381000" y="5638800"/>
            <a:ext cx="8610600" cy="400110"/>
          </a:xfrm>
          <a:prstGeom prst="rect">
            <a:avLst/>
          </a:prstGeom>
        </p:spPr>
        <p:txBody>
          <a:bodyPr wrap="square">
            <a:spAutoFit/>
          </a:bodyPr>
          <a:lstStyle/>
          <a:p>
            <a:r>
              <a:rPr lang="en-US" sz="2000" i="1" dirty="0" smtClean="0"/>
              <a:t>Bifidobacterium animalis</a:t>
            </a:r>
            <a:r>
              <a:rPr lang="en-US" sz="2000" dirty="0" smtClean="0"/>
              <a:t> subsp.</a:t>
            </a:r>
            <a:r>
              <a:rPr lang="en-US" sz="2000" i="1" dirty="0" smtClean="0"/>
              <a:t> animalis </a:t>
            </a:r>
            <a:r>
              <a:rPr lang="en-US" sz="2000" dirty="0" smtClean="0"/>
              <a:t>ATCC 25527Assembled Contigs for closing</a:t>
            </a:r>
            <a:endParaRPr lang="en-US" sz="2000" i="1" dirty="0"/>
          </a:p>
        </p:txBody>
      </p:sp>
      <p:grpSp>
        <p:nvGrpSpPr>
          <p:cNvPr id="49" name="Group 48"/>
          <p:cNvGrpSpPr/>
          <p:nvPr/>
        </p:nvGrpSpPr>
        <p:grpSpPr>
          <a:xfrm>
            <a:off x="609600" y="2667000"/>
            <a:ext cx="7467600" cy="1227140"/>
            <a:chOff x="609600" y="2667000"/>
            <a:chExt cx="7467600" cy="1227140"/>
          </a:xfrm>
        </p:grpSpPr>
        <p:cxnSp>
          <p:nvCxnSpPr>
            <p:cNvPr id="9" name="Straight Connector 8"/>
            <p:cNvCxnSpPr/>
            <p:nvPr/>
          </p:nvCxnSpPr>
          <p:spPr>
            <a:xfrm>
              <a:off x="609600" y="3276600"/>
              <a:ext cx="304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19200" y="3279776"/>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09800" y="2820988"/>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705600" y="3732212"/>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14400" y="3730624"/>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429000" y="3586164"/>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14400" y="2667000"/>
              <a:ext cx="1447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257800" y="3048000"/>
              <a:ext cx="1447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429000" y="3278188"/>
              <a:ext cx="914400" cy="4764"/>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629400" y="2824164"/>
              <a:ext cx="1447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09800" y="3582988"/>
              <a:ext cx="304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3049588"/>
              <a:ext cx="304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257800" y="3587752"/>
              <a:ext cx="304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96000" y="3281364"/>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514600" y="3051176"/>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467600" y="3275012"/>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914400" y="2825752"/>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733800" y="3890964"/>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562600" y="3740152"/>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667000" y="3273424"/>
              <a:ext cx="304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562600" y="3276600"/>
              <a:ext cx="304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257800" y="3892552"/>
              <a:ext cx="304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162800" y="3052764"/>
              <a:ext cx="3048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715000" y="2827340"/>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848100" y="2819400"/>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238500" y="3046412"/>
              <a:ext cx="609600" cy="1588"/>
            </a:xfrm>
            <a:prstGeom prst="line">
              <a:avLst/>
            </a:prstGeom>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Reactions</a:t>
            </a:r>
            <a:endParaRPr lang="en-US" dirty="0"/>
          </a:p>
        </p:txBody>
      </p:sp>
      <p:cxnSp>
        <p:nvCxnSpPr>
          <p:cNvPr id="3" name="Straight Connector 2"/>
          <p:cNvCxnSpPr/>
          <p:nvPr/>
        </p:nvCxnSpPr>
        <p:spPr>
          <a:xfrm>
            <a:off x="685800" y="2438400"/>
            <a:ext cx="7772400" cy="1588"/>
          </a:xfrm>
          <a:prstGeom prst="line">
            <a:avLst/>
          </a:prstGeom>
          <a:ln w="190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09600" y="1792069"/>
            <a:ext cx="7543800" cy="369332"/>
          </a:xfrm>
          <a:prstGeom prst="rect">
            <a:avLst/>
          </a:prstGeom>
        </p:spPr>
        <p:txBody>
          <a:bodyPr wrap="square">
            <a:spAutoFit/>
          </a:bodyPr>
          <a:lstStyle/>
          <a:p>
            <a:r>
              <a:rPr lang="en-US" i="1" dirty="0" smtClean="0"/>
              <a:t>Bifidobacterium animalis</a:t>
            </a:r>
            <a:r>
              <a:rPr lang="en-US" dirty="0" smtClean="0"/>
              <a:t> subsp. </a:t>
            </a:r>
            <a:r>
              <a:rPr lang="en-US" i="1" dirty="0" smtClean="0"/>
              <a:t>lactis </a:t>
            </a:r>
            <a:r>
              <a:rPr lang="en-US" dirty="0" smtClean="0"/>
              <a:t>DSMZ 10140 Complete Genome</a:t>
            </a:r>
            <a:endParaRPr lang="en-US" i="1" dirty="0"/>
          </a:p>
        </p:txBody>
      </p:sp>
      <p:sp>
        <p:nvSpPr>
          <p:cNvPr id="11" name="Rectangle 10"/>
          <p:cNvSpPr/>
          <p:nvPr/>
        </p:nvSpPr>
        <p:spPr>
          <a:xfrm>
            <a:off x="609600" y="3669268"/>
            <a:ext cx="8001000" cy="369332"/>
          </a:xfrm>
          <a:prstGeom prst="rect">
            <a:avLst/>
          </a:prstGeom>
        </p:spPr>
        <p:txBody>
          <a:bodyPr wrap="square">
            <a:spAutoFit/>
          </a:bodyPr>
          <a:lstStyle/>
          <a:p>
            <a:r>
              <a:rPr lang="en-US" i="1" dirty="0" smtClean="0"/>
              <a:t>Bifidobacterium animalis</a:t>
            </a:r>
            <a:r>
              <a:rPr lang="en-US" dirty="0" smtClean="0"/>
              <a:t> subsp.</a:t>
            </a:r>
            <a:r>
              <a:rPr lang="en-US" i="1" dirty="0" smtClean="0"/>
              <a:t> animalis </a:t>
            </a:r>
            <a:r>
              <a:rPr lang="en-US" dirty="0" smtClean="0"/>
              <a:t>ATCC 25527Assembled Contigs for closing</a:t>
            </a:r>
            <a:endParaRPr lang="en-US" i="1" dirty="0"/>
          </a:p>
        </p:txBody>
      </p:sp>
      <p:grpSp>
        <p:nvGrpSpPr>
          <p:cNvPr id="4" name="Group 25"/>
          <p:cNvGrpSpPr/>
          <p:nvPr/>
        </p:nvGrpSpPr>
        <p:grpSpPr>
          <a:xfrm>
            <a:off x="685800" y="2971800"/>
            <a:ext cx="7604759" cy="573504"/>
            <a:chOff x="685800" y="2971800"/>
            <a:chExt cx="7604759" cy="573504"/>
          </a:xfrm>
          <a:solidFill>
            <a:srgbClr val="0000FF"/>
          </a:solidFill>
        </p:grpSpPr>
        <p:sp>
          <p:nvSpPr>
            <p:cNvPr id="12" name="Bent Arrow 11"/>
            <p:cNvSpPr/>
            <p:nvPr/>
          </p:nvSpPr>
          <p:spPr>
            <a:xfrm>
              <a:off x="1874521" y="2971800"/>
              <a:ext cx="274319" cy="2286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Bent Arrow 12"/>
            <p:cNvSpPr/>
            <p:nvPr/>
          </p:nvSpPr>
          <p:spPr>
            <a:xfrm>
              <a:off x="3383281" y="2971800"/>
              <a:ext cx="274319" cy="2286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Bent Arrow 13"/>
            <p:cNvSpPr/>
            <p:nvPr/>
          </p:nvSpPr>
          <p:spPr>
            <a:xfrm>
              <a:off x="4777740" y="2971800"/>
              <a:ext cx="274319" cy="2286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Bent Arrow 14"/>
            <p:cNvSpPr/>
            <p:nvPr/>
          </p:nvSpPr>
          <p:spPr>
            <a:xfrm>
              <a:off x="6278881" y="2992444"/>
              <a:ext cx="274319" cy="2286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Bent Arrow 15"/>
            <p:cNvSpPr/>
            <p:nvPr/>
          </p:nvSpPr>
          <p:spPr>
            <a:xfrm>
              <a:off x="8016240" y="2978152"/>
              <a:ext cx="274319" cy="2286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17" name="Group 24"/>
            <p:cNvGrpSpPr/>
            <p:nvPr/>
          </p:nvGrpSpPr>
          <p:grpSpPr>
            <a:xfrm>
              <a:off x="685800" y="3200400"/>
              <a:ext cx="7543800" cy="344904"/>
              <a:chOff x="685800" y="3200400"/>
              <a:chExt cx="7543800" cy="344904"/>
            </a:xfrm>
            <a:grpFill/>
          </p:grpSpPr>
          <p:grpSp>
            <p:nvGrpSpPr>
              <p:cNvPr id="18" name="Group 3"/>
              <p:cNvGrpSpPr/>
              <p:nvPr/>
            </p:nvGrpSpPr>
            <p:grpSpPr>
              <a:xfrm>
                <a:off x="685800" y="3200400"/>
                <a:ext cx="7543800" cy="20644"/>
                <a:chOff x="457200" y="5241920"/>
                <a:chExt cx="7543800" cy="20644"/>
              </a:xfrm>
              <a:grpFill/>
            </p:grpSpPr>
            <p:cxnSp>
              <p:nvCxnSpPr>
                <p:cNvPr id="5" name="Straight Connector 4"/>
                <p:cNvCxnSpPr/>
                <p:nvPr/>
              </p:nvCxnSpPr>
              <p:spPr>
                <a:xfrm>
                  <a:off x="457200" y="5257800"/>
                  <a:ext cx="1371600" cy="1588"/>
                </a:xfrm>
                <a:prstGeom prst="line">
                  <a:avLst/>
                </a:prstGeom>
                <a:grpFill/>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848100" y="5241920"/>
                  <a:ext cx="838200" cy="6352"/>
                </a:xfrm>
                <a:prstGeom prst="line">
                  <a:avLst/>
                </a:prstGeom>
                <a:grpFill/>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629400" y="5259388"/>
                  <a:ext cx="1371600" cy="1588"/>
                </a:xfrm>
                <a:prstGeom prst="line">
                  <a:avLst/>
                </a:prstGeom>
                <a:grpFill/>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57400" y="5260976"/>
                  <a:ext cx="1371600" cy="1588"/>
                </a:xfrm>
                <a:prstGeom prst="line">
                  <a:avLst/>
                </a:prstGeom>
                <a:grpFill/>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257800" y="5256212"/>
                  <a:ext cx="1066800" cy="1588"/>
                </a:xfrm>
                <a:prstGeom prst="line">
                  <a:avLst/>
                </a:prstGeom>
                <a:grpFill/>
                <a:ln w="1905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9" name="Bent Arrow 18"/>
              <p:cNvSpPr/>
              <p:nvPr/>
            </p:nvSpPr>
            <p:spPr>
              <a:xfrm flipH="1" flipV="1">
                <a:off x="685800" y="3216280"/>
                <a:ext cx="281941" cy="3048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Bent Arrow 19"/>
              <p:cNvSpPr/>
              <p:nvPr/>
            </p:nvSpPr>
            <p:spPr>
              <a:xfrm flipH="1" flipV="1">
                <a:off x="2286000" y="3227136"/>
                <a:ext cx="281941" cy="3048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Bent Arrow 20"/>
              <p:cNvSpPr/>
              <p:nvPr/>
            </p:nvSpPr>
            <p:spPr>
              <a:xfrm flipH="1" flipV="1">
                <a:off x="3935729" y="3216280"/>
                <a:ext cx="281941" cy="3048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Bent Arrow 21"/>
              <p:cNvSpPr/>
              <p:nvPr/>
            </p:nvSpPr>
            <p:spPr>
              <a:xfrm flipH="1" flipV="1">
                <a:off x="5486400" y="3216280"/>
                <a:ext cx="281941" cy="3048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Bent Arrow 22"/>
              <p:cNvSpPr/>
              <p:nvPr/>
            </p:nvSpPr>
            <p:spPr>
              <a:xfrm flipH="1" flipV="1">
                <a:off x="6880859" y="3240504"/>
                <a:ext cx="281941" cy="304800"/>
              </a:xfrm>
              <a:prstGeom prst="bentArrow">
                <a:avLst/>
              </a:prstGeom>
              <a:grpFill/>
              <a:ln w="1905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sp>
        <p:nvSpPr>
          <p:cNvPr id="24" name="TextBox 23"/>
          <p:cNvSpPr txBox="1"/>
          <p:nvPr/>
        </p:nvSpPr>
        <p:spPr>
          <a:xfrm>
            <a:off x="685800" y="4495800"/>
            <a:ext cx="7048499" cy="923330"/>
          </a:xfrm>
          <a:prstGeom prst="rect">
            <a:avLst/>
          </a:prstGeom>
          <a:noFill/>
        </p:spPr>
        <p:txBody>
          <a:bodyPr wrap="square" rtlCol="0">
            <a:spAutoFit/>
          </a:bodyPr>
          <a:lstStyle/>
          <a:p>
            <a:r>
              <a:rPr lang="en-US" dirty="0" smtClean="0"/>
              <a:t>Primers were designed on the 5’ and 3’ ends of each contig. PCR was conducted on primers of matching ends.  PCR products were sequenced to “fill in the gaps” and assembled to the existing contigs.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731838"/>
          </a:xfrm>
        </p:spPr>
        <p:txBody>
          <a:bodyPr>
            <a:noAutofit/>
          </a:bodyPr>
          <a:lstStyle/>
          <a:p>
            <a:r>
              <a:rPr lang="en-US" sz="3200" i="1" dirty="0" smtClean="0">
                <a:solidFill>
                  <a:schemeClr val="tx1"/>
                </a:solidFill>
              </a:rPr>
              <a:t>Bifidobacterium animalis </a:t>
            </a:r>
            <a:r>
              <a:rPr lang="en-US" sz="3200" dirty="0" smtClean="0">
                <a:solidFill>
                  <a:schemeClr val="tx1"/>
                </a:solidFill>
              </a:rPr>
              <a:t>subsp.</a:t>
            </a:r>
            <a:r>
              <a:rPr lang="en-US" sz="3200" i="1" dirty="0" smtClean="0">
                <a:solidFill>
                  <a:schemeClr val="tx1"/>
                </a:solidFill>
              </a:rPr>
              <a:t> animalis </a:t>
            </a:r>
            <a:r>
              <a:rPr lang="en-US" sz="3200" dirty="0" smtClean="0">
                <a:solidFill>
                  <a:schemeClr val="tx1"/>
                </a:solidFill>
              </a:rPr>
              <a:t>genome</a:t>
            </a:r>
            <a:endParaRPr lang="en-US" sz="3200" dirty="0"/>
          </a:p>
        </p:txBody>
      </p:sp>
      <p:sp>
        <p:nvSpPr>
          <p:cNvPr id="3" name="Content Placeholder 2"/>
          <p:cNvSpPr>
            <a:spLocks noGrp="1"/>
          </p:cNvSpPr>
          <p:nvPr>
            <p:ph sz="quarter" idx="1"/>
          </p:nvPr>
        </p:nvSpPr>
        <p:spPr>
          <a:xfrm>
            <a:off x="381000" y="1066800"/>
            <a:ext cx="8305800" cy="4953000"/>
          </a:xfrm>
        </p:spPr>
        <p:txBody>
          <a:bodyPr/>
          <a:lstStyle/>
          <a:p>
            <a:r>
              <a:rPr lang="en-US" dirty="0" smtClean="0"/>
              <a:t>1,932,693 bases in length encoding 1,595 genes and 60.4% G+C</a:t>
            </a:r>
          </a:p>
          <a:p>
            <a:pPr lvl="1"/>
            <a:r>
              <a:rPr lang="en-US" dirty="0" smtClean="0"/>
              <a:t>The </a:t>
            </a:r>
            <a:r>
              <a:rPr lang="en-US" i="1" dirty="0" smtClean="0"/>
              <a:t>B. animalis </a:t>
            </a:r>
            <a:r>
              <a:rPr lang="en-US" dirty="0" smtClean="0"/>
              <a:t>subsp.</a:t>
            </a:r>
            <a:r>
              <a:rPr lang="en-US" i="1" dirty="0" smtClean="0"/>
              <a:t> lactis</a:t>
            </a:r>
            <a:r>
              <a:rPr lang="en-US" dirty="0" smtClean="0"/>
              <a:t> genome is 1,938,482 bases in length encoding 1,631 genes and 60.5% G+C</a:t>
            </a:r>
          </a:p>
          <a:p>
            <a:r>
              <a:rPr lang="en-US" dirty="0" smtClean="0"/>
              <a:t>Of all 12 species with at least draft genomes publicly available, </a:t>
            </a:r>
            <a:r>
              <a:rPr lang="en-US" i="1" dirty="0" smtClean="0"/>
              <a:t>B. animalis </a:t>
            </a:r>
            <a:r>
              <a:rPr lang="en-US" dirty="0" smtClean="0"/>
              <a:t>spp. are the smallest.  All other genomes are greater than 2 MB in size.</a:t>
            </a:r>
          </a:p>
          <a:p>
            <a:r>
              <a:rPr lang="en-US" dirty="0" smtClean="0"/>
              <a:t>Other genomes of this genus have a G+C content between 55-62%</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rmAutofit/>
          </a:bodyPr>
          <a:lstStyle/>
          <a:p>
            <a:r>
              <a:rPr lang="en-US" dirty="0" smtClean="0"/>
              <a:t>Objective 1</a:t>
            </a:r>
            <a:endParaRPr lang="en-US" dirty="0"/>
          </a:p>
        </p:txBody>
      </p:sp>
      <p:grpSp>
        <p:nvGrpSpPr>
          <p:cNvPr id="4" name="Group 3"/>
          <p:cNvGrpSpPr/>
          <p:nvPr/>
        </p:nvGrpSpPr>
        <p:grpSpPr>
          <a:xfrm>
            <a:off x="381000" y="1143001"/>
            <a:ext cx="7848600" cy="5181600"/>
            <a:chOff x="663969" y="-30209592"/>
            <a:chExt cx="14220071" cy="9995701"/>
          </a:xfrm>
        </p:grpSpPr>
        <p:pic>
          <p:nvPicPr>
            <p:cNvPr id="5" name="Picture 4"/>
            <p:cNvPicPr/>
            <p:nvPr/>
          </p:nvPicPr>
          <p:blipFill>
            <a:blip r:embed="rId2">
              <a:lum bright="-89000" contrast="100000"/>
            </a:blip>
            <a:srcRect/>
            <a:stretch>
              <a:fillRect/>
            </a:stretch>
          </p:blipFill>
          <p:spPr bwMode="auto">
            <a:xfrm>
              <a:off x="663969" y="-27986290"/>
              <a:ext cx="13309600" cy="7772399"/>
            </a:xfrm>
            <a:prstGeom prst="rect">
              <a:avLst/>
            </a:prstGeom>
            <a:noFill/>
            <a:ln w="9525">
              <a:noFill/>
              <a:miter lim="800000"/>
              <a:headEnd/>
              <a:tailEnd/>
            </a:ln>
          </p:spPr>
        </p:pic>
        <p:sp>
          <p:nvSpPr>
            <p:cNvPr id="6" name="TextBox 5"/>
            <p:cNvSpPr txBox="1"/>
            <p:nvPr/>
          </p:nvSpPr>
          <p:spPr>
            <a:xfrm>
              <a:off x="663969" y="-30209592"/>
              <a:ext cx="14220071" cy="1603056"/>
            </a:xfrm>
            <a:prstGeom prst="rect">
              <a:avLst/>
            </a:prstGeom>
            <a:noFill/>
          </p:spPr>
          <p:txBody>
            <a:bodyPr wrap="square" rtlCol="0">
              <a:spAutoFit/>
            </a:bodyPr>
            <a:lstStyle/>
            <a:p>
              <a:r>
                <a:rPr lang="en-US" sz="2400" dirty="0" smtClean="0">
                  <a:solidFill>
                    <a:srgbClr val="000000"/>
                  </a:solidFill>
                </a:rPr>
                <a:t>BLAST Dot Plot of </a:t>
              </a:r>
              <a:r>
                <a:rPr lang="en-US" sz="2400" i="1" dirty="0" smtClean="0">
                  <a:solidFill>
                    <a:srgbClr val="000000"/>
                  </a:solidFill>
                </a:rPr>
                <a:t>B. animalis </a:t>
              </a:r>
              <a:r>
                <a:rPr lang="en-US" sz="2400" dirty="0" smtClean="0">
                  <a:solidFill>
                    <a:srgbClr val="000000"/>
                  </a:solidFill>
                </a:rPr>
                <a:t>subsp.</a:t>
              </a:r>
              <a:r>
                <a:rPr lang="en-US" sz="2400" i="1" dirty="0" smtClean="0">
                  <a:solidFill>
                    <a:srgbClr val="000000"/>
                  </a:solidFill>
                </a:rPr>
                <a:t> animalis </a:t>
              </a:r>
              <a:r>
                <a:rPr lang="en-US" sz="2400" dirty="0" smtClean="0">
                  <a:solidFill>
                    <a:srgbClr val="000000"/>
                  </a:solidFill>
                </a:rPr>
                <a:t>ATCC 25527 vs. </a:t>
              </a:r>
              <a:r>
                <a:rPr lang="en-US" sz="2400" i="1" dirty="0" smtClean="0">
                  <a:solidFill>
                    <a:srgbClr val="000000"/>
                  </a:solidFill>
                </a:rPr>
                <a:t>B. animalis</a:t>
              </a:r>
              <a:r>
                <a:rPr lang="en-US" sz="2400" dirty="0" smtClean="0">
                  <a:solidFill>
                    <a:srgbClr val="000000"/>
                  </a:solidFill>
                </a:rPr>
                <a:t> subsp.</a:t>
              </a:r>
              <a:r>
                <a:rPr lang="en-US" sz="2400" i="1" dirty="0" smtClean="0">
                  <a:solidFill>
                    <a:srgbClr val="000000"/>
                  </a:solidFill>
                </a:rPr>
                <a:t> lactis</a:t>
              </a:r>
              <a:r>
                <a:rPr lang="en-US" sz="2400" dirty="0" smtClean="0">
                  <a:solidFill>
                    <a:srgbClr val="000000"/>
                  </a:solidFill>
                </a:rPr>
                <a:t> DSMZ 10140</a:t>
              </a:r>
              <a:endParaRPr lang="en-US" sz="2400" dirty="0">
                <a:solidFill>
                  <a:srgbClr val="000000"/>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4181"/>
            <a:ext cx="8458200" cy="655638"/>
          </a:xfrm>
        </p:spPr>
        <p:txBody>
          <a:bodyPr>
            <a:normAutofit fontScale="90000"/>
          </a:bodyPr>
          <a:lstStyle/>
          <a:p>
            <a:r>
              <a:rPr lang="en-US" dirty="0" smtClean="0"/>
              <a:t>Objective 1</a:t>
            </a:r>
            <a:endParaRPr lang="en-US" dirty="0"/>
          </a:p>
        </p:txBody>
      </p:sp>
      <p:grpSp>
        <p:nvGrpSpPr>
          <p:cNvPr id="5" name="Group 4"/>
          <p:cNvGrpSpPr/>
          <p:nvPr/>
        </p:nvGrpSpPr>
        <p:grpSpPr>
          <a:xfrm>
            <a:off x="192479" y="1089820"/>
            <a:ext cx="8875321" cy="5463380"/>
            <a:chOff x="15304652" y="23175717"/>
            <a:chExt cx="14054807" cy="9200153"/>
          </a:xfrm>
        </p:grpSpPr>
        <p:pic>
          <p:nvPicPr>
            <p:cNvPr id="6" name="Picture 5"/>
            <p:cNvPicPr>
              <a:picLocks noChangeAspect="1"/>
            </p:cNvPicPr>
            <p:nvPr/>
          </p:nvPicPr>
          <p:blipFill>
            <a:blip r:embed="rId2"/>
            <a:srcRect l="7564" t="7088" r="1154" b="6431"/>
            <a:stretch>
              <a:fillRect/>
            </a:stretch>
          </p:blipFill>
          <p:spPr>
            <a:xfrm>
              <a:off x="15361851" y="24610343"/>
              <a:ext cx="13997607" cy="7765527"/>
            </a:xfrm>
            <a:prstGeom prst="rect">
              <a:avLst/>
            </a:prstGeom>
          </p:spPr>
        </p:pic>
        <p:sp>
          <p:nvSpPr>
            <p:cNvPr id="7" name="TextBox 6"/>
            <p:cNvSpPr txBox="1"/>
            <p:nvPr/>
          </p:nvSpPr>
          <p:spPr>
            <a:xfrm>
              <a:off x="15315439" y="25037560"/>
              <a:ext cx="6536267" cy="430886"/>
            </a:xfrm>
            <a:prstGeom prst="rect">
              <a:avLst/>
            </a:prstGeom>
            <a:noFill/>
          </p:spPr>
          <p:txBody>
            <a:bodyPr wrap="square" rtlCol="0">
              <a:spAutoFit/>
            </a:bodyPr>
            <a:lstStyle/>
            <a:p>
              <a:r>
                <a:rPr lang="en-US" i="1" dirty="0" smtClean="0">
                  <a:solidFill>
                    <a:srgbClr val="000000"/>
                  </a:solidFill>
                </a:rPr>
                <a:t>B. animalis</a:t>
              </a:r>
              <a:r>
                <a:rPr lang="en-US" dirty="0" smtClean="0">
                  <a:solidFill>
                    <a:srgbClr val="000000"/>
                  </a:solidFill>
                </a:rPr>
                <a:t> subsp.</a:t>
              </a:r>
              <a:r>
                <a:rPr lang="en-US" i="1" dirty="0" smtClean="0">
                  <a:solidFill>
                    <a:srgbClr val="000000"/>
                  </a:solidFill>
                </a:rPr>
                <a:t> animalis </a:t>
              </a:r>
              <a:r>
                <a:rPr lang="en-US" dirty="0" smtClean="0">
                  <a:solidFill>
                    <a:srgbClr val="000000"/>
                  </a:solidFill>
                </a:rPr>
                <a:t>ATCC 25527</a:t>
              </a:r>
              <a:endParaRPr lang="en-US" i="1" dirty="0">
                <a:solidFill>
                  <a:srgbClr val="000000"/>
                </a:solidFill>
              </a:endParaRPr>
            </a:p>
          </p:txBody>
        </p:sp>
        <p:sp>
          <p:nvSpPr>
            <p:cNvPr id="8" name="TextBox 7"/>
            <p:cNvSpPr txBox="1"/>
            <p:nvPr/>
          </p:nvSpPr>
          <p:spPr>
            <a:xfrm>
              <a:off x="15304652" y="31317830"/>
              <a:ext cx="5994400" cy="769441"/>
            </a:xfrm>
            <a:prstGeom prst="rect">
              <a:avLst/>
            </a:prstGeom>
            <a:noFill/>
          </p:spPr>
          <p:txBody>
            <a:bodyPr wrap="square" rtlCol="0">
              <a:spAutoFit/>
            </a:bodyPr>
            <a:lstStyle/>
            <a:p>
              <a:r>
                <a:rPr lang="en-US" i="1" dirty="0" smtClean="0">
                  <a:solidFill>
                    <a:srgbClr val="000000"/>
                  </a:solidFill>
                </a:rPr>
                <a:t>B. animalis</a:t>
              </a:r>
              <a:r>
                <a:rPr lang="en-US" dirty="0" smtClean="0">
                  <a:solidFill>
                    <a:srgbClr val="000000"/>
                  </a:solidFill>
                </a:rPr>
                <a:t> subsp.</a:t>
              </a:r>
              <a:r>
                <a:rPr lang="en-US" i="1" dirty="0" smtClean="0">
                  <a:solidFill>
                    <a:srgbClr val="000000"/>
                  </a:solidFill>
                </a:rPr>
                <a:t> lactis </a:t>
              </a:r>
              <a:r>
                <a:rPr lang="en-US" dirty="0" smtClean="0">
                  <a:solidFill>
                    <a:srgbClr val="000000"/>
                  </a:solidFill>
                </a:rPr>
                <a:t>DSMZ 10140</a:t>
              </a:r>
              <a:endParaRPr lang="en-US" i="1" dirty="0" smtClean="0">
                <a:solidFill>
                  <a:srgbClr val="000000"/>
                </a:solidFill>
              </a:endParaRPr>
            </a:p>
            <a:p>
              <a:endParaRPr lang="en-US" dirty="0"/>
            </a:p>
          </p:txBody>
        </p:sp>
        <p:sp>
          <p:nvSpPr>
            <p:cNvPr id="9" name="TextBox 8"/>
            <p:cNvSpPr txBox="1"/>
            <p:nvPr/>
          </p:nvSpPr>
          <p:spPr>
            <a:xfrm>
              <a:off x="15563962" y="23175717"/>
              <a:ext cx="13795497" cy="2332286"/>
            </a:xfrm>
            <a:prstGeom prst="rect">
              <a:avLst/>
            </a:prstGeom>
            <a:noFill/>
          </p:spPr>
          <p:txBody>
            <a:bodyPr wrap="square" rtlCol="0">
              <a:spAutoFit/>
            </a:bodyPr>
            <a:lstStyle/>
            <a:p>
              <a:r>
                <a:rPr lang="en-US" sz="2400" dirty="0" err="1" smtClean="0">
                  <a:solidFill>
                    <a:srgbClr val="000000"/>
                  </a:solidFill>
                </a:rPr>
                <a:t>WebACT</a:t>
              </a:r>
              <a:r>
                <a:rPr lang="en-US" sz="2400" dirty="0" smtClean="0">
                  <a:solidFill>
                    <a:srgbClr val="000000"/>
                  </a:solidFill>
                </a:rPr>
                <a:t> Comparison of </a:t>
              </a:r>
              <a:r>
                <a:rPr lang="en-US" sz="2400" i="1" dirty="0" smtClean="0">
                  <a:solidFill>
                    <a:srgbClr val="000000"/>
                  </a:solidFill>
                </a:rPr>
                <a:t>B. animalis</a:t>
              </a:r>
              <a:r>
                <a:rPr lang="en-US" sz="2400" dirty="0" smtClean="0">
                  <a:solidFill>
                    <a:srgbClr val="000000"/>
                  </a:solidFill>
                </a:rPr>
                <a:t> subsp.</a:t>
              </a:r>
              <a:r>
                <a:rPr lang="en-US" sz="2400" i="1" dirty="0" smtClean="0">
                  <a:solidFill>
                    <a:srgbClr val="000000"/>
                  </a:solidFill>
                </a:rPr>
                <a:t> animalis </a:t>
              </a:r>
              <a:r>
                <a:rPr lang="en-US" sz="2400" dirty="0" smtClean="0">
                  <a:solidFill>
                    <a:srgbClr val="000000"/>
                  </a:solidFill>
                </a:rPr>
                <a:t>ATCC 25527 and </a:t>
              </a:r>
              <a:r>
                <a:rPr lang="en-US" sz="2400" i="1" dirty="0" smtClean="0">
                  <a:solidFill>
                    <a:srgbClr val="000000"/>
                  </a:solidFill>
                </a:rPr>
                <a:t>B. animalis</a:t>
              </a:r>
              <a:r>
                <a:rPr lang="en-US" sz="2400" dirty="0" smtClean="0">
                  <a:solidFill>
                    <a:srgbClr val="000000"/>
                  </a:solidFill>
                </a:rPr>
                <a:t> subsp.</a:t>
              </a:r>
              <a:r>
                <a:rPr lang="en-US" sz="2400" i="1" dirty="0" smtClean="0">
                  <a:solidFill>
                    <a:srgbClr val="000000"/>
                  </a:solidFill>
                </a:rPr>
                <a:t> lactis </a:t>
              </a:r>
              <a:r>
                <a:rPr lang="en-US" sz="2400" dirty="0" smtClean="0">
                  <a:solidFill>
                    <a:srgbClr val="000000"/>
                  </a:solidFill>
                </a:rPr>
                <a:t>DSMZ 10140</a:t>
              </a:r>
              <a:endParaRPr lang="en-US" sz="2400" i="1" dirty="0" smtClean="0">
                <a:solidFill>
                  <a:srgbClr val="000000"/>
                </a:solidFill>
              </a:endParaRPr>
            </a:p>
            <a:p>
              <a:endParaRPr lang="en-US" i="1" dirty="0" smtClean="0">
                <a:solidFill>
                  <a:srgbClr val="000000"/>
                </a:solidFill>
              </a:endParaRPr>
            </a:p>
            <a:p>
              <a:r>
                <a:rPr lang="en-US" dirty="0" smtClean="0"/>
                <a:t> </a:t>
              </a:r>
              <a:endParaRPr lang="en-US" dirty="0"/>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Objective 1</a:t>
            </a:r>
            <a:endParaRPr lang="en-US" dirty="0"/>
          </a:p>
        </p:txBody>
      </p:sp>
      <p:grpSp>
        <p:nvGrpSpPr>
          <p:cNvPr id="4" name="Group 3"/>
          <p:cNvGrpSpPr/>
          <p:nvPr/>
        </p:nvGrpSpPr>
        <p:grpSpPr>
          <a:xfrm>
            <a:off x="152400" y="1676400"/>
            <a:ext cx="8763000" cy="4495800"/>
            <a:chOff x="6650267" y="3296747"/>
            <a:chExt cx="15389642" cy="4683755"/>
          </a:xfrm>
        </p:grpSpPr>
        <p:sp>
          <p:nvSpPr>
            <p:cNvPr id="5" name="TextBox 4"/>
            <p:cNvSpPr txBox="1"/>
            <p:nvPr/>
          </p:nvSpPr>
          <p:spPr>
            <a:xfrm>
              <a:off x="6650267" y="3296747"/>
              <a:ext cx="15389642" cy="1635282"/>
            </a:xfrm>
            <a:prstGeom prst="rect">
              <a:avLst/>
            </a:prstGeom>
            <a:noFill/>
          </p:spPr>
          <p:txBody>
            <a:bodyPr wrap="square" rtlCol="0">
              <a:spAutoFit/>
            </a:bodyPr>
            <a:lstStyle/>
            <a:p>
              <a:r>
                <a:rPr lang="en-US" sz="3200" dirty="0" smtClean="0">
                  <a:solidFill>
                    <a:srgbClr val="000000"/>
                  </a:solidFill>
                </a:rPr>
                <a:t>Optical Map Comparison of </a:t>
              </a:r>
              <a:r>
                <a:rPr lang="en-US" sz="3200" i="1" dirty="0" smtClean="0">
                  <a:solidFill>
                    <a:srgbClr val="000000"/>
                  </a:solidFill>
                </a:rPr>
                <a:t>B. animalis</a:t>
              </a:r>
              <a:r>
                <a:rPr lang="en-US" sz="3200" dirty="0" smtClean="0">
                  <a:solidFill>
                    <a:srgbClr val="000000"/>
                  </a:solidFill>
                </a:rPr>
                <a:t> subsp. </a:t>
              </a:r>
              <a:r>
                <a:rPr lang="en-US" sz="3200" i="1" dirty="0" smtClean="0">
                  <a:solidFill>
                    <a:srgbClr val="000000"/>
                  </a:solidFill>
                </a:rPr>
                <a:t>animalis</a:t>
              </a:r>
              <a:r>
                <a:rPr lang="en-US" sz="3200" dirty="0" smtClean="0">
                  <a:solidFill>
                    <a:srgbClr val="000000"/>
                  </a:solidFill>
                </a:rPr>
                <a:t> ATCC 25527 (with </a:t>
              </a:r>
              <a:r>
                <a:rPr lang="en-US" sz="3200" i="1" dirty="0" err="1" smtClean="0">
                  <a:solidFill>
                    <a:srgbClr val="000000"/>
                  </a:solidFill>
                </a:rPr>
                <a:t>Kpn</a:t>
              </a:r>
              <a:r>
                <a:rPr lang="en-US" sz="3200" dirty="0" err="1" smtClean="0">
                  <a:solidFill>
                    <a:srgbClr val="000000"/>
                  </a:solidFill>
                </a:rPr>
                <a:t>I</a:t>
              </a:r>
              <a:r>
                <a:rPr lang="en-US" sz="3200" dirty="0" smtClean="0">
                  <a:solidFill>
                    <a:srgbClr val="000000"/>
                  </a:solidFill>
                </a:rPr>
                <a:t>) and </a:t>
              </a:r>
              <a:r>
                <a:rPr lang="en-US" sz="3200" i="1" dirty="0" smtClean="0">
                  <a:solidFill>
                    <a:srgbClr val="000000"/>
                  </a:solidFill>
                </a:rPr>
                <a:t>B. animalis</a:t>
              </a:r>
              <a:r>
                <a:rPr lang="en-US" sz="3200" dirty="0" smtClean="0">
                  <a:solidFill>
                    <a:srgbClr val="000000"/>
                  </a:solidFill>
                </a:rPr>
                <a:t> subsp.</a:t>
              </a:r>
              <a:r>
                <a:rPr lang="en-US" sz="3200" i="1" dirty="0" smtClean="0">
                  <a:solidFill>
                    <a:srgbClr val="000000"/>
                  </a:solidFill>
                </a:rPr>
                <a:t> lactis</a:t>
              </a:r>
              <a:r>
                <a:rPr lang="en-US" sz="3200" dirty="0" smtClean="0">
                  <a:solidFill>
                    <a:srgbClr val="000000"/>
                  </a:solidFill>
                </a:rPr>
                <a:t> DSMZ 10140 (</a:t>
              </a:r>
              <a:r>
                <a:rPr lang="en-US" sz="3200" i="1" dirty="0" smtClean="0">
                  <a:solidFill>
                    <a:srgbClr val="000000"/>
                  </a:solidFill>
                </a:rPr>
                <a:t>in </a:t>
              </a:r>
              <a:r>
                <a:rPr lang="en-US" sz="3200" i="1" dirty="0" err="1" smtClean="0">
                  <a:solidFill>
                    <a:srgbClr val="000000"/>
                  </a:solidFill>
                </a:rPr>
                <a:t>silico</a:t>
              </a:r>
              <a:r>
                <a:rPr lang="en-US" sz="3200" i="1" dirty="0" smtClean="0">
                  <a:solidFill>
                    <a:srgbClr val="000000"/>
                  </a:solidFill>
                </a:rPr>
                <a:t>, </a:t>
              </a:r>
              <a:r>
                <a:rPr lang="en-US" sz="3200" i="1" dirty="0" err="1" smtClean="0">
                  <a:solidFill>
                    <a:srgbClr val="000000"/>
                  </a:solidFill>
                </a:rPr>
                <a:t>Kpn</a:t>
              </a:r>
              <a:r>
                <a:rPr lang="en-US" sz="3200" dirty="0" err="1" smtClean="0">
                  <a:solidFill>
                    <a:srgbClr val="000000"/>
                  </a:solidFill>
                </a:rPr>
                <a:t>I</a:t>
              </a:r>
              <a:r>
                <a:rPr lang="en-US" sz="3200" i="1" dirty="0" smtClean="0">
                  <a:solidFill>
                    <a:srgbClr val="000000"/>
                  </a:solidFill>
                </a:rPr>
                <a:t>)</a:t>
              </a:r>
              <a:endParaRPr lang="en-US" sz="3200" dirty="0">
                <a:solidFill>
                  <a:srgbClr val="000000"/>
                </a:solidFill>
              </a:endParaRPr>
            </a:p>
          </p:txBody>
        </p:sp>
        <p:pic>
          <p:nvPicPr>
            <p:cNvPr id="6" name="Picture 5"/>
            <p:cNvPicPr>
              <a:picLocks noChangeAspect="1"/>
            </p:cNvPicPr>
            <p:nvPr/>
          </p:nvPicPr>
          <p:blipFill>
            <a:blip r:embed="rId2"/>
            <a:srcRect l="543"/>
            <a:stretch>
              <a:fillRect/>
            </a:stretch>
          </p:blipFill>
          <p:spPr>
            <a:xfrm>
              <a:off x="6650267" y="5448645"/>
              <a:ext cx="15389642" cy="2531857"/>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Positive Selection?</a:t>
            </a:r>
            <a:endParaRPr lang="en-US" dirty="0"/>
          </a:p>
        </p:txBody>
      </p:sp>
      <p:sp>
        <p:nvSpPr>
          <p:cNvPr id="3" name="Content Placeholder 2"/>
          <p:cNvSpPr>
            <a:spLocks noGrp="1"/>
          </p:cNvSpPr>
          <p:nvPr>
            <p:ph sz="quarter" idx="1"/>
          </p:nvPr>
        </p:nvSpPr>
        <p:spPr>
          <a:xfrm>
            <a:off x="685799" y="1417638"/>
            <a:ext cx="8319911" cy="1524000"/>
          </a:xfrm>
        </p:spPr>
        <p:txBody>
          <a:bodyPr/>
          <a:lstStyle/>
          <a:p>
            <a:r>
              <a:rPr lang="en-US" dirty="0" smtClean="0"/>
              <a:t>Beta-</a:t>
            </a:r>
            <a:r>
              <a:rPr lang="en-US" dirty="0" err="1" smtClean="0"/>
              <a:t>galactosidase</a:t>
            </a:r>
            <a:endParaRPr lang="en-US" dirty="0"/>
          </a:p>
        </p:txBody>
      </p:sp>
      <p:pic>
        <p:nvPicPr>
          <p:cNvPr id="5" name="Picture 4"/>
          <p:cNvPicPr>
            <a:picLocks noChangeAspect="1"/>
          </p:cNvPicPr>
          <p:nvPr/>
        </p:nvPicPr>
        <p:blipFill>
          <a:blip r:embed="rId2"/>
          <a:stretch>
            <a:fillRect/>
          </a:stretch>
        </p:blipFill>
        <p:spPr>
          <a:xfrm>
            <a:off x="228600" y="2037654"/>
            <a:ext cx="8686800" cy="41740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Selection?</a:t>
            </a:r>
            <a:endParaRPr lang="en-US" dirty="0"/>
          </a:p>
        </p:txBody>
      </p:sp>
      <p:sp>
        <p:nvSpPr>
          <p:cNvPr id="3" name="Content Placeholder 2"/>
          <p:cNvSpPr>
            <a:spLocks noGrp="1"/>
          </p:cNvSpPr>
          <p:nvPr>
            <p:ph sz="quarter" idx="1"/>
          </p:nvPr>
        </p:nvSpPr>
        <p:spPr>
          <a:xfrm>
            <a:off x="152400" y="1295400"/>
            <a:ext cx="3276600" cy="762000"/>
          </a:xfrm>
        </p:spPr>
        <p:txBody>
          <a:bodyPr/>
          <a:lstStyle/>
          <a:p>
            <a:pPr>
              <a:buNone/>
            </a:pPr>
            <a:r>
              <a:rPr lang="en-US" dirty="0" smtClean="0"/>
              <a:t>Beta-</a:t>
            </a:r>
            <a:r>
              <a:rPr lang="en-US" dirty="0" err="1" smtClean="0"/>
              <a:t>galactosidase</a:t>
            </a:r>
            <a:endParaRPr lang="en-US" dirty="0"/>
          </a:p>
        </p:txBody>
      </p:sp>
      <p:pic>
        <p:nvPicPr>
          <p:cNvPr id="4" name="Picture 3"/>
          <p:cNvPicPr>
            <a:picLocks noChangeAspect="1"/>
          </p:cNvPicPr>
          <p:nvPr/>
        </p:nvPicPr>
        <p:blipFill>
          <a:blip r:embed="rId2"/>
          <a:srcRect r="2560"/>
          <a:stretch>
            <a:fillRect/>
          </a:stretch>
        </p:blipFill>
        <p:spPr>
          <a:xfrm>
            <a:off x="152400" y="1828800"/>
            <a:ext cx="8826500" cy="685800"/>
          </a:xfrm>
          <a:prstGeom prst="rect">
            <a:avLst/>
          </a:prstGeom>
        </p:spPr>
      </p:pic>
      <p:pic>
        <p:nvPicPr>
          <p:cNvPr id="5" name="Picture 4"/>
          <p:cNvPicPr>
            <a:picLocks noChangeAspect="1"/>
          </p:cNvPicPr>
          <p:nvPr/>
        </p:nvPicPr>
        <p:blipFill>
          <a:blip r:embed="rId3"/>
          <a:stretch>
            <a:fillRect/>
          </a:stretch>
        </p:blipFill>
        <p:spPr>
          <a:xfrm>
            <a:off x="76200" y="3124200"/>
            <a:ext cx="8902700" cy="635097"/>
          </a:xfrm>
          <a:prstGeom prst="rect">
            <a:avLst/>
          </a:prstGeom>
        </p:spPr>
      </p:pic>
      <p:sp>
        <p:nvSpPr>
          <p:cNvPr id="6" name="TextBox 5"/>
          <p:cNvSpPr txBox="1"/>
          <p:nvPr/>
        </p:nvSpPr>
        <p:spPr>
          <a:xfrm>
            <a:off x="152400" y="2667000"/>
            <a:ext cx="2971800" cy="492443"/>
          </a:xfrm>
          <a:prstGeom prst="rect">
            <a:avLst/>
          </a:prstGeom>
          <a:noFill/>
        </p:spPr>
        <p:txBody>
          <a:bodyPr wrap="square" rtlCol="0">
            <a:spAutoFit/>
          </a:bodyPr>
          <a:lstStyle/>
          <a:p>
            <a:r>
              <a:rPr lang="en-US" sz="2600" dirty="0" smtClean="0"/>
              <a:t>Lactose Transporter</a:t>
            </a:r>
            <a:endParaRPr lang="en-US" sz="2600" dirty="0"/>
          </a:p>
        </p:txBody>
      </p:sp>
      <p:pic>
        <p:nvPicPr>
          <p:cNvPr id="7" name="Picture 6"/>
          <p:cNvPicPr>
            <a:picLocks noChangeAspect="1"/>
          </p:cNvPicPr>
          <p:nvPr/>
        </p:nvPicPr>
        <p:blipFill>
          <a:blip r:embed="rId4"/>
          <a:stretch>
            <a:fillRect/>
          </a:stretch>
        </p:blipFill>
        <p:spPr>
          <a:xfrm>
            <a:off x="152400" y="4419600"/>
            <a:ext cx="8826500" cy="590352"/>
          </a:xfrm>
          <a:prstGeom prst="rect">
            <a:avLst/>
          </a:prstGeom>
        </p:spPr>
      </p:pic>
      <p:sp>
        <p:nvSpPr>
          <p:cNvPr id="8" name="TextBox 7"/>
          <p:cNvSpPr txBox="1"/>
          <p:nvPr/>
        </p:nvSpPr>
        <p:spPr>
          <a:xfrm>
            <a:off x="152400" y="3886200"/>
            <a:ext cx="2514600" cy="492443"/>
          </a:xfrm>
          <a:prstGeom prst="rect">
            <a:avLst/>
          </a:prstGeom>
          <a:noFill/>
        </p:spPr>
        <p:txBody>
          <a:bodyPr wrap="square" rtlCol="0">
            <a:spAutoFit/>
          </a:bodyPr>
          <a:lstStyle/>
          <a:p>
            <a:r>
              <a:rPr lang="en-US" sz="2600" dirty="0" err="1" smtClean="0"/>
              <a:t>Aminopeptidase</a:t>
            </a:r>
            <a:endParaRPr lang="en-US" sz="2600" dirty="0"/>
          </a:p>
        </p:txBody>
      </p:sp>
      <p:pic>
        <p:nvPicPr>
          <p:cNvPr id="9" name="Picture 8"/>
          <p:cNvPicPr>
            <a:picLocks noChangeAspect="1"/>
          </p:cNvPicPr>
          <p:nvPr/>
        </p:nvPicPr>
        <p:blipFill>
          <a:blip r:embed="rId5"/>
          <a:stretch>
            <a:fillRect/>
          </a:stretch>
        </p:blipFill>
        <p:spPr>
          <a:xfrm>
            <a:off x="152400" y="5715000"/>
            <a:ext cx="8826500" cy="518556"/>
          </a:xfrm>
          <a:prstGeom prst="rect">
            <a:avLst/>
          </a:prstGeom>
        </p:spPr>
      </p:pic>
      <p:sp>
        <p:nvSpPr>
          <p:cNvPr id="10" name="TextBox 9"/>
          <p:cNvSpPr txBox="1"/>
          <p:nvPr/>
        </p:nvSpPr>
        <p:spPr>
          <a:xfrm>
            <a:off x="152400" y="5181600"/>
            <a:ext cx="2514600" cy="492443"/>
          </a:xfrm>
          <a:prstGeom prst="rect">
            <a:avLst/>
          </a:prstGeom>
          <a:noFill/>
        </p:spPr>
        <p:txBody>
          <a:bodyPr wrap="square" rtlCol="0">
            <a:spAutoFit/>
          </a:bodyPr>
          <a:lstStyle/>
          <a:p>
            <a:r>
              <a:rPr lang="en-US" sz="2600" dirty="0" err="1" smtClean="0"/>
              <a:t>Endopeptidase</a:t>
            </a: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Probiotics</a:t>
            </a:r>
            <a:endParaRPr lang="en-US" dirty="0">
              <a:solidFill>
                <a:schemeClr val="tx1"/>
              </a:solidFill>
            </a:endParaRPr>
          </a:p>
        </p:txBody>
      </p:sp>
      <p:sp>
        <p:nvSpPr>
          <p:cNvPr id="3" name="Content Placeholder 2"/>
          <p:cNvSpPr>
            <a:spLocks noGrp="1"/>
          </p:cNvSpPr>
          <p:nvPr>
            <p:ph sz="quarter" idx="1"/>
          </p:nvPr>
        </p:nvSpPr>
        <p:spPr/>
        <p:txBody>
          <a:bodyPr/>
          <a:lstStyle/>
          <a:p>
            <a:pPr>
              <a:buNone/>
            </a:pPr>
            <a:r>
              <a:rPr lang="en-US" sz="3600" b="1" dirty="0" smtClean="0">
                <a:latin typeface="+mj-lt"/>
                <a:cs typeface="Times New Roman" pitchFamily="18" charset="0"/>
              </a:rPr>
              <a:t>“Live microorganisms which when administered in adequate amounts confer a health benefit on the host” </a:t>
            </a:r>
          </a:p>
          <a:p>
            <a:pPr lvl="2">
              <a:buNone/>
            </a:pPr>
            <a:r>
              <a:rPr lang="en-US" dirty="0" smtClean="0"/>
              <a:t>			</a:t>
            </a:r>
          </a:p>
          <a:p>
            <a:pPr lvl="2">
              <a:buNone/>
            </a:pPr>
            <a:endParaRPr lang="en-US" dirty="0" smtClean="0"/>
          </a:p>
          <a:p>
            <a:pPr lvl="2">
              <a:buNone/>
            </a:pPr>
            <a:r>
              <a:rPr lang="en-US" dirty="0" smtClean="0"/>
              <a:t>							-(FAO/WHO 2002)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Objective 1- Summary</a:t>
            </a:r>
            <a:endParaRPr lang="en-US" dirty="0"/>
          </a:p>
        </p:txBody>
      </p:sp>
      <p:sp>
        <p:nvSpPr>
          <p:cNvPr id="3" name="Content Placeholder 2"/>
          <p:cNvSpPr>
            <a:spLocks noGrp="1"/>
          </p:cNvSpPr>
          <p:nvPr>
            <p:ph sz="quarter" idx="1"/>
          </p:nvPr>
        </p:nvSpPr>
        <p:spPr>
          <a:xfrm>
            <a:off x="304800" y="1447800"/>
            <a:ext cx="8382000" cy="4572000"/>
          </a:xfrm>
        </p:spPr>
        <p:txBody>
          <a:bodyPr/>
          <a:lstStyle/>
          <a:p>
            <a:r>
              <a:rPr lang="en-US" dirty="0" smtClean="0"/>
              <a:t>The genomes of </a:t>
            </a:r>
            <a:r>
              <a:rPr lang="en-US" i="1" dirty="0" smtClean="0"/>
              <a:t>B. animalis</a:t>
            </a:r>
            <a:r>
              <a:rPr lang="en-US" dirty="0" smtClean="0"/>
              <a:t> subsp. </a:t>
            </a:r>
            <a:r>
              <a:rPr lang="en-US" i="1" dirty="0" smtClean="0"/>
              <a:t>animalis </a:t>
            </a:r>
            <a:r>
              <a:rPr lang="en-US" dirty="0" smtClean="0"/>
              <a:t>ATCC</a:t>
            </a:r>
            <a:r>
              <a:rPr lang="en-US" baseline="30000" dirty="0" smtClean="0"/>
              <a:t>T</a:t>
            </a:r>
            <a:r>
              <a:rPr lang="en-US" dirty="0" smtClean="0"/>
              <a:t> and of </a:t>
            </a:r>
            <a:r>
              <a:rPr lang="en-US" i="1" dirty="0" smtClean="0"/>
              <a:t>B. animalis</a:t>
            </a:r>
            <a:r>
              <a:rPr lang="en-US" dirty="0" smtClean="0"/>
              <a:t> subsp.</a:t>
            </a:r>
            <a:r>
              <a:rPr lang="en-US" i="1" dirty="0" smtClean="0"/>
              <a:t> lactis</a:t>
            </a:r>
            <a:r>
              <a:rPr lang="en-US" dirty="0" smtClean="0"/>
              <a:t> DSMZ 10140</a:t>
            </a:r>
            <a:r>
              <a:rPr lang="en-US" baseline="30000" dirty="0" smtClean="0"/>
              <a:t>T</a:t>
            </a:r>
            <a:r>
              <a:rPr lang="en-US" dirty="0" smtClean="0"/>
              <a:t> revealed:</a:t>
            </a:r>
          </a:p>
          <a:p>
            <a:pPr lvl="1"/>
            <a:r>
              <a:rPr lang="en-US" dirty="0" smtClean="0"/>
              <a:t>Similar size, similar number of genes, similar G+C content</a:t>
            </a:r>
          </a:p>
          <a:p>
            <a:pPr lvl="1"/>
            <a:r>
              <a:rPr lang="en-US" dirty="0" smtClean="0"/>
              <a:t>High levels of </a:t>
            </a:r>
            <a:r>
              <a:rPr lang="en-US" dirty="0" err="1" smtClean="0"/>
              <a:t>synteny</a:t>
            </a:r>
            <a:r>
              <a:rPr lang="en-US" dirty="0" smtClean="0"/>
              <a:t> (Dot Plot)</a:t>
            </a:r>
          </a:p>
          <a:p>
            <a:pPr lvl="1"/>
            <a:r>
              <a:rPr lang="en-US" dirty="0" smtClean="0"/>
              <a:t>High levels of similarity in gene content (</a:t>
            </a:r>
            <a:r>
              <a:rPr lang="en-US" dirty="0" err="1" smtClean="0"/>
              <a:t>WebACT</a:t>
            </a:r>
            <a:r>
              <a:rPr lang="en-US" dirty="0" smtClean="0"/>
              <a:t>)</a:t>
            </a:r>
          </a:p>
          <a:p>
            <a:pPr lvl="2"/>
            <a:r>
              <a:rPr lang="en-US" dirty="0" smtClean="0">
                <a:solidFill>
                  <a:srgbClr val="000000"/>
                </a:solidFill>
              </a:rPr>
              <a:t>There are 126 and 155 genes in the </a:t>
            </a:r>
            <a:r>
              <a:rPr lang="en-US" i="1" dirty="0" smtClean="0">
                <a:solidFill>
                  <a:srgbClr val="000000"/>
                </a:solidFill>
              </a:rPr>
              <a:t>animalis </a:t>
            </a:r>
            <a:r>
              <a:rPr lang="en-US" dirty="0" smtClean="0">
                <a:solidFill>
                  <a:srgbClr val="000000"/>
                </a:solidFill>
              </a:rPr>
              <a:t>subspecies that are absent and unique, respectively, as compared to the </a:t>
            </a:r>
            <a:r>
              <a:rPr lang="en-US" i="1" dirty="0" smtClean="0">
                <a:solidFill>
                  <a:srgbClr val="000000"/>
                </a:solidFill>
              </a:rPr>
              <a:t>lactis </a:t>
            </a:r>
            <a:r>
              <a:rPr lang="en-US" dirty="0" smtClean="0">
                <a:solidFill>
                  <a:srgbClr val="000000"/>
                </a:solidFill>
              </a:rPr>
              <a:t>subspecies</a:t>
            </a:r>
          </a:p>
          <a:p>
            <a:pPr lvl="1"/>
            <a:r>
              <a:rPr lang="en-US" dirty="0" smtClean="0">
                <a:solidFill>
                  <a:srgbClr val="000000"/>
                </a:solidFill>
              </a:rPr>
              <a:t>Differential base content (Optical Maps</a:t>
            </a:r>
            <a:r>
              <a:rPr lang="en-US" dirty="0" smtClean="0">
                <a:solidFill>
                  <a:srgbClr val="000000"/>
                </a:solidFill>
              </a:rPr>
              <a:t>)</a:t>
            </a:r>
          </a:p>
          <a:p>
            <a:pPr lvl="1"/>
            <a:r>
              <a:rPr lang="en-US" dirty="0" smtClean="0">
                <a:solidFill>
                  <a:srgbClr val="000000"/>
                </a:solidFill>
              </a:rPr>
              <a:t>Does not appear to be positive selection on </a:t>
            </a:r>
            <a:r>
              <a:rPr lang="en-US" i="1" dirty="0" err="1" smtClean="0">
                <a:solidFill>
                  <a:srgbClr val="000000"/>
                </a:solidFill>
              </a:rPr>
              <a:t>lacZ</a:t>
            </a:r>
            <a:r>
              <a:rPr lang="en-US" dirty="0" smtClean="0">
                <a:solidFill>
                  <a:srgbClr val="000000"/>
                </a:solidFill>
              </a:rPr>
              <a:t> and select peptidases</a:t>
            </a:r>
          </a:p>
          <a:p>
            <a:pPr lvl="1"/>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152400"/>
            <a:ext cx="7848600" cy="6477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Objective 2</a:t>
            </a:r>
            <a:endParaRPr lang="en-US" dirty="0"/>
          </a:p>
        </p:txBody>
      </p:sp>
      <p:sp>
        <p:nvSpPr>
          <p:cNvPr id="3" name="Content Placeholder 2"/>
          <p:cNvSpPr>
            <a:spLocks noGrp="1"/>
          </p:cNvSpPr>
          <p:nvPr>
            <p:ph sz="quarter" idx="1"/>
          </p:nvPr>
        </p:nvSpPr>
        <p:spPr>
          <a:xfrm>
            <a:off x="304800" y="1447800"/>
            <a:ext cx="8610600" cy="5181600"/>
          </a:xfrm>
        </p:spPr>
        <p:txBody>
          <a:bodyPr>
            <a:normAutofit lnSpcReduction="10000"/>
          </a:bodyPr>
          <a:lstStyle/>
          <a:p>
            <a:r>
              <a:rPr lang="en-US" b="1" dirty="0" smtClean="0"/>
              <a:t>2</a:t>
            </a:r>
            <a:r>
              <a:rPr lang="en-US" dirty="0" smtClean="0"/>
              <a:t>. Investigate the phylogeny between </a:t>
            </a:r>
            <a:r>
              <a:rPr lang="en-US" i="1" dirty="0" smtClean="0"/>
              <a:t>B. animalis </a:t>
            </a:r>
            <a:r>
              <a:rPr lang="en-US" dirty="0" smtClean="0"/>
              <a:t>subsp.</a:t>
            </a:r>
            <a:r>
              <a:rPr lang="en-US" i="1" dirty="0" smtClean="0"/>
              <a:t> animalis</a:t>
            </a:r>
            <a:r>
              <a:rPr lang="en-US" dirty="0" smtClean="0"/>
              <a:t> and </a:t>
            </a:r>
            <a:r>
              <a:rPr lang="en-US" i="1" dirty="0" smtClean="0"/>
              <a:t>B. animalis </a:t>
            </a:r>
            <a:r>
              <a:rPr lang="en-US" dirty="0" smtClean="0"/>
              <a:t>subsp.</a:t>
            </a:r>
            <a:r>
              <a:rPr lang="en-US" i="1" dirty="0" smtClean="0"/>
              <a:t> lactis.</a:t>
            </a:r>
          </a:p>
          <a:p>
            <a:endParaRPr lang="en-US" i="1" dirty="0" smtClean="0"/>
          </a:p>
          <a:p>
            <a:r>
              <a:rPr lang="en-US" dirty="0" smtClean="0"/>
              <a:t>Our lab has a collection of 24 strains of </a:t>
            </a:r>
            <a:r>
              <a:rPr lang="en-US" i="1" dirty="0" smtClean="0"/>
              <a:t>B. animalis </a:t>
            </a:r>
            <a:r>
              <a:rPr lang="en-US" dirty="0" smtClean="0"/>
              <a:t>subsp.</a:t>
            </a:r>
            <a:r>
              <a:rPr lang="en-US" i="1" dirty="0" smtClean="0"/>
              <a:t> lactis </a:t>
            </a:r>
            <a:r>
              <a:rPr lang="en-US" dirty="0" smtClean="0"/>
              <a:t>(Mostly commercial strains, and some from culture collections).</a:t>
            </a:r>
          </a:p>
          <a:p>
            <a:endParaRPr lang="en-US" i="1" dirty="0" smtClean="0"/>
          </a:p>
          <a:p>
            <a:r>
              <a:rPr lang="en-US" dirty="0" smtClean="0"/>
              <a:t>We would like to identify a parental strain of </a:t>
            </a:r>
            <a:r>
              <a:rPr lang="en-US" i="1" dirty="0" smtClean="0"/>
              <a:t>B. animalis </a:t>
            </a:r>
            <a:r>
              <a:rPr lang="en-US" dirty="0" smtClean="0"/>
              <a:t>subsp.</a:t>
            </a:r>
            <a:r>
              <a:rPr lang="en-US" i="1" dirty="0" smtClean="0"/>
              <a:t> lactis</a:t>
            </a:r>
            <a:r>
              <a:rPr lang="en-US" dirty="0" smtClean="0"/>
              <a:t> to better understand the evolution between the two subspecies.</a:t>
            </a:r>
          </a:p>
          <a:p>
            <a:endParaRPr lang="en-US" i="1" dirty="0" smtClean="0"/>
          </a:p>
          <a:p>
            <a:r>
              <a:rPr lang="en-US" dirty="0" smtClean="0"/>
              <a:t>The work of </a:t>
            </a:r>
            <a:r>
              <a:rPr lang="en-US" dirty="0" err="1" smtClean="0"/>
              <a:t>Briczinski</a:t>
            </a:r>
            <a:r>
              <a:rPr lang="en-US" dirty="0" smtClean="0"/>
              <a:t> </a:t>
            </a:r>
            <a:r>
              <a:rPr lang="en-US" i="1" dirty="0" smtClean="0"/>
              <a:t>et al.</a:t>
            </a:r>
            <a:r>
              <a:rPr lang="en-US" dirty="0" smtClean="0"/>
              <a:t> (2009) identified differences between highly related strains and gives some indication about the relatedness of our collection strains.</a:t>
            </a:r>
          </a:p>
          <a:p>
            <a:endParaRPr lang="en-US" dirty="0" smtClean="0"/>
          </a:p>
          <a:p>
            <a:endParaRPr lang="en-US" dirty="0" smtClean="0"/>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228600" y="228600"/>
            <a:ext cx="8534400" cy="6400800"/>
            <a:chOff x="1" y="0"/>
            <a:chExt cx="7990109" cy="6861283"/>
          </a:xfrm>
        </p:grpSpPr>
        <p:pic>
          <p:nvPicPr>
            <p:cNvPr id="4" name="Picture 2" descr="C:\Documents and Settings\Beth Panko Briczinsk\Desktop\June PSU Trip\Allelic Tree 06 17 2009.jpg"/>
            <p:cNvPicPr>
              <a:picLocks noChangeAspect="1" noChangeArrowheads="1"/>
            </p:cNvPicPr>
            <p:nvPr/>
          </p:nvPicPr>
          <p:blipFill>
            <a:blip r:embed="rId3" cstate="print"/>
            <a:srcRect l="3229" t="5292" r="18042" b="21481"/>
            <a:stretch>
              <a:fillRect/>
            </a:stretch>
          </p:blipFill>
          <p:spPr bwMode="auto">
            <a:xfrm>
              <a:off x="1" y="0"/>
              <a:ext cx="7373339" cy="6858008"/>
            </a:xfrm>
            <a:prstGeom prst="rect">
              <a:avLst/>
            </a:prstGeom>
            <a:solidFill>
              <a:schemeClr val="bg1"/>
            </a:solidFill>
            <a:ln w="9525">
              <a:noFill/>
              <a:miter lim="800000"/>
              <a:headEnd/>
              <a:tailEnd/>
            </a:ln>
          </p:spPr>
        </p:pic>
        <p:sp>
          <p:nvSpPr>
            <p:cNvPr id="5" name="TextBox 2"/>
            <p:cNvSpPr txBox="1">
              <a:spLocks noChangeArrowheads="1"/>
            </p:cNvSpPr>
            <p:nvPr/>
          </p:nvSpPr>
          <p:spPr bwMode="auto">
            <a:xfrm>
              <a:off x="6466110" y="6468522"/>
              <a:ext cx="1524000" cy="392761"/>
            </a:xfrm>
            <a:prstGeom prst="rect">
              <a:avLst/>
            </a:prstGeom>
            <a:solidFill>
              <a:schemeClr val="bg1"/>
            </a:solidFill>
            <a:ln w="9525">
              <a:noFill/>
              <a:miter lim="800000"/>
              <a:headEnd/>
              <a:tailEnd/>
            </a:ln>
          </p:spPr>
          <p:txBody>
            <a:bodyPr>
              <a:spAutoFit/>
            </a:bodyPr>
            <a:lstStyle/>
            <a:p>
              <a:r>
                <a:rPr lang="en-US" sz="1300" dirty="0"/>
                <a:t>DSMZ 10140 (1)</a:t>
              </a:r>
            </a:p>
          </p:txBody>
        </p:sp>
        <p:sp>
          <p:nvSpPr>
            <p:cNvPr id="6" name="TextBox 3"/>
            <p:cNvSpPr txBox="1">
              <a:spLocks noChangeArrowheads="1"/>
            </p:cNvSpPr>
            <p:nvPr/>
          </p:nvSpPr>
          <p:spPr bwMode="auto">
            <a:xfrm>
              <a:off x="2974769" y="952268"/>
              <a:ext cx="1681811" cy="292388"/>
            </a:xfrm>
            <a:prstGeom prst="rect">
              <a:avLst/>
            </a:prstGeom>
            <a:solidFill>
              <a:schemeClr val="bg1"/>
            </a:solidFill>
            <a:ln w="9525">
              <a:noFill/>
              <a:miter lim="800000"/>
              <a:headEnd/>
              <a:tailEnd/>
            </a:ln>
          </p:spPr>
          <p:txBody>
            <a:bodyPr>
              <a:spAutoFit/>
            </a:bodyPr>
            <a:lstStyle/>
            <a:p>
              <a:r>
                <a:rPr lang="en-US" sz="1300" dirty="0"/>
                <a:t>RB 5251 (9)</a:t>
              </a:r>
            </a:p>
          </p:txBody>
        </p:sp>
        <p:sp>
          <p:nvSpPr>
            <p:cNvPr id="7" name="TextBox 4"/>
            <p:cNvSpPr txBox="1">
              <a:spLocks noChangeArrowheads="1"/>
            </p:cNvSpPr>
            <p:nvPr/>
          </p:nvSpPr>
          <p:spPr bwMode="auto">
            <a:xfrm>
              <a:off x="908462" y="5100870"/>
              <a:ext cx="1806034" cy="292388"/>
            </a:xfrm>
            <a:prstGeom prst="rect">
              <a:avLst/>
            </a:prstGeom>
            <a:solidFill>
              <a:schemeClr val="bg1"/>
            </a:solidFill>
            <a:ln w="9525">
              <a:noFill/>
              <a:miter lim="800000"/>
              <a:headEnd/>
              <a:tailEnd/>
            </a:ln>
          </p:spPr>
          <p:txBody>
            <a:bodyPr>
              <a:spAutoFit/>
            </a:bodyPr>
            <a:lstStyle/>
            <a:p>
              <a:r>
                <a:rPr lang="en-US" sz="1300" dirty="0"/>
                <a:t>RB 1573 (3)</a:t>
              </a:r>
            </a:p>
          </p:txBody>
        </p:sp>
        <p:sp>
          <p:nvSpPr>
            <p:cNvPr id="8" name="TextBox 5"/>
            <p:cNvSpPr txBox="1">
              <a:spLocks noChangeArrowheads="1"/>
            </p:cNvSpPr>
            <p:nvPr/>
          </p:nvSpPr>
          <p:spPr bwMode="auto">
            <a:xfrm>
              <a:off x="1092528" y="3974664"/>
              <a:ext cx="1762492" cy="292388"/>
            </a:xfrm>
            <a:prstGeom prst="rect">
              <a:avLst/>
            </a:prstGeom>
            <a:solidFill>
              <a:schemeClr val="bg1"/>
            </a:solidFill>
            <a:ln w="9525">
              <a:noFill/>
              <a:miter lim="800000"/>
              <a:headEnd/>
              <a:tailEnd/>
            </a:ln>
          </p:spPr>
          <p:txBody>
            <a:bodyPr>
              <a:spAutoFit/>
            </a:bodyPr>
            <a:lstStyle/>
            <a:p>
              <a:r>
                <a:rPr lang="en-US" sz="1300" dirty="0"/>
                <a:t>RB 5851 (5)</a:t>
              </a:r>
            </a:p>
          </p:txBody>
        </p:sp>
        <p:sp>
          <p:nvSpPr>
            <p:cNvPr id="9" name="TextBox 6"/>
            <p:cNvSpPr txBox="1">
              <a:spLocks noChangeArrowheads="1"/>
            </p:cNvSpPr>
            <p:nvPr/>
          </p:nvSpPr>
          <p:spPr bwMode="auto">
            <a:xfrm>
              <a:off x="896587" y="399378"/>
              <a:ext cx="1808921" cy="292390"/>
            </a:xfrm>
            <a:prstGeom prst="rect">
              <a:avLst/>
            </a:prstGeom>
            <a:solidFill>
              <a:schemeClr val="bg1"/>
            </a:solidFill>
            <a:ln w="9525">
              <a:noFill/>
              <a:miter lim="800000"/>
              <a:headEnd/>
              <a:tailEnd/>
            </a:ln>
          </p:spPr>
          <p:txBody>
            <a:bodyPr>
              <a:spAutoFit/>
            </a:bodyPr>
            <a:lstStyle/>
            <a:p>
              <a:r>
                <a:rPr lang="en-US" sz="1300" dirty="0"/>
                <a:t>RB 1280 (2)</a:t>
              </a:r>
            </a:p>
          </p:txBody>
        </p:sp>
        <p:sp>
          <p:nvSpPr>
            <p:cNvPr id="10" name="TextBox 7"/>
            <p:cNvSpPr txBox="1">
              <a:spLocks noChangeArrowheads="1"/>
            </p:cNvSpPr>
            <p:nvPr/>
          </p:nvSpPr>
          <p:spPr bwMode="auto">
            <a:xfrm>
              <a:off x="908462" y="5374127"/>
              <a:ext cx="1811972" cy="292388"/>
            </a:xfrm>
            <a:prstGeom prst="rect">
              <a:avLst/>
            </a:prstGeom>
            <a:solidFill>
              <a:schemeClr val="bg1"/>
            </a:solidFill>
            <a:ln w="9525">
              <a:noFill/>
              <a:miter lim="800000"/>
              <a:headEnd/>
              <a:tailEnd/>
            </a:ln>
          </p:spPr>
          <p:txBody>
            <a:bodyPr>
              <a:spAutoFit/>
            </a:bodyPr>
            <a:lstStyle/>
            <a:p>
              <a:r>
                <a:rPr lang="en-US" sz="1300" dirty="0"/>
                <a:t>RB 4052 (3)</a:t>
              </a:r>
            </a:p>
          </p:txBody>
        </p:sp>
        <p:sp>
          <p:nvSpPr>
            <p:cNvPr id="11" name="TextBox 8"/>
            <p:cNvSpPr txBox="1">
              <a:spLocks noChangeArrowheads="1"/>
            </p:cNvSpPr>
            <p:nvPr/>
          </p:nvSpPr>
          <p:spPr bwMode="auto">
            <a:xfrm>
              <a:off x="2974769" y="691711"/>
              <a:ext cx="1529808" cy="292390"/>
            </a:xfrm>
            <a:prstGeom prst="rect">
              <a:avLst/>
            </a:prstGeom>
            <a:solidFill>
              <a:schemeClr val="bg1"/>
            </a:solidFill>
            <a:ln w="9525">
              <a:noFill/>
              <a:miter lim="800000"/>
              <a:headEnd/>
              <a:tailEnd/>
            </a:ln>
          </p:spPr>
          <p:txBody>
            <a:bodyPr>
              <a:spAutoFit/>
            </a:bodyPr>
            <a:lstStyle/>
            <a:p>
              <a:r>
                <a:rPr lang="en-US" sz="1300" dirty="0"/>
                <a:t>RB 4825 (9)</a:t>
              </a:r>
            </a:p>
          </p:txBody>
        </p:sp>
        <p:sp>
          <p:nvSpPr>
            <p:cNvPr id="12" name="TextBox 9"/>
            <p:cNvSpPr txBox="1">
              <a:spLocks noChangeArrowheads="1"/>
            </p:cNvSpPr>
            <p:nvPr/>
          </p:nvSpPr>
          <p:spPr bwMode="auto">
            <a:xfrm>
              <a:off x="908462" y="5640621"/>
              <a:ext cx="1823847" cy="292388"/>
            </a:xfrm>
            <a:prstGeom prst="rect">
              <a:avLst/>
            </a:prstGeom>
            <a:solidFill>
              <a:schemeClr val="bg1"/>
            </a:solidFill>
            <a:ln w="9525">
              <a:noFill/>
              <a:miter lim="800000"/>
              <a:headEnd/>
              <a:tailEnd/>
            </a:ln>
          </p:spPr>
          <p:txBody>
            <a:bodyPr>
              <a:spAutoFit/>
            </a:bodyPr>
            <a:lstStyle/>
            <a:p>
              <a:r>
                <a:rPr lang="en-US" sz="1300" dirty="0"/>
                <a:t>RB 4536 (3)</a:t>
              </a:r>
            </a:p>
          </p:txBody>
        </p:sp>
        <p:sp>
          <p:nvSpPr>
            <p:cNvPr id="13" name="TextBox 10"/>
            <p:cNvSpPr txBox="1">
              <a:spLocks noChangeArrowheads="1"/>
            </p:cNvSpPr>
            <p:nvPr/>
          </p:nvSpPr>
          <p:spPr bwMode="auto">
            <a:xfrm>
              <a:off x="2974769" y="1227366"/>
              <a:ext cx="1769886" cy="292388"/>
            </a:xfrm>
            <a:prstGeom prst="rect">
              <a:avLst/>
            </a:prstGeom>
            <a:solidFill>
              <a:schemeClr val="bg1"/>
            </a:solidFill>
            <a:ln w="9525">
              <a:noFill/>
              <a:miter lim="800000"/>
              <a:headEnd/>
              <a:tailEnd/>
            </a:ln>
          </p:spPr>
          <p:txBody>
            <a:bodyPr>
              <a:spAutoFit/>
            </a:bodyPr>
            <a:lstStyle/>
            <a:p>
              <a:r>
                <a:rPr lang="en-US" sz="1300" dirty="0"/>
                <a:t>Bl-04 (9)</a:t>
              </a:r>
            </a:p>
          </p:txBody>
        </p:sp>
        <p:sp>
          <p:nvSpPr>
            <p:cNvPr id="14" name="TextBox 11"/>
            <p:cNvSpPr txBox="1">
              <a:spLocks noChangeArrowheads="1"/>
            </p:cNvSpPr>
            <p:nvPr/>
          </p:nvSpPr>
          <p:spPr bwMode="auto">
            <a:xfrm>
              <a:off x="2529444" y="2890861"/>
              <a:ext cx="1800994" cy="292388"/>
            </a:xfrm>
            <a:prstGeom prst="rect">
              <a:avLst/>
            </a:prstGeom>
            <a:solidFill>
              <a:schemeClr val="bg1"/>
            </a:solidFill>
            <a:ln w="9525">
              <a:noFill/>
              <a:miter lim="800000"/>
              <a:headEnd/>
              <a:tailEnd/>
            </a:ln>
          </p:spPr>
          <p:txBody>
            <a:bodyPr>
              <a:spAutoFit/>
            </a:bodyPr>
            <a:lstStyle/>
            <a:p>
              <a:r>
                <a:rPr lang="en-US" sz="1300" dirty="0"/>
                <a:t>RB 8613 (12)</a:t>
              </a:r>
            </a:p>
          </p:txBody>
        </p:sp>
        <p:sp>
          <p:nvSpPr>
            <p:cNvPr id="15" name="TextBox 12"/>
            <p:cNvSpPr txBox="1">
              <a:spLocks noChangeArrowheads="1"/>
            </p:cNvSpPr>
            <p:nvPr/>
          </p:nvSpPr>
          <p:spPr bwMode="auto">
            <a:xfrm>
              <a:off x="908462" y="6193278"/>
              <a:ext cx="1811972" cy="292388"/>
            </a:xfrm>
            <a:prstGeom prst="rect">
              <a:avLst/>
            </a:prstGeom>
            <a:solidFill>
              <a:schemeClr val="bg1"/>
            </a:solidFill>
            <a:ln w="9525">
              <a:noFill/>
              <a:miter lim="800000"/>
              <a:headEnd/>
              <a:tailEnd/>
            </a:ln>
          </p:spPr>
          <p:txBody>
            <a:bodyPr>
              <a:spAutoFit/>
            </a:bodyPr>
            <a:lstStyle/>
            <a:p>
              <a:r>
                <a:rPr lang="en-US" sz="1300" dirty="0"/>
                <a:t>RB 9321 (3)</a:t>
              </a:r>
            </a:p>
          </p:txBody>
        </p:sp>
        <p:sp>
          <p:nvSpPr>
            <p:cNvPr id="16" name="TextBox 13"/>
            <p:cNvSpPr txBox="1">
              <a:spLocks noChangeArrowheads="1"/>
            </p:cNvSpPr>
            <p:nvPr/>
          </p:nvSpPr>
          <p:spPr bwMode="auto">
            <a:xfrm>
              <a:off x="2529444" y="3153259"/>
              <a:ext cx="1806932" cy="292388"/>
            </a:xfrm>
            <a:prstGeom prst="rect">
              <a:avLst/>
            </a:prstGeom>
            <a:solidFill>
              <a:schemeClr val="bg1"/>
            </a:solidFill>
            <a:ln w="9525">
              <a:noFill/>
              <a:miter lim="800000"/>
              <a:headEnd/>
              <a:tailEnd/>
            </a:ln>
          </p:spPr>
          <p:txBody>
            <a:bodyPr>
              <a:spAutoFit/>
            </a:bodyPr>
            <a:lstStyle/>
            <a:p>
              <a:r>
                <a:rPr lang="en-US" sz="1300" dirty="0"/>
                <a:t>RB 9632 (12)</a:t>
              </a:r>
            </a:p>
          </p:txBody>
        </p:sp>
        <p:sp>
          <p:nvSpPr>
            <p:cNvPr id="17" name="TextBox 14"/>
            <p:cNvSpPr txBox="1">
              <a:spLocks noChangeArrowheads="1"/>
            </p:cNvSpPr>
            <p:nvPr/>
          </p:nvSpPr>
          <p:spPr bwMode="auto">
            <a:xfrm>
              <a:off x="2670999" y="3443312"/>
              <a:ext cx="1810698" cy="292388"/>
            </a:xfrm>
            <a:prstGeom prst="rect">
              <a:avLst/>
            </a:prstGeom>
            <a:solidFill>
              <a:schemeClr val="bg1"/>
            </a:solidFill>
            <a:ln w="9525">
              <a:noFill/>
              <a:miter lim="800000"/>
              <a:headEnd/>
              <a:tailEnd/>
            </a:ln>
          </p:spPr>
          <p:txBody>
            <a:bodyPr>
              <a:spAutoFit/>
            </a:bodyPr>
            <a:lstStyle/>
            <a:p>
              <a:r>
                <a:rPr lang="en-US" sz="1300" dirty="0"/>
                <a:t>RB 0171 (13)</a:t>
              </a:r>
            </a:p>
          </p:txBody>
        </p:sp>
        <p:sp>
          <p:nvSpPr>
            <p:cNvPr id="18" name="TextBox 15"/>
            <p:cNvSpPr txBox="1">
              <a:spLocks noChangeArrowheads="1"/>
            </p:cNvSpPr>
            <p:nvPr/>
          </p:nvSpPr>
          <p:spPr bwMode="auto">
            <a:xfrm>
              <a:off x="1086593" y="4831710"/>
              <a:ext cx="1815326" cy="292388"/>
            </a:xfrm>
            <a:prstGeom prst="rect">
              <a:avLst/>
            </a:prstGeom>
            <a:solidFill>
              <a:schemeClr val="bg1"/>
            </a:solidFill>
            <a:ln w="9525">
              <a:noFill/>
              <a:miter lim="800000"/>
              <a:headEnd/>
              <a:tailEnd/>
            </a:ln>
          </p:spPr>
          <p:txBody>
            <a:bodyPr>
              <a:spAutoFit/>
            </a:bodyPr>
            <a:lstStyle/>
            <a:p>
              <a:r>
                <a:rPr lang="en-US" sz="1300" dirty="0"/>
                <a:t>RB 7239 (4)</a:t>
              </a:r>
            </a:p>
          </p:txBody>
        </p:sp>
        <p:sp>
          <p:nvSpPr>
            <p:cNvPr id="19" name="TextBox 16"/>
            <p:cNvSpPr txBox="1">
              <a:spLocks noChangeArrowheads="1"/>
            </p:cNvSpPr>
            <p:nvPr/>
          </p:nvSpPr>
          <p:spPr bwMode="auto">
            <a:xfrm>
              <a:off x="908462" y="5913878"/>
              <a:ext cx="1811972" cy="292388"/>
            </a:xfrm>
            <a:prstGeom prst="rect">
              <a:avLst/>
            </a:prstGeom>
            <a:solidFill>
              <a:schemeClr val="bg1"/>
            </a:solidFill>
            <a:ln w="9525">
              <a:noFill/>
              <a:miter lim="800000"/>
              <a:headEnd/>
              <a:tailEnd/>
            </a:ln>
          </p:spPr>
          <p:txBody>
            <a:bodyPr>
              <a:spAutoFit/>
            </a:bodyPr>
            <a:lstStyle/>
            <a:p>
              <a:r>
                <a:rPr lang="en-US" sz="1300" dirty="0"/>
                <a:t>RB 7339 (3)</a:t>
              </a:r>
            </a:p>
          </p:txBody>
        </p:sp>
        <p:sp>
          <p:nvSpPr>
            <p:cNvPr id="20" name="TextBox 17"/>
            <p:cNvSpPr txBox="1">
              <a:spLocks noChangeArrowheads="1"/>
            </p:cNvSpPr>
            <p:nvPr/>
          </p:nvSpPr>
          <p:spPr bwMode="auto">
            <a:xfrm>
              <a:off x="2850078" y="2063519"/>
              <a:ext cx="1823490" cy="292388"/>
            </a:xfrm>
            <a:prstGeom prst="rect">
              <a:avLst/>
            </a:prstGeom>
            <a:solidFill>
              <a:schemeClr val="bg1"/>
            </a:solidFill>
            <a:ln w="9525">
              <a:noFill/>
              <a:miter lim="800000"/>
              <a:headEnd/>
              <a:tailEnd/>
            </a:ln>
          </p:spPr>
          <p:txBody>
            <a:bodyPr>
              <a:spAutoFit/>
            </a:bodyPr>
            <a:lstStyle/>
            <a:p>
              <a:r>
                <a:rPr lang="en-US" sz="1300" dirty="0"/>
                <a:t>RB 5422 (11)</a:t>
              </a:r>
            </a:p>
          </p:txBody>
        </p:sp>
        <p:sp>
          <p:nvSpPr>
            <p:cNvPr id="21" name="TextBox 18"/>
            <p:cNvSpPr txBox="1">
              <a:spLocks noChangeArrowheads="1"/>
            </p:cNvSpPr>
            <p:nvPr/>
          </p:nvSpPr>
          <p:spPr bwMode="auto">
            <a:xfrm>
              <a:off x="2939143" y="1500416"/>
              <a:ext cx="1823325" cy="292388"/>
            </a:xfrm>
            <a:prstGeom prst="rect">
              <a:avLst/>
            </a:prstGeom>
            <a:solidFill>
              <a:schemeClr val="bg1"/>
            </a:solidFill>
            <a:ln w="9525">
              <a:noFill/>
              <a:miter lim="800000"/>
              <a:headEnd/>
              <a:tailEnd/>
            </a:ln>
          </p:spPr>
          <p:txBody>
            <a:bodyPr>
              <a:spAutoFit/>
            </a:bodyPr>
            <a:lstStyle/>
            <a:p>
              <a:r>
                <a:rPr lang="en-US" sz="1300" dirty="0"/>
                <a:t>RB 5859 (10)</a:t>
              </a:r>
            </a:p>
          </p:txBody>
        </p:sp>
        <p:sp>
          <p:nvSpPr>
            <p:cNvPr id="22" name="TextBox 19"/>
            <p:cNvSpPr txBox="1">
              <a:spLocks noChangeArrowheads="1"/>
            </p:cNvSpPr>
            <p:nvPr/>
          </p:nvSpPr>
          <p:spPr bwMode="auto">
            <a:xfrm>
              <a:off x="2850078" y="1773672"/>
              <a:ext cx="1823490" cy="292388"/>
            </a:xfrm>
            <a:prstGeom prst="rect">
              <a:avLst/>
            </a:prstGeom>
            <a:solidFill>
              <a:schemeClr val="bg1"/>
            </a:solidFill>
            <a:ln w="9525">
              <a:noFill/>
              <a:miter lim="800000"/>
              <a:headEnd/>
              <a:tailEnd/>
            </a:ln>
          </p:spPr>
          <p:txBody>
            <a:bodyPr>
              <a:spAutoFit/>
            </a:bodyPr>
            <a:lstStyle/>
            <a:p>
              <a:r>
                <a:rPr lang="en-US" sz="1300" dirty="0"/>
                <a:t>RB 3046 (11)</a:t>
              </a:r>
            </a:p>
          </p:txBody>
        </p:sp>
        <p:sp>
          <p:nvSpPr>
            <p:cNvPr id="23" name="TextBox 20"/>
            <p:cNvSpPr txBox="1">
              <a:spLocks noChangeArrowheads="1"/>
            </p:cNvSpPr>
            <p:nvPr/>
          </p:nvSpPr>
          <p:spPr bwMode="auto">
            <a:xfrm>
              <a:off x="2529444" y="2621907"/>
              <a:ext cx="1812870" cy="292388"/>
            </a:xfrm>
            <a:prstGeom prst="rect">
              <a:avLst/>
            </a:prstGeom>
            <a:solidFill>
              <a:schemeClr val="bg1"/>
            </a:solidFill>
            <a:ln w="9525">
              <a:noFill/>
              <a:miter lim="800000"/>
              <a:headEnd/>
              <a:tailEnd/>
            </a:ln>
          </p:spPr>
          <p:txBody>
            <a:bodyPr>
              <a:spAutoFit/>
            </a:bodyPr>
            <a:lstStyle/>
            <a:p>
              <a:r>
                <a:rPr lang="en-US" sz="1300" dirty="0"/>
                <a:t>RB 5733 (12)</a:t>
              </a:r>
            </a:p>
          </p:txBody>
        </p:sp>
        <p:sp>
          <p:nvSpPr>
            <p:cNvPr id="24" name="TextBox 21"/>
            <p:cNvSpPr txBox="1">
              <a:spLocks noChangeArrowheads="1"/>
            </p:cNvSpPr>
            <p:nvPr/>
          </p:nvSpPr>
          <p:spPr bwMode="auto">
            <a:xfrm>
              <a:off x="2529444" y="2336363"/>
              <a:ext cx="1789119" cy="292388"/>
            </a:xfrm>
            <a:prstGeom prst="rect">
              <a:avLst/>
            </a:prstGeom>
            <a:solidFill>
              <a:schemeClr val="bg1"/>
            </a:solidFill>
            <a:ln w="9525">
              <a:noFill/>
              <a:miter lim="800000"/>
              <a:headEnd/>
              <a:tailEnd/>
            </a:ln>
          </p:spPr>
          <p:txBody>
            <a:bodyPr>
              <a:spAutoFit/>
            </a:bodyPr>
            <a:lstStyle/>
            <a:p>
              <a:r>
                <a:rPr lang="en-US" sz="1300" dirty="0"/>
                <a:t>RB 1281 (12) </a:t>
              </a:r>
            </a:p>
          </p:txBody>
        </p:sp>
        <p:sp>
          <p:nvSpPr>
            <p:cNvPr id="25" name="TextBox 22"/>
            <p:cNvSpPr txBox="1">
              <a:spLocks noChangeArrowheads="1"/>
            </p:cNvSpPr>
            <p:nvPr/>
          </p:nvSpPr>
          <p:spPr bwMode="auto">
            <a:xfrm>
              <a:off x="1092528" y="4269019"/>
              <a:ext cx="1780305" cy="292388"/>
            </a:xfrm>
            <a:prstGeom prst="rect">
              <a:avLst/>
            </a:prstGeom>
            <a:solidFill>
              <a:schemeClr val="bg1"/>
            </a:solidFill>
            <a:ln w="9525">
              <a:noFill/>
              <a:miter lim="800000"/>
              <a:headEnd/>
              <a:tailEnd/>
            </a:ln>
          </p:spPr>
          <p:txBody>
            <a:bodyPr>
              <a:spAutoFit/>
            </a:bodyPr>
            <a:lstStyle/>
            <a:p>
              <a:r>
                <a:rPr lang="en-US" sz="1300" dirty="0"/>
                <a:t> RB 4753 (6)</a:t>
              </a:r>
            </a:p>
          </p:txBody>
        </p:sp>
        <p:sp>
          <p:nvSpPr>
            <p:cNvPr id="26" name="TextBox 23"/>
            <p:cNvSpPr txBox="1">
              <a:spLocks noChangeArrowheads="1"/>
            </p:cNvSpPr>
            <p:nvPr/>
          </p:nvSpPr>
          <p:spPr bwMode="auto">
            <a:xfrm>
              <a:off x="1252847" y="4539816"/>
              <a:ext cx="1830967" cy="292388"/>
            </a:xfrm>
            <a:prstGeom prst="rect">
              <a:avLst/>
            </a:prstGeom>
            <a:solidFill>
              <a:schemeClr val="bg1"/>
            </a:solidFill>
            <a:ln w="9525">
              <a:noFill/>
              <a:miter lim="800000"/>
              <a:headEnd/>
              <a:tailEnd/>
            </a:ln>
          </p:spPr>
          <p:txBody>
            <a:bodyPr>
              <a:spAutoFit/>
            </a:bodyPr>
            <a:lstStyle/>
            <a:p>
              <a:r>
                <a:rPr lang="en-US" sz="1300" dirty="0"/>
                <a:t>RB 1791 (7)</a:t>
              </a:r>
            </a:p>
          </p:txBody>
        </p:sp>
        <p:sp>
          <p:nvSpPr>
            <p:cNvPr id="27" name="TextBox 24"/>
            <p:cNvSpPr txBox="1">
              <a:spLocks noChangeArrowheads="1"/>
            </p:cNvSpPr>
            <p:nvPr/>
          </p:nvSpPr>
          <p:spPr bwMode="auto">
            <a:xfrm>
              <a:off x="546265" y="126066"/>
              <a:ext cx="1717493" cy="292390"/>
            </a:xfrm>
            <a:prstGeom prst="rect">
              <a:avLst/>
            </a:prstGeom>
            <a:solidFill>
              <a:schemeClr val="bg1"/>
            </a:solidFill>
            <a:ln w="9525">
              <a:noFill/>
              <a:miter lim="800000"/>
              <a:headEnd/>
              <a:tailEnd/>
            </a:ln>
          </p:spPr>
          <p:txBody>
            <a:bodyPr>
              <a:spAutoFit/>
            </a:bodyPr>
            <a:lstStyle/>
            <a:p>
              <a:r>
                <a:rPr lang="en-US" sz="1300" dirty="0"/>
                <a:t>HN019 (8)</a:t>
              </a:r>
            </a:p>
          </p:txBody>
        </p:sp>
        <p:sp>
          <p:nvSpPr>
            <p:cNvPr id="28" name="TextBox 25"/>
            <p:cNvSpPr txBox="1">
              <a:spLocks noChangeArrowheads="1"/>
            </p:cNvSpPr>
            <p:nvPr/>
          </p:nvSpPr>
          <p:spPr bwMode="auto">
            <a:xfrm>
              <a:off x="2162335" y="3748315"/>
              <a:ext cx="1873906" cy="392761"/>
            </a:xfrm>
            <a:prstGeom prst="rect">
              <a:avLst/>
            </a:prstGeom>
            <a:solidFill>
              <a:schemeClr val="bg1"/>
            </a:solidFill>
            <a:ln w="9525">
              <a:noFill/>
              <a:miter lim="800000"/>
              <a:headEnd/>
              <a:tailEnd/>
            </a:ln>
          </p:spPr>
          <p:txBody>
            <a:bodyPr wrap="square">
              <a:spAutoFit/>
            </a:bodyPr>
            <a:lstStyle/>
            <a:p>
              <a:r>
                <a:rPr lang="en-US" sz="1300" dirty="0"/>
                <a:t>ATCC 27536 </a:t>
              </a:r>
              <a:r>
                <a:rPr lang="en-US" sz="1300" dirty="0" smtClean="0"/>
                <a:t>(14</a:t>
              </a:r>
              <a:r>
                <a:rPr lang="en-US" sz="1300" dirty="0"/>
                <a:t>)</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Objective 3</a:t>
            </a:r>
            <a:endParaRPr lang="en-US" dirty="0"/>
          </a:p>
        </p:txBody>
      </p:sp>
      <p:sp>
        <p:nvSpPr>
          <p:cNvPr id="3" name="Content Placeholder 2"/>
          <p:cNvSpPr>
            <a:spLocks noGrp="1"/>
          </p:cNvSpPr>
          <p:nvPr>
            <p:ph sz="quarter" idx="1"/>
          </p:nvPr>
        </p:nvSpPr>
        <p:spPr>
          <a:xfrm>
            <a:off x="304800" y="1447800"/>
            <a:ext cx="8382000" cy="4572000"/>
          </a:xfrm>
        </p:spPr>
        <p:txBody>
          <a:bodyPr/>
          <a:lstStyle/>
          <a:p>
            <a:r>
              <a:rPr lang="en-US" b="1" dirty="0" smtClean="0"/>
              <a:t>3. </a:t>
            </a:r>
            <a:r>
              <a:rPr lang="en-US" dirty="0" smtClean="0"/>
              <a:t>Examine interesting genetic differences observed in Objective 1</a:t>
            </a:r>
          </a:p>
          <a:p>
            <a:endParaRPr lang="en-US" b="1" dirty="0" smtClean="0"/>
          </a:p>
          <a:p>
            <a:r>
              <a:rPr lang="en-US" dirty="0" smtClean="0"/>
              <a:t>Comparative genomic analysis revealed ~250 gene differences, however most were classified as “hypothetical protein”</a:t>
            </a:r>
          </a:p>
          <a:p>
            <a:endParaRPr lang="en-US" dirty="0" smtClean="0"/>
          </a:p>
          <a:p>
            <a:r>
              <a:rPr lang="en-US" dirty="0" smtClean="0"/>
              <a:t>No genes have yet to be identified that would explain differences seen in oxygen tolerance, bile resistance, or acid tolerance.</a:t>
            </a:r>
          </a:p>
          <a:p>
            <a:endParaRPr lang="en-US" dirty="0" smtClean="0"/>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 3</a:t>
            </a:r>
            <a:endParaRPr lang="en-US" dirty="0"/>
          </a:p>
        </p:txBody>
      </p:sp>
      <p:sp>
        <p:nvSpPr>
          <p:cNvPr id="25" name="Content Placeholder 24"/>
          <p:cNvSpPr>
            <a:spLocks noGrp="1"/>
          </p:cNvSpPr>
          <p:nvPr>
            <p:ph sz="quarter" idx="1"/>
          </p:nvPr>
        </p:nvSpPr>
        <p:spPr>
          <a:xfrm>
            <a:off x="132348" y="1447800"/>
            <a:ext cx="8783052" cy="1600200"/>
          </a:xfrm>
        </p:spPr>
        <p:txBody>
          <a:bodyPr>
            <a:normAutofit lnSpcReduction="10000"/>
          </a:bodyPr>
          <a:lstStyle/>
          <a:p>
            <a:r>
              <a:rPr lang="en-US" dirty="0" smtClean="0"/>
              <a:t>However, a difference was observed in the </a:t>
            </a:r>
            <a:r>
              <a:rPr lang="en-US" i="1" dirty="0" err="1" smtClean="0"/>
              <a:t>yafQ-dinJ</a:t>
            </a:r>
            <a:r>
              <a:rPr lang="en-US" i="1" dirty="0" smtClean="0"/>
              <a:t> </a:t>
            </a:r>
            <a:r>
              <a:rPr lang="en-US" dirty="0" smtClean="0"/>
              <a:t>toxin-antitoxin module</a:t>
            </a:r>
          </a:p>
          <a:p>
            <a:r>
              <a:rPr lang="en-US" dirty="0" smtClean="0"/>
              <a:t>May be responsible for the pathogenic effect of ATCC 25527 seen by Moran </a:t>
            </a:r>
            <a:r>
              <a:rPr lang="en-US" i="1" dirty="0" smtClean="0"/>
              <a:t>et al.</a:t>
            </a:r>
            <a:r>
              <a:rPr lang="en-US" dirty="0" smtClean="0"/>
              <a:t> (2009)</a:t>
            </a:r>
          </a:p>
          <a:p>
            <a:endParaRPr lang="en-US" dirty="0"/>
          </a:p>
        </p:txBody>
      </p:sp>
      <p:grpSp>
        <p:nvGrpSpPr>
          <p:cNvPr id="4" name="Group 3"/>
          <p:cNvGrpSpPr/>
          <p:nvPr/>
        </p:nvGrpSpPr>
        <p:grpSpPr>
          <a:xfrm>
            <a:off x="132348" y="3245927"/>
            <a:ext cx="8554452" cy="3231073"/>
            <a:chOff x="7718766" y="36151942"/>
            <a:chExt cx="6911634" cy="4953610"/>
          </a:xfrm>
        </p:grpSpPr>
        <p:grpSp>
          <p:nvGrpSpPr>
            <p:cNvPr id="5" name="Group 50"/>
            <p:cNvGrpSpPr/>
            <p:nvPr/>
          </p:nvGrpSpPr>
          <p:grpSpPr>
            <a:xfrm>
              <a:off x="8246533" y="37490396"/>
              <a:ext cx="6076035" cy="626535"/>
              <a:chOff x="8246533" y="37490396"/>
              <a:chExt cx="6076035" cy="626535"/>
            </a:xfrm>
          </p:grpSpPr>
          <p:sp>
            <p:nvSpPr>
              <p:cNvPr id="18" name="Right Arrow 17"/>
              <p:cNvSpPr/>
              <p:nvPr/>
            </p:nvSpPr>
            <p:spPr bwMode="auto">
              <a:xfrm>
                <a:off x="9499594" y="37490396"/>
                <a:ext cx="1676400" cy="62653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accent2"/>
                  </a:solidFill>
                  <a:effectLst/>
                  <a:latin typeface="Times New Roman" pitchFamily="18" charset="0"/>
                </a:endParaRPr>
              </a:p>
            </p:txBody>
          </p:sp>
          <p:sp>
            <p:nvSpPr>
              <p:cNvPr id="19" name="Right Arrow 18"/>
              <p:cNvSpPr/>
              <p:nvPr/>
            </p:nvSpPr>
            <p:spPr bwMode="auto">
              <a:xfrm>
                <a:off x="12175061" y="37490397"/>
                <a:ext cx="1083733" cy="62653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accent2"/>
                  </a:solidFill>
                  <a:effectLst/>
                  <a:latin typeface="Times New Roman" pitchFamily="18" charset="0"/>
                </a:endParaRPr>
              </a:p>
            </p:txBody>
          </p:sp>
          <p:cxnSp>
            <p:nvCxnSpPr>
              <p:cNvPr id="20" name="Straight Connector 19"/>
              <p:cNvCxnSpPr>
                <a:endCxn id="18" idx="1"/>
              </p:cNvCxnSpPr>
              <p:nvPr/>
            </p:nvCxnSpPr>
            <p:spPr bwMode="auto">
              <a:xfrm flipV="1">
                <a:off x="8246533" y="37803663"/>
                <a:ext cx="1253061" cy="8470"/>
              </a:xfrm>
              <a:prstGeom prst="line">
                <a:avLst/>
              </a:prstGeom>
              <a:solidFill>
                <a:schemeClr val="accent1"/>
              </a:solidFill>
              <a:ln w="19050" cap="flat" cmpd="sng" algn="ctr">
                <a:solidFill>
                  <a:srgbClr val="000000"/>
                </a:solidFill>
                <a:prstDash val="solid"/>
                <a:round/>
                <a:headEnd type="none" w="med" len="med"/>
                <a:tailEnd type="none" w="med" len="med"/>
              </a:ln>
              <a:effectLst/>
            </p:spPr>
          </p:cxnSp>
          <p:cxnSp>
            <p:nvCxnSpPr>
              <p:cNvPr id="21" name="Straight Connector 20"/>
              <p:cNvCxnSpPr/>
              <p:nvPr/>
            </p:nvCxnSpPr>
            <p:spPr bwMode="auto">
              <a:xfrm flipV="1">
                <a:off x="11159067" y="37812133"/>
                <a:ext cx="999067" cy="16933"/>
              </a:xfrm>
              <a:prstGeom prst="line">
                <a:avLst/>
              </a:prstGeom>
              <a:solidFill>
                <a:schemeClr val="accent1"/>
              </a:solidFill>
              <a:ln w="19050" cap="flat" cmpd="sng" algn="ctr">
                <a:solidFill>
                  <a:srgbClr val="000000"/>
                </a:solidFill>
                <a:prstDash val="solid"/>
                <a:round/>
                <a:headEnd type="none" w="med" len="med"/>
                <a:tailEnd type="none" w="med" len="med"/>
              </a:ln>
              <a:effectLst/>
            </p:spPr>
          </p:cxnSp>
          <p:cxnSp>
            <p:nvCxnSpPr>
              <p:cNvPr id="22" name="Straight Connector 21"/>
              <p:cNvCxnSpPr/>
              <p:nvPr/>
            </p:nvCxnSpPr>
            <p:spPr bwMode="auto">
              <a:xfrm>
                <a:off x="13272701" y="37812132"/>
                <a:ext cx="1049867" cy="1588"/>
              </a:xfrm>
              <a:prstGeom prst="line">
                <a:avLst/>
              </a:prstGeom>
              <a:solidFill>
                <a:schemeClr val="accent1"/>
              </a:solidFill>
              <a:ln w="19050" cap="flat" cmpd="sng" algn="ctr">
                <a:solidFill>
                  <a:srgbClr val="000000"/>
                </a:solidFill>
                <a:prstDash val="solid"/>
                <a:round/>
                <a:headEnd type="none" w="med" len="med"/>
                <a:tailEnd type="none" w="med" len="med"/>
              </a:ln>
              <a:effectLst/>
            </p:spPr>
          </p:cxnSp>
        </p:grpSp>
        <p:sp>
          <p:nvSpPr>
            <p:cNvPr id="6" name="TextBox 5"/>
            <p:cNvSpPr txBox="1"/>
            <p:nvPr/>
          </p:nvSpPr>
          <p:spPr>
            <a:xfrm>
              <a:off x="8212666" y="36788713"/>
              <a:ext cx="5853685" cy="461666"/>
            </a:xfrm>
            <a:prstGeom prst="rect">
              <a:avLst/>
            </a:prstGeom>
            <a:noFill/>
          </p:spPr>
          <p:txBody>
            <a:bodyPr wrap="square" rtlCol="0">
              <a:spAutoFit/>
            </a:bodyPr>
            <a:lstStyle/>
            <a:p>
              <a:r>
                <a:rPr lang="en-US" sz="2400" i="1" dirty="0" smtClean="0">
                  <a:solidFill>
                    <a:srgbClr val="000000"/>
                  </a:solidFill>
                </a:rPr>
                <a:t>B. animalis</a:t>
              </a:r>
              <a:r>
                <a:rPr lang="en-US" sz="2400" dirty="0" smtClean="0">
                  <a:solidFill>
                    <a:srgbClr val="000000"/>
                  </a:solidFill>
                </a:rPr>
                <a:t> subsp. </a:t>
              </a:r>
              <a:r>
                <a:rPr lang="en-US" sz="2400" i="1" dirty="0" smtClean="0">
                  <a:solidFill>
                    <a:srgbClr val="000000"/>
                  </a:solidFill>
                </a:rPr>
                <a:t>animalis</a:t>
              </a:r>
              <a:r>
                <a:rPr lang="en-US" sz="2400" dirty="0" smtClean="0">
                  <a:solidFill>
                    <a:srgbClr val="000000"/>
                  </a:solidFill>
                </a:rPr>
                <a:t> ATCC 25527 </a:t>
              </a:r>
              <a:endParaRPr lang="en-US" dirty="0"/>
            </a:p>
          </p:txBody>
        </p:sp>
        <p:grpSp>
          <p:nvGrpSpPr>
            <p:cNvPr id="7" name="Group 57"/>
            <p:cNvGrpSpPr/>
            <p:nvPr/>
          </p:nvGrpSpPr>
          <p:grpSpPr>
            <a:xfrm>
              <a:off x="7718766" y="38360538"/>
              <a:ext cx="6911634" cy="2745014"/>
              <a:chOff x="7718766" y="38195598"/>
              <a:chExt cx="6911634" cy="2745014"/>
            </a:xfrm>
          </p:grpSpPr>
          <p:grpSp>
            <p:nvGrpSpPr>
              <p:cNvPr id="9" name="Group 51"/>
              <p:cNvGrpSpPr/>
              <p:nvPr/>
            </p:nvGrpSpPr>
            <p:grpSpPr>
              <a:xfrm>
                <a:off x="8212666" y="39099060"/>
                <a:ext cx="6129866" cy="643465"/>
                <a:chOff x="8212666" y="38912797"/>
                <a:chExt cx="6129866" cy="643465"/>
              </a:xfrm>
            </p:grpSpPr>
            <p:sp>
              <p:nvSpPr>
                <p:cNvPr id="13" name="Right Arrow 12"/>
                <p:cNvSpPr/>
                <p:nvPr/>
              </p:nvSpPr>
              <p:spPr bwMode="auto">
                <a:xfrm>
                  <a:off x="9465728" y="38912797"/>
                  <a:ext cx="1083739" cy="62653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accent2"/>
                    </a:solidFill>
                    <a:effectLst/>
                    <a:latin typeface="Times New Roman" pitchFamily="18" charset="0"/>
                  </a:endParaRPr>
                </a:p>
              </p:txBody>
            </p:sp>
            <p:sp>
              <p:nvSpPr>
                <p:cNvPr id="14" name="Right Arrow 13"/>
                <p:cNvSpPr/>
                <p:nvPr/>
              </p:nvSpPr>
              <p:spPr bwMode="auto">
                <a:xfrm>
                  <a:off x="12208926" y="38929728"/>
                  <a:ext cx="1083733" cy="62653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accent2"/>
                    </a:solidFill>
                    <a:effectLst/>
                    <a:latin typeface="Times New Roman" pitchFamily="18" charset="0"/>
                  </a:endParaRPr>
                </a:p>
              </p:txBody>
            </p:sp>
            <p:cxnSp>
              <p:nvCxnSpPr>
                <p:cNvPr id="15" name="Straight Connector 14"/>
                <p:cNvCxnSpPr/>
                <p:nvPr/>
              </p:nvCxnSpPr>
              <p:spPr bwMode="auto">
                <a:xfrm flipV="1">
                  <a:off x="8212666" y="39209129"/>
                  <a:ext cx="1253061" cy="8470"/>
                </a:xfrm>
                <a:prstGeom prst="line">
                  <a:avLst/>
                </a:prstGeom>
                <a:solidFill>
                  <a:schemeClr val="accent1"/>
                </a:solidFill>
                <a:ln w="19050" cap="flat" cmpd="sng" algn="ctr">
                  <a:solidFill>
                    <a:srgbClr val="000000"/>
                  </a:solidFill>
                  <a:prstDash val="solid"/>
                  <a:round/>
                  <a:headEnd type="none" w="med" len="med"/>
                  <a:tailEnd type="none" w="med" len="med"/>
                </a:ln>
                <a:effectLst/>
              </p:spPr>
            </p:cxnSp>
            <p:cxnSp>
              <p:nvCxnSpPr>
                <p:cNvPr id="16" name="Straight Connector 15"/>
                <p:cNvCxnSpPr/>
                <p:nvPr/>
              </p:nvCxnSpPr>
              <p:spPr bwMode="auto">
                <a:xfrm>
                  <a:off x="13292665" y="39251467"/>
                  <a:ext cx="1049867" cy="1588"/>
                </a:xfrm>
                <a:prstGeom prst="line">
                  <a:avLst/>
                </a:prstGeom>
                <a:solidFill>
                  <a:schemeClr val="accent1"/>
                </a:solidFill>
                <a:ln w="19050" cap="flat" cmpd="sng" algn="ctr">
                  <a:solidFill>
                    <a:srgbClr val="000000"/>
                  </a:solidFill>
                  <a:prstDash val="solid"/>
                  <a:round/>
                  <a:headEnd type="none" w="med" len="med"/>
                  <a:tailEnd type="none" w="med" len="med"/>
                </a:ln>
                <a:effectLst/>
              </p:spPr>
            </p:cxnSp>
            <p:cxnSp>
              <p:nvCxnSpPr>
                <p:cNvPr id="17" name="Straight Connector 16"/>
                <p:cNvCxnSpPr>
                  <a:endCxn id="14" idx="1"/>
                </p:cNvCxnSpPr>
                <p:nvPr/>
              </p:nvCxnSpPr>
              <p:spPr bwMode="auto">
                <a:xfrm>
                  <a:off x="10549466" y="39234533"/>
                  <a:ext cx="1659460" cy="8462"/>
                </a:xfrm>
                <a:prstGeom prst="line">
                  <a:avLst/>
                </a:prstGeom>
                <a:solidFill>
                  <a:schemeClr val="accent1"/>
                </a:solidFill>
                <a:ln w="19050" cap="flat" cmpd="sng" algn="ctr">
                  <a:solidFill>
                    <a:srgbClr val="000000"/>
                  </a:solidFill>
                  <a:prstDash val="solid"/>
                  <a:round/>
                  <a:headEnd type="none" w="med" len="med"/>
                  <a:tailEnd type="none" w="med" len="med"/>
                </a:ln>
                <a:effectLst/>
              </p:spPr>
            </p:cxnSp>
          </p:grpSp>
          <p:sp>
            <p:nvSpPr>
              <p:cNvPr id="10" name="TextBox 9"/>
              <p:cNvSpPr txBox="1"/>
              <p:nvPr/>
            </p:nvSpPr>
            <p:spPr>
              <a:xfrm>
                <a:off x="8195733" y="38195598"/>
                <a:ext cx="5300134" cy="461666"/>
              </a:xfrm>
              <a:prstGeom prst="rect">
                <a:avLst/>
              </a:prstGeom>
              <a:noFill/>
            </p:spPr>
            <p:txBody>
              <a:bodyPr wrap="square" rtlCol="0">
                <a:spAutoFit/>
              </a:bodyPr>
              <a:lstStyle/>
              <a:p>
                <a:r>
                  <a:rPr lang="en-US" sz="2400" i="1" dirty="0" smtClean="0">
                    <a:solidFill>
                      <a:srgbClr val="000000"/>
                    </a:solidFill>
                  </a:rPr>
                  <a:t>B. animalis</a:t>
                </a:r>
                <a:r>
                  <a:rPr lang="en-US" sz="2400" dirty="0" smtClean="0">
                    <a:solidFill>
                      <a:srgbClr val="000000"/>
                    </a:solidFill>
                  </a:rPr>
                  <a:t> subsp. </a:t>
                </a:r>
                <a:r>
                  <a:rPr lang="en-US" sz="2400" i="1" dirty="0" smtClean="0">
                    <a:solidFill>
                      <a:srgbClr val="000000"/>
                    </a:solidFill>
                  </a:rPr>
                  <a:t>lactis </a:t>
                </a:r>
                <a:r>
                  <a:rPr lang="en-US" sz="2400" dirty="0" smtClean="0">
                    <a:solidFill>
                      <a:srgbClr val="000000"/>
                    </a:solidFill>
                  </a:rPr>
                  <a:t>DSMZ 10140 </a:t>
                </a:r>
                <a:endParaRPr lang="en-US" dirty="0"/>
              </a:p>
            </p:txBody>
          </p:sp>
          <p:sp>
            <p:nvSpPr>
              <p:cNvPr id="11" name="Multiply 10"/>
              <p:cNvSpPr/>
              <p:nvPr/>
            </p:nvSpPr>
            <p:spPr bwMode="auto">
              <a:xfrm>
                <a:off x="9763908" y="38875975"/>
                <a:ext cx="659724" cy="973135"/>
              </a:xfrm>
              <a:prstGeom prst="mathMultiply">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accent2"/>
                  </a:solidFill>
                  <a:effectLst/>
                  <a:latin typeface="Times New Roman" pitchFamily="18" charset="0"/>
                </a:endParaRPr>
              </a:p>
            </p:txBody>
          </p:sp>
          <p:sp>
            <p:nvSpPr>
              <p:cNvPr id="12" name="TextBox 11"/>
              <p:cNvSpPr txBox="1"/>
              <p:nvPr/>
            </p:nvSpPr>
            <p:spPr>
              <a:xfrm>
                <a:off x="7718766" y="39832616"/>
                <a:ext cx="6911634" cy="1107996"/>
              </a:xfrm>
              <a:prstGeom prst="rect">
                <a:avLst/>
              </a:prstGeom>
              <a:noFill/>
            </p:spPr>
            <p:txBody>
              <a:bodyPr wrap="square" rtlCol="0">
                <a:spAutoFit/>
              </a:bodyPr>
              <a:lstStyle/>
              <a:p>
                <a:pPr algn="ctr"/>
                <a:r>
                  <a:rPr lang="en-US" dirty="0" smtClean="0">
                    <a:solidFill>
                      <a:srgbClr val="000000"/>
                    </a:solidFill>
                  </a:rPr>
                  <a:t>Truncated version of </a:t>
                </a:r>
                <a:r>
                  <a:rPr lang="en-US" i="1" dirty="0" err="1" smtClean="0">
                    <a:solidFill>
                      <a:srgbClr val="000000"/>
                    </a:solidFill>
                  </a:rPr>
                  <a:t>yafQ</a:t>
                </a:r>
                <a:r>
                  <a:rPr lang="en-US" i="1" dirty="0" smtClean="0">
                    <a:solidFill>
                      <a:srgbClr val="000000"/>
                    </a:solidFill>
                  </a:rPr>
                  <a:t> </a:t>
                </a:r>
                <a:r>
                  <a:rPr lang="en-US" dirty="0" smtClean="0">
                    <a:solidFill>
                      <a:srgbClr val="000000"/>
                    </a:solidFill>
                  </a:rPr>
                  <a:t>in the </a:t>
                </a:r>
                <a:r>
                  <a:rPr lang="en-US" i="1" dirty="0" err="1" smtClean="0">
                    <a:solidFill>
                      <a:srgbClr val="000000"/>
                    </a:solidFill>
                  </a:rPr>
                  <a:t>yafQ</a:t>
                </a:r>
                <a:r>
                  <a:rPr lang="en-US" i="1" dirty="0" smtClean="0">
                    <a:solidFill>
                      <a:srgbClr val="000000"/>
                    </a:solidFill>
                  </a:rPr>
                  <a:t> </a:t>
                </a:r>
                <a:r>
                  <a:rPr lang="en-US" dirty="0" smtClean="0">
                    <a:solidFill>
                      <a:srgbClr val="000000"/>
                    </a:solidFill>
                  </a:rPr>
                  <a:t>and </a:t>
                </a:r>
                <a:r>
                  <a:rPr lang="en-US" i="1" dirty="0" err="1" smtClean="0">
                    <a:solidFill>
                      <a:srgbClr val="000000"/>
                    </a:solidFill>
                  </a:rPr>
                  <a:t>DnaJ</a:t>
                </a:r>
                <a:r>
                  <a:rPr lang="en-US" i="1" dirty="0" smtClean="0">
                    <a:solidFill>
                      <a:srgbClr val="000000"/>
                    </a:solidFill>
                  </a:rPr>
                  <a:t> </a:t>
                </a:r>
                <a:r>
                  <a:rPr lang="en-US" dirty="0" smtClean="0">
                    <a:solidFill>
                      <a:srgbClr val="000000"/>
                    </a:solidFill>
                  </a:rPr>
                  <a:t>Toxin-antitoxin module</a:t>
                </a:r>
              </a:p>
              <a:p>
                <a:pPr algn="ctr"/>
                <a:endParaRPr lang="en-US" dirty="0"/>
              </a:p>
            </p:txBody>
          </p:sp>
        </p:grpSp>
        <p:sp>
          <p:nvSpPr>
            <p:cNvPr id="8" name="TextBox 7"/>
            <p:cNvSpPr txBox="1"/>
            <p:nvPr/>
          </p:nvSpPr>
          <p:spPr>
            <a:xfrm>
              <a:off x="8081613" y="36151942"/>
              <a:ext cx="6184910" cy="1274015"/>
            </a:xfrm>
            <a:prstGeom prst="rect">
              <a:avLst/>
            </a:prstGeom>
            <a:noFill/>
          </p:spPr>
          <p:txBody>
            <a:bodyPr wrap="square" rtlCol="0">
              <a:spAutoFit/>
            </a:bodyPr>
            <a:lstStyle/>
            <a:p>
              <a:r>
                <a:rPr lang="en-US" sz="2400" b="1" dirty="0" smtClean="0">
                  <a:solidFill>
                    <a:srgbClr val="000000"/>
                  </a:solidFill>
                </a:rPr>
                <a:t> </a:t>
              </a:r>
              <a:r>
                <a:rPr lang="en-US" sz="2400" dirty="0" smtClean="0">
                  <a:solidFill>
                    <a:srgbClr val="000000"/>
                  </a:solidFill>
                </a:rPr>
                <a:t>Schematic of the comparison toxin-antitoxin modules</a:t>
              </a:r>
              <a:endParaRPr lang="en-US" sz="2400" dirty="0"/>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Objective 3</a:t>
            </a:r>
            <a:endParaRPr lang="en-US" dirty="0"/>
          </a:p>
        </p:txBody>
      </p:sp>
      <p:sp>
        <p:nvSpPr>
          <p:cNvPr id="3" name="Content Placeholder 2"/>
          <p:cNvSpPr>
            <a:spLocks noGrp="1"/>
          </p:cNvSpPr>
          <p:nvPr>
            <p:ph sz="quarter" idx="1"/>
          </p:nvPr>
        </p:nvSpPr>
        <p:spPr>
          <a:xfrm>
            <a:off x="304800" y="1447800"/>
            <a:ext cx="8382000" cy="4572000"/>
          </a:xfrm>
        </p:spPr>
        <p:txBody>
          <a:bodyPr/>
          <a:lstStyle/>
          <a:p>
            <a:r>
              <a:rPr lang="en-US" dirty="0" smtClean="0"/>
              <a:t>Approach for Objective 3</a:t>
            </a:r>
          </a:p>
          <a:p>
            <a:pPr lvl="1"/>
            <a:r>
              <a:rPr lang="en-US" dirty="0" smtClean="0"/>
              <a:t>Use RT-PCR to detect the transcript of </a:t>
            </a:r>
            <a:r>
              <a:rPr lang="en-US" i="1" dirty="0" err="1" smtClean="0"/>
              <a:t>yafQ</a:t>
            </a:r>
            <a:r>
              <a:rPr lang="en-US" dirty="0" smtClean="0"/>
              <a:t> gene in ATCC 25527</a:t>
            </a:r>
          </a:p>
          <a:p>
            <a:pPr lvl="1"/>
            <a:r>
              <a:rPr lang="en-US" dirty="0" smtClean="0"/>
              <a:t>Use Western Blot to detect protein of the </a:t>
            </a:r>
            <a:r>
              <a:rPr lang="en-US" i="1" dirty="0" err="1" smtClean="0"/>
              <a:t>yafQ</a:t>
            </a:r>
            <a:r>
              <a:rPr lang="en-US" dirty="0" smtClean="0"/>
              <a:t> gene </a:t>
            </a:r>
          </a:p>
          <a:p>
            <a:pPr lvl="1"/>
            <a:r>
              <a:rPr lang="en-US" dirty="0" smtClean="0"/>
              <a:t>Construct a knockout of the </a:t>
            </a:r>
            <a:r>
              <a:rPr lang="en-US" i="1" dirty="0" err="1" smtClean="0"/>
              <a:t>yafQ</a:t>
            </a:r>
            <a:r>
              <a:rPr lang="en-US" dirty="0" smtClean="0"/>
              <a:t> gene in ATCC 25527</a:t>
            </a:r>
          </a:p>
          <a:p>
            <a:pPr lvl="1"/>
            <a:r>
              <a:rPr lang="en-US" dirty="0" smtClean="0"/>
              <a:t>Test ATCC 25527 and ATCC 25527-</a:t>
            </a:r>
            <a:r>
              <a:rPr lang="en-US" dirty="0" smtClean="0">
                <a:sym typeface="Symbol"/>
              </a:rPr>
              <a:t></a:t>
            </a:r>
            <a:r>
              <a:rPr lang="en-US" i="1" dirty="0" smtClean="0"/>
              <a:t>yafQ </a:t>
            </a:r>
            <a:r>
              <a:rPr lang="en-US" dirty="0" smtClean="0"/>
              <a:t>mutant for </a:t>
            </a:r>
            <a:r>
              <a:rPr lang="en-US" dirty="0" err="1" smtClean="0"/>
              <a:t>pathogenicity</a:t>
            </a:r>
            <a:endParaRPr lang="en-US" dirty="0" smtClean="0"/>
          </a:p>
          <a:p>
            <a:pPr lvl="1"/>
            <a:endParaRPr lang="en-US" dirty="0" smtClean="0"/>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Summary</a:t>
            </a:r>
            <a:endParaRPr lang="en-US" dirty="0"/>
          </a:p>
        </p:txBody>
      </p:sp>
      <p:sp>
        <p:nvSpPr>
          <p:cNvPr id="3" name="Content Placeholder 2"/>
          <p:cNvSpPr>
            <a:spLocks noGrp="1"/>
          </p:cNvSpPr>
          <p:nvPr>
            <p:ph sz="quarter" idx="1"/>
          </p:nvPr>
        </p:nvSpPr>
        <p:spPr>
          <a:xfrm>
            <a:off x="304800" y="1447800"/>
            <a:ext cx="8382000" cy="4572000"/>
          </a:xfrm>
        </p:spPr>
        <p:txBody>
          <a:bodyPr/>
          <a:lstStyle/>
          <a:p>
            <a:r>
              <a:rPr lang="en-US" dirty="0" smtClean="0"/>
              <a:t>The genome of </a:t>
            </a:r>
            <a:r>
              <a:rPr lang="en-US" i="1" dirty="0" smtClean="0"/>
              <a:t>B. animalis</a:t>
            </a:r>
            <a:r>
              <a:rPr lang="en-US" dirty="0" smtClean="0"/>
              <a:t> subsp.</a:t>
            </a:r>
            <a:r>
              <a:rPr lang="en-US" i="1" dirty="0" smtClean="0"/>
              <a:t> animalis</a:t>
            </a:r>
            <a:r>
              <a:rPr lang="en-US" dirty="0" smtClean="0"/>
              <a:t> ATCC 25527 was determined and compared to the genome of </a:t>
            </a:r>
            <a:r>
              <a:rPr lang="en-US" i="1" dirty="0" smtClean="0"/>
              <a:t>B. animalis</a:t>
            </a:r>
            <a:r>
              <a:rPr lang="en-US" dirty="0" smtClean="0"/>
              <a:t> subsp.</a:t>
            </a:r>
            <a:r>
              <a:rPr lang="en-US" i="1" dirty="0" smtClean="0"/>
              <a:t> lactis</a:t>
            </a:r>
            <a:r>
              <a:rPr lang="en-US" dirty="0" smtClean="0"/>
              <a:t> DSMZ 10140.</a:t>
            </a:r>
          </a:p>
          <a:p>
            <a:r>
              <a:rPr lang="en-US" dirty="0" smtClean="0"/>
              <a:t>A putative toxin-antitoxin module was identified in the genome of </a:t>
            </a:r>
            <a:r>
              <a:rPr lang="en-US" i="1" dirty="0" smtClean="0"/>
              <a:t>B. animalis</a:t>
            </a:r>
            <a:r>
              <a:rPr lang="en-US" dirty="0" smtClean="0"/>
              <a:t> subsp.</a:t>
            </a:r>
            <a:r>
              <a:rPr lang="en-US" i="1" dirty="0" smtClean="0"/>
              <a:t> animalis</a:t>
            </a:r>
            <a:r>
              <a:rPr lang="en-US" dirty="0" smtClean="0"/>
              <a:t> ATCC 25527 that has the potential to explain pathogenic effects observed by Moran </a:t>
            </a:r>
            <a:r>
              <a:rPr lang="en-US" i="1" dirty="0" smtClean="0"/>
              <a:t>et al.</a:t>
            </a:r>
            <a:r>
              <a:rPr lang="en-US" dirty="0" smtClean="0"/>
              <a:t> (2009).</a:t>
            </a:r>
          </a:p>
          <a:p>
            <a:r>
              <a:rPr lang="en-US" dirty="0" smtClean="0"/>
              <a:t>A truncated version of the toxin was identified in the genome of </a:t>
            </a:r>
            <a:r>
              <a:rPr lang="en-US" i="1" dirty="0" smtClean="0"/>
              <a:t>B. animalis</a:t>
            </a:r>
            <a:r>
              <a:rPr lang="en-US" dirty="0" smtClean="0"/>
              <a:t> subsp.</a:t>
            </a:r>
            <a:r>
              <a:rPr lang="en-US" i="1" dirty="0" smtClean="0"/>
              <a:t> lactis </a:t>
            </a:r>
            <a:r>
              <a:rPr lang="en-US" dirty="0" smtClean="0"/>
              <a:t>DSMZ 10140 which may explain it long history of safe use.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XYPLOT</a:t>
            </a:r>
            <a:endParaRPr lang="en-US" dirty="0"/>
          </a:p>
        </p:txBody>
      </p:sp>
      <p:sp>
        <p:nvSpPr>
          <p:cNvPr id="3" name="Content Placeholder 2"/>
          <p:cNvSpPr>
            <a:spLocks noGrp="1"/>
          </p:cNvSpPr>
          <p:nvPr>
            <p:ph sz="quarter" idx="1"/>
          </p:nvPr>
        </p:nvSpPr>
        <p:spPr>
          <a:xfrm>
            <a:off x="914400" y="1417638"/>
            <a:ext cx="3505200" cy="685800"/>
          </a:xfrm>
        </p:spPr>
        <p:txBody>
          <a:bodyPr>
            <a:normAutofit/>
          </a:bodyPr>
          <a:lstStyle/>
          <a:p>
            <a:r>
              <a:rPr lang="en-US" dirty="0" smtClean="0"/>
              <a:t>Beta-</a:t>
            </a:r>
            <a:r>
              <a:rPr lang="en-US" dirty="0" err="1" smtClean="0"/>
              <a:t>galactosidase</a:t>
            </a:r>
            <a:endParaRPr lang="en-US" dirty="0"/>
          </a:p>
        </p:txBody>
      </p:sp>
      <p:pic>
        <p:nvPicPr>
          <p:cNvPr id="6" name="Picture 5"/>
          <p:cNvPicPr>
            <a:picLocks noChangeAspect="1"/>
          </p:cNvPicPr>
          <p:nvPr/>
        </p:nvPicPr>
        <p:blipFill>
          <a:blip r:embed="rId2"/>
          <a:stretch>
            <a:fillRect/>
          </a:stretch>
        </p:blipFill>
        <p:spPr>
          <a:xfrm>
            <a:off x="2438400" y="1905000"/>
            <a:ext cx="4572000" cy="45338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Probiotic Organisms</a:t>
            </a:r>
            <a:endParaRPr lang="en-US" dirty="0"/>
          </a:p>
        </p:txBody>
      </p:sp>
      <p:sp>
        <p:nvSpPr>
          <p:cNvPr id="4" name="Content Placeholder 3"/>
          <p:cNvSpPr>
            <a:spLocks noGrp="1"/>
          </p:cNvSpPr>
          <p:nvPr>
            <p:ph sz="quarter" idx="1"/>
          </p:nvPr>
        </p:nvSpPr>
        <p:spPr/>
        <p:txBody>
          <a:bodyPr/>
          <a:lstStyle/>
          <a:p>
            <a:r>
              <a:rPr lang="en-US" i="1" dirty="0" smtClean="0"/>
              <a:t>Bifidobacterium</a:t>
            </a:r>
          </a:p>
          <a:p>
            <a:pPr lvl="1"/>
            <a:r>
              <a:rPr lang="en-US" i="1" dirty="0" smtClean="0"/>
              <a:t>B. animalis </a:t>
            </a:r>
            <a:r>
              <a:rPr lang="en-US" dirty="0" smtClean="0"/>
              <a:t>subsp. </a:t>
            </a:r>
            <a:r>
              <a:rPr lang="en-US" i="1" dirty="0" smtClean="0"/>
              <a:t>lactis</a:t>
            </a:r>
          </a:p>
          <a:p>
            <a:pPr lvl="1"/>
            <a:r>
              <a:rPr lang="en-US" i="1" dirty="0" smtClean="0"/>
              <a:t>B. longum</a:t>
            </a:r>
            <a:r>
              <a:rPr lang="en-US" dirty="0" smtClean="0"/>
              <a:t> subsp.</a:t>
            </a:r>
            <a:r>
              <a:rPr lang="en-US" i="1" dirty="0" smtClean="0"/>
              <a:t> longum</a:t>
            </a:r>
          </a:p>
          <a:p>
            <a:pPr lvl="1"/>
            <a:r>
              <a:rPr lang="en-US" i="1" dirty="0" smtClean="0"/>
              <a:t>B. longum</a:t>
            </a:r>
            <a:r>
              <a:rPr lang="en-US" dirty="0" smtClean="0"/>
              <a:t> subsp.</a:t>
            </a:r>
            <a:r>
              <a:rPr lang="en-US" i="1" dirty="0" smtClean="0"/>
              <a:t> </a:t>
            </a:r>
            <a:r>
              <a:rPr lang="en-US" i="1" dirty="0" err="1" smtClean="0"/>
              <a:t>infantis</a:t>
            </a:r>
            <a:endParaRPr lang="en-US" i="1" dirty="0" smtClean="0"/>
          </a:p>
          <a:p>
            <a:pPr lvl="1"/>
            <a:r>
              <a:rPr lang="en-US" i="1" dirty="0" smtClean="0"/>
              <a:t>B. </a:t>
            </a:r>
            <a:r>
              <a:rPr lang="en-US" i="1" dirty="0" err="1" smtClean="0"/>
              <a:t>adolescentis</a:t>
            </a:r>
            <a:endParaRPr lang="en-US" i="1" dirty="0" smtClean="0"/>
          </a:p>
          <a:p>
            <a:pPr lvl="1"/>
            <a:r>
              <a:rPr lang="en-US" i="1" dirty="0" smtClean="0"/>
              <a:t>B. </a:t>
            </a:r>
            <a:r>
              <a:rPr lang="en-US" i="1" dirty="0" err="1" smtClean="0"/>
              <a:t>breve</a:t>
            </a:r>
            <a:endParaRPr lang="en-US" i="1" dirty="0" smtClean="0"/>
          </a:p>
          <a:p>
            <a:pPr lvl="1"/>
            <a:r>
              <a:rPr lang="en-US" i="1" dirty="0" smtClean="0"/>
              <a:t>B. </a:t>
            </a:r>
            <a:r>
              <a:rPr lang="en-US" i="1" dirty="0" err="1" smtClean="0"/>
              <a:t>bifidum</a:t>
            </a:r>
            <a:endParaRPr lang="en-US" i="1" dirty="0" smtClean="0"/>
          </a:p>
        </p:txBody>
      </p:sp>
      <p:sp>
        <p:nvSpPr>
          <p:cNvPr id="5" name="Content Placeholder 4"/>
          <p:cNvSpPr>
            <a:spLocks noGrp="1"/>
          </p:cNvSpPr>
          <p:nvPr>
            <p:ph sz="quarter" idx="2"/>
          </p:nvPr>
        </p:nvSpPr>
        <p:spPr/>
        <p:txBody>
          <a:bodyPr/>
          <a:lstStyle/>
          <a:p>
            <a:r>
              <a:rPr lang="en-US" i="1" dirty="0" smtClean="0"/>
              <a:t>Lactobacillus</a:t>
            </a:r>
          </a:p>
          <a:p>
            <a:pPr lvl="1"/>
            <a:r>
              <a:rPr lang="en-US" i="1" dirty="0" smtClean="0"/>
              <a:t>L. </a:t>
            </a:r>
            <a:r>
              <a:rPr lang="en-US" i="1" dirty="0" err="1" smtClean="0"/>
              <a:t>rhamnosus</a:t>
            </a:r>
            <a:endParaRPr lang="en-US" i="1" dirty="0" smtClean="0"/>
          </a:p>
          <a:p>
            <a:pPr lvl="1"/>
            <a:r>
              <a:rPr lang="en-US" i="1" dirty="0" smtClean="0"/>
              <a:t>L. acidophilus</a:t>
            </a:r>
          </a:p>
          <a:p>
            <a:pPr lvl="1"/>
            <a:r>
              <a:rPr lang="en-US" i="1" dirty="0" smtClean="0"/>
              <a:t>L. </a:t>
            </a:r>
            <a:r>
              <a:rPr lang="en-US" i="1" dirty="0" err="1" smtClean="0"/>
              <a:t>casei</a:t>
            </a:r>
            <a:endParaRPr lang="en-US" i="1" dirty="0" smtClean="0"/>
          </a:p>
          <a:p>
            <a:pPr lvl="1"/>
            <a:r>
              <a:rPr lang="en-US" i="1" dirty="0" smtClean="0"/>
              <a:t>L. </a:t>
            </a:r>
            <a:r>
              <a:rPr lang="en-US" i="1" dirty="0" err="1" smtClean="0"/>
              <a:t>paracasei</a:t>
            </a:r>
            <a:endParaRPr lang="en-US" i="1" dirty="0" smtClean="0"/>
          </a:p>
          <a:p>
            <a:pPr lvl="1"/>
            <a:r>
              <a:rPr lang="en-US" i="1" dirty="0" smtClean="0"/>
              <a:t>L. </a:t>
            </a:r>
            <a:r>
              <a:rPr lang="en-US" i="1" dirty="0" err="1" smtClean="0"/>
              <a:t>johnsonii</a:t>
            </a:r>
            <a:endParaRPr lang="en-US" i="1" dirty="0" smtClean="0"/>
          </a:p>
          <a:p>
            <a:pPr lvl="1"/>
            <a:r>
              <a:rPr lang="en-US" i="1" dirty="0" smtClean="0"/>
              <a:t>L.  </a:t>
            </a:r>
            <a:r>
              <a:rPr lang="en-US" i="1" dirty="0" err="1" smtClean="0"/>
              <a:t>reuterii</a:t>
            </a:r>
            <a:endParaRPr lang="en-US" i="1" dirty="0"/>
          </a:p>
        </p:txBody>
      </p:sp>
      <p:pic>
        <p:nvPicPr>
          <p:cNvPr id="6" name="Picture 5"/>
          <p:cNvPicPr>
            <a:picLocks noChangeAspect="1"/>
          </p:cNvPicPr>
          <p:nvPr/>
        </p:nvPicPr>
        <p:blipFill>
          <a:blip r:embed="rId2"/>
          <a:stretch>
            <a:fillRect/>
          </a:stretch>
        </p:blipFill>
        <p:spPr>
          <a:xfrm>
            <a:off x="5905500" y="4495800"/>
            <a:ext cx="2705100" cy="2143385"/>
          </a:xfrm>
          <a:prstGeom prst="rect">
            <a:avLst/>
          </a:prstGeom>
        </p:spPr>
      </p:pic>
      <p:sp>
        <p:nvSpPr>
          <p:cNvPr id="7" name="TextBox 6"/>
          <p:cNvSpPr txBox="1"/>
          <p:nvPr/>
        </p:nvSpPr>
        <p:spPr>
          <a:xfrm>
            <a:off x="5334000" y="6389132"/>
            <a:ext cx="3352800" cy="369332"/>
          </a:xfrm>
          <a:prstGeom prst="rect">
            <a:avLst/>
          </a:prstGeom>
          <a:noFill/>
        </p:spPr>
        <p:txBody>
          <a:bodyPr wrap="square" rtlCol="0">
            <a:spAutoFit/>
          </a:bodyPr>
          <a:lstStyle/>
          <a:p>
            <a:r>
              <a:rPr lang="en-US" dirty="0" smtClean="0"/>
              <a:t>http://</a:t>
            </a:r>
            <a:r>
              <a:rPr lang="en-US" dirty="0" err="1" smtClean="0"/>
              <a:t>www.danactive.com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lstStyle/>
          <a:p>
            <a:r>
              <a:rPr lang="en-US" dirty="0" smtClean="0"/>
              <a:t>Mechanism of Probiotics</a:t>
            </a:r>
            <a:endParaRPr lang="en-US" dirty="0"/>
          </a:p>
        </p:txBody>
      </p:sp>
      <p:sp>
        <p:nvSpPr>
          <p:cNvPr id="4" name="TextBox 3"/>
          <p:cNvSpPr txBox="1"/>
          <p:nvPr/>
        </p:nvSpPr>
        <p:spPr>
          <a:xfrm>
            <a:off x="6934200" y="6324600"/>
            <a:ext cx="2057400" cy="381000"/>
          </a:xfrm>
          <a:prstGeom prst="rect">
            <a:avLst/>
          </a:prstGeom>
          <a:noFill/>
        </p:spPr>
        <p:txBody>
          <a:bodyPr wrap="square" rtlCol="0">
            <a:spAutoFit/>
          </a:bodyPr>
          <a:lstStyle/>
          <a:p>
            <a:r>
              <a:rPr lang="en-US" dirty="0" smtClean="0"/>
              <a:t>Sherman </a:t>
            </a:r>
            <a:r>
              <a:rPr lang="en-US" i="1" dirty="0" smtClean="0"/>
              <a:t>et al.</a:t>
            </a:r>
            <a:r>
              <a:rPr lang="en-US" dirty="0" smtClean="0"/>
              <a:t> 2009</a:t>
            </a:r>
            <a:endParaRPr lang="en-US" dirty="0"/>
          </a:p>
        </p:txBody>
      </p:sp>
      <p:pic>
        <p:nvPicPr>
          <p:cNvPr id="5" name="Picture 4"/>
          <p:cNvPicPr>
            <a:picLocks noChangeAspect="1"/>
          </p:cNvPicPr>
          <p:nvPr/>
        </p:nvPicPr>
        <p:blipFill>
          <a:blip r:embed="rId2"/>
          <a:stretch>
            <a:fillRect/>
          </a:stretch>
        </p:blipFill>
        <p:spPr>
          <a:xfrm>
            <a:off x="914400" y="990601"/>
            <a:ext cx="7334250" cy="5334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tx1"/>
                </a:solidFill>
              </a:rPr>
              <a:t>Bifidobacterium animalis </a:t>
            </a:r>
            <a:r>
              <a:rPr lang="en-US" dirty="0" smtClean="0">
                <a:solidFill>
                  <a:schemeClr val="tx1"/>
                </a:solidFill>
              </a:rPr>
              <a:t>ssp.</a:t>
            </a:r>
            <a:endParaRPr lang="en-US" dirty="0">
              <a:solidFill>
                <a:schemeClr val="tx1"/>
              </a:solidFill>
            </a:endParaRPr>
          </a:p>
        </p:txBody>
      </p:sp>
      <p:sp>
        <p:nvSpPr>
          <p:cNvPr id="3" name="Content Placeholder 2"/>
          <p:cNvSpPr>
            <a:spLocks noGrp="1"/>
          </p:cNvSpPr>
          <p:nvPr>
            <p:ph sz="quarter" idx="1"/>
          </p:nvPr>
        </p:nvSpPr>
        <p:spPr>
          <a:xfrm>
            <a:off x="628650" y="1428750"/>
            <a:ext cx="8001000" cy="4572000"/>
          </a:xfrm>
        </p:spPr>
        <p:txBody>
          <a:bodyPr/>
          <a:lstStyle/>
          <a:p>
            <a:r>
              <a:rPr lang="en-US" sz="2400" dirty="0" smtClean="0">
                <a:latin typeface="+mj-lt"/>
              </a:rPr>
              <a:t>Gram positive</a:t>
            </a:r>
          </a:p>
          <a:p>
            <a:endParaRPr lang="en-US" dirty="0" smtClean="0"/>
          </a:p>
          <a:p>
            <a:r>
              <a:rPr lang="en-US" sz="2400" dirty="0" smtClean="0">
                <a:latin typeface="+mj-lt"/>
              </a:rPr>
              <a:t>Non-spore forming</a:t>
            </a:r>
          </a:p>
          <a:p>
            <a:endParaRPr lang="en-US" dirty="0" smtClean="0"/>
          </a:p>
          <a:p>
            <a:r>
              <a:rPr lang="en-US" sz="2400" dirty="0" smtClean="0">
                <a:latin typeface="+mj-lt"/>
              </a:rPr>
              <a:t>Non-motile</a:t>
            </a:r>
          </a:p>
          <a:p>
            <a:endParaRPr lang="en-US" dirty="0" smtClean="0"/>
          </a:p>
          <a:p>
            <a:r>
              <a:rPr lang="en-US" sz="2400" dirty="0" smtClean="0">
                <a:latin typeface="+mj-lt"/>
              </a:rPr>
              <a:t>Obligate anaerobe </a:t>
            </a:r>
            <a:endParaRPr lang="en-US" sz="2400" dirty="0">
              <a:latin typeface="+mj-lt"/>
            </a:endParaRPr>
          </a:p>
        </p:txBody>
      </p:sp>
      <p:pic>
        <p:nvPicPr>
          <p:cNvPr id="2050" name="Picture 2"/>
          <p:cNvPicPr>
            <a:picLocks noChangeAspect="1" noChangeArrowheads="1"/>
          </p:cNvPicPr>
          <p:nvPr/>
        </p:nvPicPr>
        <p:blipFill>
          <a:blip r:embed="rId3" cstate="print"/>
          <a:srcRect/>
          <a:stretch>
            <a:fillRect/>
          </a:stretch>
        </p:blipFill>
        <p:spPr bwMode="auto">
          <a:xfrm>
            <a:off x="3733800" y="1524000"/>
            <a:ext cx="4880400" cy="3733800"/>
          </a:xfrm>
          <a:prstGeom prst="rect">
            <a:avLst/>
          </a:prstGeom>
          <a:noFill/>
          <a:ln w="9525">
            <a:noFill/>
            <a:miter lim="800000"/>
            <a:headEnd/>
            <a:tailEnd/>
          </a:ln>
        </p:spPr>
      </p:pic>
      <p:sp>
        <p:nvSpPr>
          <p:cNvPr id="5" name="TextBox 4"/>
          <p:cNvSpPr txBox="1"/>
          <p:nvPr/>
        </p:nvSpPr>
        <p:spPr>
          <a:xfrm>
            <a:off x="4800600" y="5257800"/>
            <a:ext cx="3276600" cy="307777"/>
          </a:xfrm>
          <a:prstGeom prst="rect">
            <a:avLst/>
          </a:prstGeom>
          <a:noFill/>
        </p:spPr>
        <p:txBody>
          <a:bodyPr wrap="square" rtlCol="0">
            <a:spAutoFit/>
          </a:bodyPr>
          <a:lstStyle/>
          <a:p>
            <a:r>
              <a:rPr lang="en-US" sz="1400" dirty="0" smtClean="0"/>
              <a:t>http://www.esculap.pl/danone</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33694"/>
            <a:ext cx="7924800" cy="1143000"/>
          </a:xfrm>
        </p:spPr>
        <p:txBody>
          <a:bodyPr>
            <a:normAutofit fontScale="90000"/>
          </a:bodyPr>
          <a:lstStyle/>
          <a:p>
            <a:r>
              <a:rPr lang="en-US" i="1" dirty="0" smtClean="0">
                <a:solidFill>
                  <a:schemeClr val="tx1"/>
                </a:solidFill>
              </a:rPr>
              <a:t>Bifidobacterium animalis </a:t>
            </a:r>
            <a:r>
              <a:rPr lang="en-US" dirty="0" smtClean="0">
                <a:solidFill>
                  <a:schemeClr val="tx1"/>
                </a:solidFill>
              </a:rPr>
              <a:t>subsp. </a:t>
            </a:r>
            <a:r>
              <a:rPr lang="en-US" i="1" dirty="0" smtClean="0">
                <a:solidFill>
                  <a:schemeClr val="tx1"/>
                </a:solidFill>
              </a:rPr>
              <a:t>lactis</a:t>
            </a:r>
            <a:endParaRPr lang="en-US" i="1" dirty="0">
              <a:solidFill>
                <a:schemeClr val="tx1"/>
              </a:solidFill>
            </a:endParaRPr>
          </a:p>
        </p:txBody>
      </p:sp>
      <p:sp>
        <p:nvSpPr>
          <p:cNvPr id="5" name="Content Placeholder 4"/>
          <p:cNvSpPr>
            <a:spLocks noGrp="1"/>
          </p:cNvSpPr>
          <p:nvPr>
            <p:ph sz="quarter" idx="1"/>
          </p:nvPr>
        </p:nvSpPr>
        <p:spPr>
          <a:xfrm>
            <a:off x="228600" y="1447800"/>
            <a:ext cx="4572000" cy="5029200"/>
          </a:xfrm>
        </p:spPr>
        <p:txBody>
          <a:bodyPr>
            <a:normAutofit lnSpcReduction="10000"/>
          </a:bodyPr>
          <a:lstStyle/>
          <a:p>
            <a:r>
              <a:rPr lang="en-US" dirty="0" smtClean="0">
                <a:latin typeface="+mj-lt"/>
              </a:rPr>
              <a:t>First isolated and identified as a new species in 1997</a:t>
            </a:r>
            <a:r>
              <a:rPr lang="en-US" sz="1200" dirty="0" smtClean="0">
                <a:latin typeface="+mj-lt"/>
              </a:rPr>
              <a:t>(Meile </a:t>
            </a:r>
            <a:r>
              <a:rPr lang="en-US" sz="1200" i="1" dirty="0" smtClean="0">
                <a:latin typeface="+mj-lt"/>
              </a:rPr>
              <a:t>et al. </a:t>
            </a:r>
            <a:r>
              <a:rPr lang="en-US" sz="1200" dirty="0" smtClean="0">
                <a:latin typeface="+mj-lt"/>
              </a:rPr>
              <a:t>1997)</a:t>
            </a:r>
            <a:endParaRPr lang="en-US" sz="2800" dirty="0" smtClean="0">
              <a:latin typeface="+mj-lt"/>
            </a:endParaRPr>
          </a:p>
          <a:p>
            <a:r>
              <a:rPr lang="en-US" dirty="0" smtClean="0">
                <a:latin typeface="+mj-lt"/>
              </a:rPr>
              <a:t>Most common (sub)species of bifidobacteria isolated from dairy products </a:t>
            </a:r>
            <a:r>
              <a:rPr lang="en-US" sz="1100" dirty="0" smtClean="0">
                <a:latin typeface="+mj-lt"/>
              </a:rPr>
              <a:t>(Fasoli </a:t>
            </a:r>
            <a:r>
              <a:rPr lang="en-US" sz="1100" i="1" dirty="0" smtClean="0">
                <a:latin typeface="+mj-lt"/>
              </a:rPr>
              <a:t>et al</a:t>
            </a:r>
            <a:r>
              <a:rPr lang="en-US" sz="1100" dirty="0" smtClean="0">
                <a:latin typeface="+mj-lt"/>
              </a:rPr>
              <a:t>. 2003)</a:t>
            </a:r>
            <a:endParaRPr lang="en-US" dirty="0" smtClean="0">
              <a:latin typeface="+mj-lt"/>
            </a:endParaRPr>
          </a:p>
          <a:p>
            <a:r>
              <a:rPr lang="en-US" dirty="0" smtClean="0">
                <a:latin typeface="+mj-lt"/>
              </a:rPr>
              <a:t>Important technological advantages</a:t>
            </a:r>
          </a:p>
          <a:p>
            <a:pPr lvl="1">
              <a:buFont typeface="Wingdings" pitchFamily="2" charset="2"/>
              <a:buChar char="Ø"/>
            </a:pPr>
            <a:r>
              <a:rPr lang="en-US" dirty="0" smtClean="0">
                <a:latin typeface="+mj-lt"/>
              </a:rPr>
              <a:t>Oxygen-tolerant</a:t>
            </a:r>
          </a:p>
          <a:p>
            <a:pPr lvl="1">
              <a:buFont typeface="Wingdings" pitchFamily="2" charset="2"/>
              <a:buChar char="Ø"/>
            </a:pPr>
            <a:r>
              <a:rPr lang="en-US" dirty="0" smtClean="0">
                <a:latin typeface="+mj-lt"/>
              </a:rPr>
              <a:t>Acid-resistant</a:t>
            </a:r>
          </a:p>
          <a:p>
            <a:pPr lvl="1">
              <a:buFont typeface="Wingdings" pitchFamily="2" charset="2"/>
              <a:buChar char="Ø"/>
            </a:pPr>
            <a:r>
              <a:rPr lang="en-US" dirty="0" smtClean="0">
                <a:latin typeface="+mj-lt"/>
              </a:rPr>
              <a:t>Bile-tolerant </a:t>
            </a:r>
            <a:r>
              <a:rPr lang="en-US" sz="1200" dirty="0" smtClean="0">
                <a:latin typeface="+mj-lt"/>
              </a:rPr>
              <a:t>(Jayamanne and  Adams 2006)</a:t>
            </a:r>
          </a:p>
          <a:p>
            <a:pPr lvl="1">
              <a:buFont typeface="Wingdings" pitchFamily="2" charset="2"/>
              <a:buChar char="Ø"/>
            </a:pPr>
            <a:r>
              <a:rPr lang="en-US" dirty="0" smtClean="0">
                <a:latin typeface="+mj-lt"/>
              </a:rPr>
              <a:t>Growth observed in milk and milk based media </a:t>
            </a:r>
            <a:r>
              <a:rPr lang="en-US" sz="1200" dirty="0" smtClean="0">
                <a:latin typeface="+mj-lt"/>
              </a:rPr>
              <a:t>(Masco </a:t>
            </a:r>
            <a:r>
              <a:rPr lang="en-US" sz="1200" i="1" dirty="0" smtClean="0">
                <a:latin typeface="+mj-lt"/>
              </a:rPr>
              <a:t>et al.</a:t>
            </a:r>
            <a:r>
              <a:rPr lang="en-US" sz="1200" dirty="0" smtClean="0">
                <a:latin typeface="+mj-lt"/>
              </a:rPr>
              <a:t> 2004)</a:t>
            </a:r>
            <a:endParaRPr lang="en-US" dirty="0" smtClean="0">
              <a:latin typeface="+mj-lt"/>
            </a:endParaRPr>
          </a:p>
          <a:p>
            <a:pPr lvl="1">
              <a:buFont typeface="Wingdings" pitchFamily="2" charset="2"/>
              <a:buChar char="Ø"/>
            </a:pPr>
            <a:endParaRPr lang="en-US" sz="1200" dirty="0" smtClean="0">
              <a:latin typeface="+mj-lt"/>
            </a:endParaRPr>
          </a:p>
        </p:txBody>
      </p:sp>
      <p:sp>
        <p:nvSpPr>
          <p:cNvPr id="10" name="TextBox 9"/>
          <p:cNvSpPr txBox="1"/>
          <p:nvPr/>
        </p:nvSpPr>
        <p:spPr>
          <a:xfrm>
            <a:off x="4724400" y="6191536"/>
            <a:ext cx="3048000" cy="584775"/>
          </a:xfrm>
          <a:prstGeom prst="rect">
            <a:avLst/>
          </a:prstGeom>
          <a:noFill/>
        </p:spPr>
        <p:txBody>
          <a:bodyPr wrap="square" rtlCol="0">
            <a:spAutoFit/>
          </a:bodyPr>
          <a:lstStyle/>
          <a:p>
            <a:pPr algn="ctr"/>
            <a:r>
              <a:rPr lang="en-US" sz="1400" dirty="0" smtClean="0"/>
              <a:t>www.activia.com</a:t>
            </a:r>
          </a:p>
          <a:p>
            <a:pPr algn="ctr"/>
            <a:endParaRPr lang="en-US" dirty="0"/>
          </a:p>
        </p:txBody>
      </p:sp>
      <p:pic>
        <p:nvPicPr>
          <p:cNvPr id="1026" name="Picture 2"/>
          <p:cNvPicPr>
            <a:picLocks noChangeAspect="1" noChangeArrowheads="1"/>
          </p:cNvPicPr>
          <p:nvPr/>
        </p:nvPicPr>
        <p:blipFill>
          <a:blip r:embed="rId3" cstate="print"/>
          <a:srcRect l="16970" t="15873" r="15152" b="17460"/>
          <a:stretch>
            <a:fillRect/>
          </a:stretch>
        </p:blipFill>
        <p:spPr bwMode="auto">
          <a:xfrm>
            <a:off x="4572000" y="3657600"/>
            <a:ext cx="3429000" cy="2571750"/>
          </a:xfrm>
          <a:prstGeom prst="rect">
            <a:avLst/>
          </a:prstGeom>
          <a:noFill/>
          <a:ln w="9525">
            <a:noFill/>
            <a:miter lim="800000"/>
            <a:headEnd/>
            <a:tailEnd/>
          </a:ln>
        </p:spPr>
      </p:pic>
      <p:pic>
        <p:nvPicPr>
          <p:cNvPr id="8" name="Picture 7" descr="Picture1.png"/>
          <p:cNvPicPr>
            <a:picLocks noChangeAspect="1"/>
          </p:cNvPicPr>
          <p:nvPr/>
        </p:nvPicPr>
        <p:blipFill>
          <a:blip r:embed="rId4" cstate="print"/>
          <a:stretch>
            <a:fillRect/>
          </a:stretch>
        </p:blipFill>
        <p:spPr>
          <a:xfrm>
            <a:off x="5562600" y="1295400"/>
            <a:ext cx="3145412" cy="2362200"/>
          </a:xfrm>
          <a:prstGeom prst="rect">
            <a:avLst/>
          </a:prstGeom>
          <a:ln w="19050" cap="rnd">
            <a:solidFill>
              <a:schemeClr val="tx1"/>
            </a:solidFill>
            <a:rou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i="1" dirty="0" smtClean="0">
                <a:solidFill>
                  <a:schemeClr val="tx1"/>
                </a:solidFill>
              </a:rPr>
              <a:t>Bifidobacterium animalis </a:t>
            </a:r>
            <a:r>
              <a:rPr lang="en-US" dirty="0" smtClean="0">
                <a:solidFill>
                  <a:schemeClr val="tx1"/>
                </a:solidFill>
              </a:rPr>
              <a:t>subsp. </a:t>
            </a:r>
            <a:r>
              <a:rPr lang="en-US" i="1" dirty="0" smtClean="0">
                <a:solidFill>
                  <a:schemeClr val="tx1"/>
                </a:solidFill>
              </a:rPr>
              <a:t>lactis</a:t>
            </a:r>
            <a:endParaRPr lang="en-US" dirty="0"/>
          </a:p>
        </p:txBody>
      </p:sp>
      <p:sp>
        <p:nvSpPr>
          <p:cNvPr id="6" name="Content Placeholder 5"/>
          <p:cNvSpPr>
            <a:spLocks noGrp="1"/>
          </p:cNvSpPr>
          <p:nvPr>
            <p:ph sz="quarter" idx="1"/>
          </p:nvPr>
        </p:nvSpPr>
        <p:spPr>
          <a:xfrm>
            <a:off x="457200" y="1447800"/>
            <a:ext cx="8153400" cy="5029200"/>
          </a:xfrm>
        </p:spPr>
        <p:txBody>
          <a:bodyPr>
            <a:normAutofit/>
          </a:bodyPr>
          <a:lstStyle/>
          <a:p>
            <a:r>
              <a:rPr lang="en-US" sz="2400" b="1" u="sng" dirty="0" smtClean="0"/>
              <a:t>Comparison of the complete genome sequences of Bifidobacterium animalis subsp. lactis DSM 10140 and Bl-04.</a:t>
            </a:r>
            <a:r>
              <a:rPr lang="en-US" sz="2400" dirty="0" smtClean="0"/>
              <a:t> Barrangou R, </a:t>
            </a:r>
            <a:r>
              <a:rPr lang="en-US" sz="2400" dirty="0" err="1" smtClean="0"/>
              <a:t>Briczinski</a:t>
            </a:r>
            <a:r>
              <a:rPr lang="en-US" sz="2400" dirty="0" smtClean="0"/>
              <a:t> EP, </a:t>
            </a:r>
            <a:r>
              <a:rPr lang="en-US" sz="2400" dirty="0" err="1" smtClean="0"/>
              <a:t>Traeger</a:t>
            </a:r>
            <a:r>
              <a:rPr lang="en-US" sz="2400" dirty="0" smtClean="0"/>
              <a:t> LL, Loquasto JR, Richards M, Horvath P, </a:t>
            </a:r>
            <a:r>
              <a:rPr lang="en-US" sz="2400" dirty="0" err="1" smtClean="0"/>
              <a:t>Coûté-Monvoisin</a:t>
            </a:r>
            <a:r>
              <a:rPr lang="en-US" sz="2400" dirty="0" smtClean="0"/>
              <a:t> AC, </a:t>
            </a:r>
            <a:r>
              <a:rPr lang="en-US" sz="2400" dirty="0" err="1" smtClean="0"/>
              <a:t>Leyer</a:t>
            </a:r>
            <a:r>
              <a:rPr lang="en-US" sz="2400" dirty="0" smtClean="0"/>
              <a:t> G, </a:t>
            </a:r>
            <a:r>
              <a:rPr lang="en-US" sz="2400" dirty="0" err="1" smtClean="0"/>
              <a:t>Rendulic</a:t>
            </a:r>
            <a:r>
              <a:rPr lang="en-US" sz="2400" dirty="0" smtClean="0"/>
              <a:t> S, Steele JL, Broadbent JR, Oberg T, Dudley EG, Schuster S, Romero DA, Roberts RF. J </a:t>
            </a:r>
            <a:r>
              <a:rPr lang="en-US" sz="2400" dirty="0" err="1" smtClean="0"/>
              <a:t>Bacteriol</a:t>
            </a:r>
            <a:r>
              <a:rPr lang="en-US" sz="2400" dirty="0" smtClean="0"/>
              <a:t>. 2009 Jul;191(13):4144-51.</a:t>
            </a:r>
          </a:p>
          <a:p>
            <a:pPr>
              <a:buNone/>
            </a:pPr>
            <a:endParaRPr lang="en-US" sz="1600" b="1" dirty="0" smtClean="0"/>
          </a:p>
          <a:p>
            <a:r>
              <a:rPr lang="en-US" sz="1600" b="1" u="sng" dirty="0" smtClean="0"/>
              <a:t>Genome sequence of the probiotic bacterium Bifidobacterium animalis subsp. lactis AD011</a:t>
            </a:r>
            <a:r>
              <a:rPr lang="en-US" sz="1600" b="1" dirty="0" smtClean="0"/>
              <a:t>.</a:t>
            </a:r>
            <a:r>
              <a:rPr lang="en-US" sz="1600" dirty="0" smtClean="0"/>
              <a:t> Kim JF, </a:t>
            </a:r>
            <a:r>
              <a:rPr lang="en-US" sz="1600" dirty="0" err="1" smtClean="0"/>
              <a:t>Jeong</a:t>
            </a:r>
            <a:r>
              <a:rPr lang="en-US" sz="1600" dirty="0" smtClean="0"/>
              <a:t> H, Yu DS, </a:t>
            </a:r>
            <a:r>
              <a:rPr lang="en-US" sz="1600" dirty="0" err="1" smtClean="0"/>
              <a:t>Choi</a:t>
            </a:r>
            <a:r>
              <a:rPr lang="en-US" sz="1600" dirty="0" smtClean="0"/>
              <a:t> SH, </a:t>
            </a:r>
            <a:r>
              <a:rPr lang="en-US" sz="1600" dirty="0" err="1" smtClean="0"/>
              <a:t>Hur</a:t>
            </a:r>
            <a:r>
              <a:rPr lang="en-US" sz="1600" dirty="0" smtClean="0"/>
              <a:t> CG, Park MS, Yoon SH, Kim DW, </a:t>
            </a:r>
            <a:r>
              <a:rPr lang="en-US" sz="1600" dirty="0" err="1" smtClean="0"/>
              <a:t>Ji</a:t>
            </a:r>
            <a:r>
              <a:rPr lang="en-US" sz="1600" dirty="0" smtClean="0"/>
              <a:t> GE, Park HS, Oh TK.J </a:t>
            </a:r>
            <a:r>
              <a:rPr lang="en-US" sz="1600" dirty="0" err="1" smtClean="0"/>
              <a:t>Bacteriol</a:t>
            </a:r>
            <a:r>
              <a:rPr lang="en-US" sz="1600" dirty="0" smtClean="0"/>
              <a:t>. 2009 Jan;191(2):678-9.</a:t>
            </a:r>
          </a:p>
          <a:p>
            <a:r>
              <a:rPr lang="en-US" sz="1400" b="1" u="sng" dirty="0" smtClean="0"/>
              <a:t>Complete genome sequence of Bifidobacterium animalis subsp. lactis BB-12, a widely consumed probiotic strain. </a:t>
            </a:r>
            <a:r>
              <a:rPr lang="en-US" sz="1400" dirty="0" err="1" smtClean="0"/>
              <a:t>Garrigues</a:t>
            </a:r>
            <a:r>
              <a:rPr lang="en-US" sz="1400" dirty="0" smtClean="0"/>
              <a:t> C, Johansen E, Pedersen MB.J </a:t>
            </a:r>
            <a:r>
              <a:rPr lang="en-US" sz="1400" dirty="0" err="1" smtClean="0"/>
              <a:t>Bacteriol</a:t>
            </a:r>
            <a:r>
              <a:rPr lang="en-US" sz="1400" dirty="0" smtClean="0"/>
              <a:t>. 2010 May;192(9):2467-8</a:t>
            </a:r>
          </a:p>
          <a:p>
            <a:endParaRPr lang="en-US" sz="1400" b="1" u="sng" dirty="0" smtClean="0"/>
          </a:p>
          <a:p>
            <a:endParaRPr lang="en-US" dirty="0" smtClean="0"/>
          </a:p>
          <a:p>
            <a:endParaRPr lang="en-US" b="1" dirty="0" smtClean="0"/>
          </a:p>
          <a:p>
            <a:endParaRPr lang="en-US" b="1" u="sng"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i="1" dirty="0" smtClean="0">
                <a:solidFill>
                  <a:schemeClr val="tx1"/>
                </a:solidFill>
              </a:rPr>
              <a:t>Bifidobacterium animalis </a:t>
            </a:r>
            <a:r>
              <a:rPr lang="en-US" dirty="0" smtClean="0">
                <a:solidFill>
                  <a:schemeClr val="tx1"/>
                </a:solidFill>
              </a:rPr>
              <a:t>subsp.</a:t>
            </a:r>
            <a:r>
              <a:rPr lang="en-US" i="1" dirty="0" smtClean="0">
                <a:solidFill>
                  <a:schemeClr val="tx1"/>
                </a:solidFill>
              </a:rPr>
              <a:t> animalis</a:t>
            </a:r>
            <a:endParaRPr lang="en-US" dirty="0"/>
          </a:p>
        </p:txBody>
      </p:sp>
      <p:sp>
        <p:nvSpPr>
          <p:cNvPr id="3" name="Content Placeholder 2"/>
          <p:cNvSpPr>
            <a:spLocks noGrp="1"/>
          </p:cNvSpPr>
          <p:nvPr>
            <p:ph sz="quarter" idx="1"/>
          </p:nvPr>
        </p:nvSpPr>
        <p:spPr>
          <a:xfrm>
            <a:off x="304800" y="1447800"/>
            <a:ext cx="8382000" cy="5029200"/>
          </a:xfrm>
        </p:spPr>
        <p:txBody>
          <a:bodyPr/>
          <a:lstStyle/>
          <a:p>
            <a:r>
              <a:rPr lang="en-US" dirty="0" smtClean="0"/>
              <a:t>First described in 1969 by Mitsuoka.</a:t>
            </a:r>
          </a:p>
          <a:p>
            <a:pPr lvl="1"/>
            <a:r>
              <a:rPr lang="en-US" dirty="0" smtClean="0"/>
              <a:t>Isolated from the feces of rat</a:t>
            </a:r>
          </a:p>
          <a:p>
            <a:r>
              <a:rPr lang="en-US" dirty="0" smtClean="0"/>
              <a:t>Believed to:</a:t>
            </a:r>
          </a:p>
          <a:p>
            <a:pPr lvl="1"/>
            <a:r>
              <a:rPr lang="en-US" dirty="0" smtClean="0"/>
              <a:t>Lack the ability to grow in milk </a:t>
            </a:r>
            <a:r>
              <a:rPr lang="en-US" sz="1400" dirty="0" smtClean="0"/>
              <a:t>(</a:t>
            </a:r>
            <a:r>
              <a:rPr lang="en-US" sz="1400" dirty="0" err="1" smtClean="0"/>
              <a:t>Meile</a:t>
            </a:r>
            <a:r>
              <a:rPr lang="en-US" sz="1400" dirty="0" smtClean="0"/>
              <a:t> </a:t>
            </a:r>
            <a:r>
              <a:rPr lang="en-US" sz="1400" i="1" dirty="0" smtClean="0"/>
              <a:t>et al. </a:t>
            </a:r>
            <a:r>
              <a:rPr lang="en-US" sz="1400" dirty="0" smtClean="0"/>
              <a:t>1997</a:t>
            </a:r>
            <a:r>
              <a:rPr lang="en-US" sz="1400" i="1" dirty="0" smtClean="0"/>
              <a:t>)</a:t>
            </a:r>
          </a:p>
          <a:p>
            <a:pPr lvl="1"/>
            <a:r>
              <a:rPr lang="en-US" dirty="0" smtClean="0"/>
              <a:t>Reduced oxygen-tolerance (when compared to BAL)</a:t>
            </a:r>
          </a:p>
          <a:p>
            <a:pPr lvl="1"/>
            <a:r>
              <a:rPr lang="en-US" dirty="0" smtClean="0"/>
              <a:t>Reduced ability to survive in acid and bile (when compared to BAL)</a:t>
            </a:r>
          </a:p>
          <a:p>
            <a:pPr lvl="1"/>
            <a:r>
              <a:rPr lang="en-US" dirty="0" smtClean="0"/>
              <a:t>Little evidence to support probiotic status</a:t>
            </a:r>
          </a:p>
          <a:p>
            <a:pPr lvl="1"/>
            <a:r>
              <a:rPr lang="en-US" dirty="0" smtClean="0"/>
              <a:t>Potentially pathogenic-Caused colonic inflammation in rats </a:t>
            </a:r>
            <a:r>
              <a:rPr lang="en-US" sz="1400" dirty="0" smtClean="0"/>
              <a:t>(Moran </a:t>
            </a:r>
            <a:r>
              <a:rPr lang="en-US" sz="1400" i="1" dirty="0" smtClean="0"/>
              <a:t>et al.</a:t>
            </a:r>
            <a:r>
              <a:rPr lang="en-US" sz="1400" dirty="0" smtClean="0"/>
              <a:t> 2009)</a:t>
            </a:r>
          </a:p>
          <a:p>
            <a:pPr lvl="1"/>
            <a:endParaRPr lang="en-US" dirty="0" smtClean="0"/>
          </a:p>
          <a:p>
            <a:pPr lvl="1">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fontScale="90000"/>
          </a:bodyPr>
          <a:lstStyle/>
          <a:p>
            <a:r>
              <a:rPr lang="en-US" i="1" dirty="0" smtClean="0">
                <a:solidFill>
                  <a:schemeClr val="tx1"/>
                </a:solidFill>
              </a:rPr>
              <a:t>Bifidobacterium animalis </a:t>
            </a:r>
            <a:r>
              <a:rPr lang="en-US" dirty="0" smtClean="0">
                <a:solidFill>
                  <a:schemeClr val="tx1"/>
                </a:solidFill>
              </a:rPr>
              <a:t>subsp.</a:t>
            </a:r>
            <a:r>
              <a:rPr lang="en-US" i="1" dirty="0" smtClean="0">
                <a:solidFill>
                  <a:schemeClr val="tx1"/>
                </a:solidFill>
              </a:rPr>
              <a:t> animalis</a:t>
            </a:r>
            <a:endParaRPr lang="en-US" dirty="0"/>
          </a:p>
        </p:txBody>
      </p:sp>
      <p:sp>
        <p:nvSpPr>
          <p:cNvPr id="3" name="Content Placeholder 2"/>
          <p:cNvSpPr>
            <a:spLocks noGrp="1"/>
          </p:cNvSpPr>
          <p:nvPr>
            <p:ph sz="quarter" idx="1"/>
          </p:nvPr>
        </p:nvSpPr>
        <p:spPr>
          <a:xfrm>
            <a:off x="533400" y="1447800"/>
            <a:ext cx="8153400" cy="4572000"/>
          </a:xfrm>
        </p:spPr>
        <p:txBody>
          <a:bodyPr/>
          <a:lstStyle/>
          <a:p>
            <a:r>
              <a:rPr lang="en-US" dirty="0" smtClean="0"/>
              <a:t>Previous reports have suggested the level of homology between </a:t>
            </a:r>
            <a:r>
              <a:rPr lang="en-US" i="1" dirty="0" smtClean="0"/>
              <a:t>B. animalis </a:t>
            </a:r>
            <a:r>
              <a:rPr lang="en-US" dirty="0" smtClean="0"/>
              <a:t>subsp.</a:t>
            </a:r>
            <a:r>
              <a:rPr lang="en-US" i="1" dirty="0" smtClean="0"/>
              <a:t> animalis</a:t>
            </a:r>
            <a:r>
              <a:rPr lang="en-US" dirty="0" smtClean="0"/>
              <a:t> and </a:t>
            </a:r>
            <a:r>
              <a:rPr lang="en-US" i="1" dirty="0" smtClean="0"/>
              <a:t>B. animalis </a:t>
            </a:r>
            <a:r>
              <a:rPr lang="en-US" dirty="0" smtClean="0"/>
              <a:t>subsp.</a:t>
            </a:r>
            <a:r>
              <a:rPr lang="en-US" i="1" dirty="0" smtClean="0"/>
              <a:t> lactis </a:t>
            </a:r>
            <a:r>
              <a:rPr lang="en-US" dirty="0" smtClean="0"/>
              <a:t>to be around 85-95% homologous by DNA-DNA hybridization </a:t>
            </a:r>
            <a:r>
              <a:rPr lang="en-US" sz="1400" dirty="0" smtClean="0"/>
              <a:t>(</a:t>
            </a:r>
            <a:r>
              <a:rPr lang="en-US" sz="1400" dirty="0" err="1" smtClean="0"/>
              <a:t>Meile</a:t>
            </a:r>
            <a:r>
              <a:rPr lang="en-US" sz="1400" dirty="0" smtClean="0"/>
              <a:t> </a:t>
            </a:r>
            <a:r>
              <a:rPr lang="en-US" sz="1400" i="1" dirty="0" smtClean="0"/>
              <a:t>et al. </a:t>
            </a:r>
            <a:r>
              <a:rPr lang="en-US" sz="1400" dirty="0" smtClean="0"/>
              <a:t>1997).</a:t>
            </a:r>
          </a:p>
          <a:p>
            <a:endParaRPr lang="en-US" sz="1400" dirty="0" smtClean="0"/>
          </a:p>
          <a:p>
            <a:r>
              <a:rPr lang="en-US" dirty="0" smtClean="0"/>
              <a:t>No complete genome existed for any strain of </a:t>
            </a:r>
            <a:r>
              <a:rPr lang="en-US" i="1" dirty="0" smtClean="0"/>
              <a:t>B. animalis </a:t>
            </a:r>
            <a:r>
              <a:rPr lang="en-US" dirty="0" smtClean="0"/>
              <a:t>subsp.</a:t>
            </a:r>
            <a:r>
              <a:rPr lang="en-US" i="1" dirty="0" smtClean="0"/>
              <a:t> animalis.</a:t>
            </a:r>
          </a:p>
          <a:p>
            <a:pPr>
              <a:buNone/>
            </a:pPr>
            <a:endParaRPr lang="en-US" dirty="0" smtClean="0"/>
          </a:p>
          <a:p>
            <a:r>
              <a:rPr lang="en-US" dirty="0" smtClean="0"/>
              <a:t>Despite obvious phenotypic differences there exists a high level of similarity between the genomes of the two organisms.</a:t>
            </a:r>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2407</TotalTime>
  <Words>1782</Words>
  <Application>Microsoft Macintosh PowerPoint</Application>
  <PresentationFormat>On-screen Show (4:3)</PresentationFormat>
  <Paragraphs>196</Paragraphs>
  <Slides>28</Slides>
  <Notes>5</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Equity</vt:lpstr>
      <vt:lpstr>Comparison of the complete genomes of Bifidobacterium animalis subsp. animalis and Bifidobacterium animalis subsp. lactis</vt:lpstr>
      <vt:lpstr>Probiotics</vt:lpstr>
      <vt:lpstr>Potential Probiotic Organisms</vt:lpstr>
      <vt:lpstr>Mechanism of Probiotics</vt:lpstr>
      <vt:lpstr>Bifidobacterium animalis ssp.</vt:lpstr>
      <vt:lpstr>Bifidobacterium animalis subsp. lactis</vt:lpstr>
      <vt:lpstr>Bifidobacterium animalis subsp. lactis</vt:lpstr>
      <vt:lpstr>Bifidobacterium animalis subsp. animalis</vt:lpstr>
      <vt:lpstr>Bifidobacterium animalis subsp. animalis</vt:lpstr>
      <vt:lpstr>Objectives</vt:lpstr>
      <vt:lpstr>Objective 1</vt:lpstr>
      <vt:lpstr>BAL Scaffold</vt:lpstr>
      <vt:lpstr>Closing Reactions</vt:lpstr>
      <vt:lpstr>Bifidobacterium animalis subsp. animalis genome</vt:lpstr>
      <vt:lpstr>Objective 1</vt:lpstr>
      <vt:lpstr>Objective 1</vt:lpstr>
      <vt:lpstr>Objective 1</vt:lpstr>
      <vt:lpstr>Positive Selection?</vt:lpstr>
      <vt:lpstr>Positive Selection?</vt:lpstr>
      <vt:lpstr>Objective 1- Summary</vt:lpstr>
      <vt:lpstr>Slide 21</vt:lpstr>
      <vt:lpstr>Objective 2</vt:lpstr>
      <vt:lpstr>Slide 23</vt:lpstr>
      <vt:lpstr>Objective 3</vt:lpstr>
      <vt:lpstr>Objective 3</vt:lpstr>
      <vt:lpstr>Objective 3</vt:lpstr>
      <vt:lpstr>Summary</vt:lpstr>
      <vt:lpstr>XYPLOT</vt:lpstr>
    </vt:vector>
  </TitlesOfParts>
  <Company>Penn State University</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the complete genomes of Bifidobacterium animalis subsp. animalis and Bifidobacterium animalis subsp. lactis</dc:title>
  <dc:creator>Joseph Loquasto</dc:creator>
  <cp:lastModifiedBy>Joseph Loquasto</cp:lastModifiedBy>
  <cp:revision>66</cp:revision>
  <dcterms:created xsi:type="dcterms:W3CDTF">2010-04-26T18:16:11Z</dcterms:created>
  <dcterms:modified xsi:type="dcterms:W3CDTF">2010-04-27T18:43:24Z</dcterms:modified>
</cp:coreProperties>
</file>