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9" r:id="rId4"/>
    <p:sldId id="258" r:id="rId5"/>
    <p:sldId id="259" r:id="rId6"/>
    <p:sldId id="271" r:id="rId7"/>
    <p:sldId id="260" r:id="rId8"/>
    <p:sldId id="261" r:id="rId9"/>
    <p:sldId id="262" r:id="rId10"/>
    <p:sldId id="264" r:id="rId11"/>
    <p:sldId id="270" r:id="rId12"/>
    <p:sldId id="273" r:id="rId13"/>
    <p:sldId id="274" r:id="rId14"/>
    <p:sldId id="275" r:id="rId15"/>
    <p:sldId id="276" r:id="rId16"/>
    <p:sldId id="277" r:id="rId17"/>
    <p:sldId id="278" r:id="rId18"/>
    <p:sldId id="281" r:id="rId19"/>
    <p:sldId id="290" r:id="rId20"/>
    <p:sldId id="288" r:id="rId21"/>
    <p:sldId id="289" r:id="rId22"/>
    <p:sldId id="283" r:id="rId23"/>
    <p:sldId id="284" r:id="rId24"/>
    <p:sldId id="285" r:id="rId25"/>
    <p:sldId id="286" r:id="rId26"/>
    <p:sldId id="287" r:id="rId27"/>
    <p:sldId id="280" r:id="rId28"/>
    <p:sldId id="291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-11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hn\Desktop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AngAx val="1"/>
    </c:view3D>
    <c:plotArea>
      <c:layout/>
      <c:bar3DChart>
        <c:barDir val="col"/>
        <c:grouping val="stacked"/>
        <c:ser>
          <c:idx val="1"/>
          <c:order val="0"/>
          <c:tx>
            <c:strRef>
              <c:f>Sheet1!$B$1</c:f>
              <c:strCache>
                <c:ptCount val="1"/>
                <c:pt idx="0">
                  <c:v>No Change</c:v>
                </c:pt>
              </c:strCache>
            </c:strRef>
          </c:tx>
          <c:cat>
            <c:numRef>
              <c:f>Sheet1!$A$2:$A$11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5</c:v>
                </c:pt>
                <c:pt idx="1">
                  <c:v>8</c:v>
                </c:pt>
                <c:pt idx="2">
                  <c:v>6</c:v>
                </c:pt>
                <c:pt idx="3">
                  <c:v>2</c:v>
                </c:pt>
                <c:pt idx="4">
                  <c:v>7</c:v>
                </c:pt>
                <c:pt idx="5">
                  <c:v>4</c:v>
                </c:pt>
                <c:pt idx="6">
                  <c:v>3</c:v>
                </c:pt>
                <c:pt idx="7">
                  <c:v>1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Gain of Motif</c:v>
                </c:pt>
              </c:strCache>
            </c:strRef>
          </c:tx>
          <c:cat>
            <c:numRef>
              <c:f>Sheet1!$A$2:$A$11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5</c:v>
                </c:pt>
                <c:pt idx="1">
                  <c:v>5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2</c:v>
                </c:pt>
                <c:pt idx="9">
                  <c:v>0</c:v>
                </c:pt>
              </c:numCache>
            </c:numRef>
          </c:val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Loss of Motif</c:v>
                </c:pt>
              </c:strCache>
            </c:strRef>
          </c:tx>
          <c:cat>
            <c:numRef>
              <c:f>Sheet1!$A$2:$A$11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4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2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Shifted Motif</c:v>
                </c:pt>
              </c:strCache>
            </c:strRef>
          </c:tx>
          <c:cat>
            <c:numRef>
              <c:f>Sheet1!$A$2:$A$11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Sheet1!$E$2:$E$11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hape val="box"/>
        <c:axId val="59713792"/>
        <c:axId val="63309696"/>
        <c:axId val="0"/>
      </c:bar3DChart>
      <c:catAx>
        <c:axId val="597137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HAR Region</a:t>
                </a:r>
              </a:p>
            </c:rich>
          </c:tx>
          <c:layout/>
        </c:title>
        <c:numFmt formatCode="General" sourceLinked="1"/>
        <c:tickLblPos val="nextTo"/>
        <c:crossAx val="63309696"/>
        <c:crosses val="autoZero"/>
        <c:auto val="1"/>
        <c:lblAlgn val="ctr"/>
        <c:lblOffset val="100"/>
      </c:catAx>
      <c:valAx>
        <c:axId val="6330969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Occurances</a:t>
                </a:r>
              </a:p>
            </c:rich>
          </c:tx>
          <c:layout/>
        </c:title>
        <c:numFmt formatCode="General" sourceLinked="1"/>
        <c:tickLblPos val="nextTo"/>
        <c:crossAx val="59713792"/>
        <c:crosses val="autoZero"/>
        <c:crossBetween val="between"/>
      </c:valAx>
    </c:plotArea>
    <c:legend>
      <c:legendPos val="r"/>
      <c:layout/>
    </c:legend>
    <c:plotVisOnly val="1"/>
  </c:chart>
  <c:spPr>
    <a:solidFill>
      <a:schemeClr val="lt1"/>
    </a:solidFill>
    <a:ln w="19050" cap="flat" cmpd="sng" algn="ctr">
      <a:solidFill>
        <a:schemeClr val="dk1"/>
      </a:solidFill>
      <a:prstDash val="solid"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E0F872F-2B14-4653-B863-07DD8C4A5B81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DEC0559-CBF0-422F-9378-DAE8AA490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F872F-2B14-4653-B863-07DD8C4A5B81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C0559-CBF0-422F-9378-DAE8AA490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F872F-2B14-4653-B863-07DD8C4A5B81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C0559-CBF0-422F-9378-DAE8AA490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F872F-2B14-4653-B863-07DD8C4A5B81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C0559-CBF0-422F-9378-DAE8AA490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F872F-2B14-4653-B863-07DD8C4A5B81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C0559-CBF0-422F-9378-DAE8AA490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F872F-2B14-4653-B863-07DD8C4A5B81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C0559-CBF0-422F-9378-DAE8AA490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0F872F-2B14-4653-B863-07DD8C4A5B81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EC0559-CBF0-422F-9378-DAE8AA4900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E0F872F-2B14-4653-B863-07DD8C4A5B81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DEC0559-CBF0-422F-9378-DAE8AA490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F872F-2B14-4653-B863-07DD8C4A5B81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C0559-CBF0-422F-9378-DAE8AA490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F872F-2B14-4653-B863-07DD8C4A5B81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C0559-CBF0-422F-9378-DAE8AA490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F872F-2B14-4653-B863-07DD8C4A5B81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C0559-CBF0-422F-9378-DAE8AA490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E0F872F-2B14-4653-B863-07DD8C4A5B81}" type="datetimeFigureOut">
              <a:rPr lang="en-US" smtClean="0"/>
              <a:pPr/>
              <a:t>5/4/2009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DEC0559-CBF0-422F-9378-DAE8AA4900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x.psu.edu/~dcking/cladimo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8458200" cy="2500313"/>
          </a:xfrm>
        </p:spPr>
        <p:txBody>
          <a:bodyPr>
            <a:normAutofit/>
          </a:bodyPr>
          <a:lstStyle/>
          <a:p>
            <a:r>
              <a:rPr lang="en-US" dirty="0" smtClean="0"/>
              <a:t>Changes in Highly Conserved Elements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John </a:t>
            </a:r>
            <a:r>
              <a:rPr lang="en-US" dirty="0" err="1" smtClean="0"/>
              <a:t>McGuigan</a:t>
            </a:r>
            <a:endParaRPr lang="en-US" dirty="0" smtClean="0"/>
          </a:p>
          <a:p>
            <a:r>
              <a:rPr lang="en-US" dirty="0" smtClean="0"/>
              <a:t>05/04/2009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183863"/>
            <a:ext cx="8382000" cy="116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074" y="3479552"/>
            <a:ext cx="8620126" cy="1143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hg18.chr2(+):60541086-60541480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From the second-most conserved region</a:t>
            </a:r>
          </a:p>
          <a:p>
            <a:r>
              <a:rPr lang="en-US" sz="2000" dirty="0" smtClean="0"/>
              <a:t>Look at sequences in </a:t>
            </a:r>
            <a:r>
              <a:rPr lang="en-US" sz="2000" dirty="0" err="1" smtClean="0"/>
              <a:t>GeneDoc</a:t>
            </a:r>
            <a:r>
              <a:rPr lang="en-US" sz="2000" dirty="0" smtClean="0"/>
              <a:t> to quickly see where mutations occur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The last row looks the most interesting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971800"/>
            <a:ext cx="7560468" cy="3036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2" y="2133600"/>
            <a:ext cx="8715375" cy="1597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hg18.chr2(+):60541086-60541480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877944"/>
            <a:ext cx="7343775" cy="1637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5638800"/>
            <a:ext cx="70389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hg18.chr2(+):60541086-60541480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Results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mutations in the 6 species most closely related to humans</a:t>
            </a:r>
          </a:p>
          <a:p>
            <a:pPr marL="822960" lvl="1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 mutations occurred in places without motifs</a:t>
            </a:r>
          </a:p>
          <a:p>
            <a:pPr marL="822960" lvl="1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en-US" sz="2000" dirty="0" smtClean="0"/>
              <a:t>2 mutations resulted in the loss of a motif (1 </a:t>
            </a:r>
            <a:r>
              <a:rPr lang="en-US" sz="2000" dirty="0" err="1" smtClean="0"/>
              <a:t>bHLH</a:t>
            </a:r>
            <a:r>
              <a:rPr lang="en-US" sz="2000" dirty="0" smtClean="0"/>
              <a:t>, 1 ETS)</a:t>
            </a:r>
          </a:p>
          <a:p>
            <a:pPr marL="365760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en-US" sz="2000" dirty="0" smtClean="0"/>
              <a:t>Mutations</a:t>
            </a:r>
          </a:p>
          <a:p>
            <a:pPr marL="822960" lvl="1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en-US" sz="2000" dirty="0" smtClean="0"/>
              <a:t>One mutation occurred in mouse and was preserved in the primates</a:t>
            </a:r>
          </a:p>
          <a:p>
            <a:pPr marL="822960" lvl="1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en-US" sz="2000" dirty="0" smtClean="0"/>
              <a:t>Several mutations occurred in dog and were preserved through human</a:t>
            </a:r>
          </a:p>
          <a:p>
            <a:pPr marL="822960" lvl="1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en-US" sz="2000" dirty="0" smtClean="0"/>
              <a:t>Some mutations occurred only in one species, though this was less common in the primates and closely related species</a:t>
            </a:r>
          </a:p>
          <a:p>
            <a:pPr marL="822960" lvl="1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endParaRPr kumimoji="0" lang="en-US" sz="2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lvl="1" indent="-256032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hg18.chr1(+):162556672-162556887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least-conserved region used in the study</a:t>
            </a:r>
          </a:p>
          <a:p>
            <a:pPr lvl="1"/>
            <a:r>
              <a:rPr lang="en-US" dirty="0" smtClean="0"/>
              <a:t>Only 3 mutations in top 6 species</a:t>
            </a:r>
          </a:p>
          <a:p>
            <a:pPr lvl="1"/>
            <a:r>
              <a:rPr lang="en-US" dirty="0" smtClean="0"/>
              <a:t>Deletions that started in chicken were preserved through human</a:t>
            </a:r>
          </a:p>
          <a:p>
            <a:pPr lvl="1"/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962" y="4495800"/>
            <a:ext cx="8220076" cy="2194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hg18.chr1(+):162556672-162556887</a:t>
            </a:r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1931" y="2438400"/>
            <a:ext cx="8720138" cy="1506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4191000"/>
            <a:ext cx="7596187" cy="16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hg18.chr1(+):162556672-162556887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No changes in the top 6 species</a:t>
            </a:r>
          </a:p>
          <a:p>
            <a:pPr lvl="1"/>
            <a:r>
              <a:rPr lang="en-US" dirty="0" smtClean="0"/>
              <a:t>Some motifs appear to be in different positions in earlier species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 from other regions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 and Mouse often have mutations that are later reverted</a:t>
            </a:r>
          </a:p>
          <a:p>
            <a:r>
              <a:rPr lang="en-US" dirty="0" smtClean="0"/>
              <a:t>Deletions, when present, usually occur from chicken to human</a:t>
            </a:r>
          </a:p>
          <a:p>
            <a:r>
              <a:rPr lang="en-US" dirty="0" smtClean="0"/>
              <a:t>Motifs are often preserved from opossum through </a:t>
            </a:r>
            <a:r>
              <a:rPr lang="en-US" dirty="0" smtClean="0"/>
              <a:t>human</a:t>
            </a:r>
          </a:p>
          <a:p>
            <a:r>
              <a:rPr lang="en-US" dirty="0" smtClean="0"/>
              <a:t>Sometimes motifs appear to be shifted by one or multiple bases, especially in the mouse genome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Phylogenetic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Representative Neighbor-Joining Tree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895600"/>
            <a:ext cx="3076575" cy="3571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Are mutations in conserved regions preserved?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regions are generally well conserved from chicken or opossum through human, although mutations do occur.</a:t>
            </a:r>
          </a:p>
          <a:p>
            <a:r>
              <a:rPr lang="en-US" dirty="0" smtClean="0"/>
              <a:t>Single-species mutations are rare, but appear to occur most often in mouse and rat.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Highly Conserved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most </a:t>
            </a:r>
            <a:r>
              <a:rPr lang="en-US" dirty="0" smtClean="0"/>
              <a:t>conserved elements at least 200 </a:t>
            </a:r>
            <a:r>
              <a:rPr lang="en-US" dirty="0" err="1" smtClean="0"/>
              <a:t>bp</a:t>
            </a:r>
            <a:r>
              <a:rPr lang="en-US" dirty="0" smtClean="0"/>
              <a:t> long</a:t>
            </a:r>
          </a:p>
          <a:p>
            <a:r>
              <a:rPr lang="en-US" dirty="0" smtClean="0"/>
              <a:t>Highly Conserved Elements are a much broader </a:t>
            </a:r>
            <a:r>
              <a:rPr lang="en-US" dirty="0" smtClean="0"/>
              <a:t>set than UCEs</a:t>
            </a:r>
          </a:p>
          <a:p>
            <a:pPr lvl="1"/>
            <a:r>
              <a:rPr lang="en-US" dirty="0" smtClean="0"/>
              <a:t>At least 200 </a:t>
            </a:r>
            <a:r>
              <a:rPr lang="en-US" dirty="0" err="1" smtClean="0"/>
              <a:t>bp</a:t>
            </a:r>
            <a:r>
              <a:rPr lang="en-US" dirty="0" smtClean="0"/>
              <a:t> long</a:t>
            </a:r>
          </a:p>
          <a:p>
            <a:pPr lvl="1"/>
            <a:r>
              <a:rPr lang="en-US" dirty="0" smtClean="0"/>
              <a:t>100% similarity among Human, Rat, and Mouse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too much data (874 alignments)</a:t>
            </a:r>
          </a:p>
          <a:p>
            <a:r>
              <a:rPr lang="en-US" dirty="0" smtClean="0"/>
              <a:t>There are no clear patterns</a:t>
            </a:r>
          </a:p>
          <a:p>
            <a:r>
              <a:rPr lang="en-US" dirty="0" smtClean="0"/>
              <a:t>A more systematic approach is needed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Look at Human Accelerated Regions (HARs)</a:t>
            </a:r>
          </a:p>
          <a:p>
            <a:r>
              <a:rPr lang="en-US" dirty="0" smtClean="0"/>
              <a:t>Regions that were conserved until humans</a:t>
            </a:r>
          </a:p>
          <a:p>
            <a:r>
              <a:rPr lang="en-US" dirty="0" smtClean="0"/>
              <a:t>Focus on the changes that occurred in the  human genome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HAR-01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53000"/>
            <a:ext cx="8229600" cy="162153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14 substitutions</a:t>
            </a:r>
          </a:p>
          <a:p>
            <a:pPr lvl="1"/>
            <a:r>
              <a:rPr lang="en-US" dirty="0" smtClean="0"/>
              <a:t>5 do not occur in motifs</a:t>
            </a:r>
          </a:p>
          <a:p>
            <a:pPr lvl="1"/>
            <a:r>
              <a:rPr lang="en-US" dirty="0" smtClean="0"/>
              <a:t>4 cause the loss of a motif</a:t>
            </a:r>
          </a:p>
          <a:p>
            <a:pPr lvl="1"/>
            <a:r>
              <a:rPr lang="en-US" dirty="0" smtClean="0"/>
              <a:t>5 cause the gain of a motif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133600"/>
            <a:ext cx="8839200" cy="1034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" y="3455920"/>
            <a:ext cx="8267700" cy="1168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HAR-02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93573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13 mutations</a:t>
            </a:r>
          </a:p>
          <a:p>
            <a:pPr lvl="1"/>
            <a:r>
              <a:rPr lang="en-US" dirty="0" smtClean="0"/>
              <a:t>8 do not occur in motifs</a:t>
            </a:r>
          </a:p>
          <a:p>
            <a:pPr lvl="1"/>
            <a:r>
              <a:rPr lang="en-US" dirty="0" smtClean="0"/>
              <a:t>5</a:t>
            </a:r>
            <a:r>
              <a:rPr lang="en-US" dirty="0" smtClean="0"/>
              <a:t> result in the gain of a motif</a:t>
            </a:r>
          </a:p>
          <a:p>
            <a:pPr lvl="1"/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" y="2362200"/>
            <a:ext cx="8610600" cy="818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568" y="3429000"/>
            <a:ext cx="8040832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HAR-03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00600"/>
            <a:ext cx="8229600" cy="1773936"/>
          </a:xfrm>
        </p:spPr>
        <p:txBody>
          <a:bodyPr/>
          <a:lstStyle/>
          <a:p>
            <a:r>
              <a:rPr lang="en-US" dirty="0" smtClean="0"/>
              <a:t>7 mutations</a:t>
            </a:r>
          </a:p>
          <a:p>
            <a:pPr lvl="1"/>
            <a:r>
              <a:rPr lang="en-US" dirty="0" smtClean="0"/>
              <a:t>6 do not occur in motifs</a:t>
            </a:r>
          </a:p>
          <a:p>
            <a:pPr lvl="1"/>
            <a:r>
              <a:rPr lang="en-US" dirty="0" smtClean="0"/>
              <a:t>1 results in the gain of a motif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" y="2209800"/>
            <a:ext cx="8610600" cy="964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429000"/>
            <a:ext cx="8001000" cy="1159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HAR-04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981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5 substitutions</a:t>
            </a:r>
          </a:p>
          <a:p>
            <a:pPr lvl="1"/>
            <a:r>
              <a:rPr lang="en-US" dirty="0" smtClean="0"/>
              <a:t>1 does not occur in a motif</a:t>
            </a:r>
          </a:p>
          <a:p>
            <a:pPr lvl="1"/>
            <a:r>
              <a:rPr lang="en-US" dirty="0" smtClean="0"/>
              <a:t>1 does not change a motif</a:t>
            </a:r>
          </a:p>
          <a:p>
            <a:pPr lvl="1"/>
            <a:r>
              <a:rPr lang="en-US" dirty="0" smtClean="0"/>
              <a:t>1 results in the gain of a motif</a:t>
            </a:r>
          </a:p>
          <a:p>
            <a:pPr lvl="1"/>
            <a:r>
              <a:rPr lang="en-US" dirty="0" smtClean="0"/>
              <a:t>2 result in the loss of a motif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09800"/>
            <a:ext cx="8686800" cy="876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341264"/>
            <a:ext cx="8153400" cy="1049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Totals- 10 most accelerated HARs</a:t>
            </a:r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1204912" y="2209800"/>
          <a:ext cx="6734175" cy="4143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 mutations in conserved regions have anything to do with DNA binding motifs?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Roughly half of all mutations were not involved in transcription factor binding site motifs</a:t>
            </a:r>
          </a:p>
          <a:p>
            <a:r>
              <a:rPr lang="en-US" dirty="0" smtClean="0"/>
              <a:t>DNA binding motifs </a:t>
            </a:r>
            <a:r>
              <a:rPr lang="en-US" dirty="0" smtClean="0"/>
              <a:t>are probably not the main reason for conservation </a:t>
            </a:r>
            <a:r>
              <a:rPr lang="en-US" dirty="0" smtClean="0"/>
              <a:t>of these </a:t>
            </a:r>
            <a:r>
              <a:rPr lang="en-US" dirty="0" smtClean="0"/>
              <a:t>regions</a:t>
            </a:r>
          </a:p>
          <a:p>
            <a:pPr lvl="1"/>
            <a:r>
              <a:rPr lang="en-US" dirty="0" smtClean="0"/>
              <a:t>Unless there are other motifs that have not been examined</a:t>
            </a:r>
          </a:p>
          <a:p>
            <a:r>
              <a:rPr lang="en-US" dirty="0" smtClean="0"/>
              <a:t>Certain binding motifs may show correlations</a:t>
            </a:r>
          </a:p>
          <a:p>
            <a:pPr lvl="1"/>
            <a:r>
              <a:rPr lang="en-US" dirty="0" err="1" smtClean="0"/>
              <a:t>bHLH</a:t>
            </a:r>
            <a:r>
              <a:rPr lang="en-US" dirty="0" smtClean="0"/>
              <a:t> and </a:t>
            </a:r>
            <a:r>
              <a:rPr lang="en-US" dirty="0" err="1" smtClean="0"/>
              <a:t>bZIP</a:t>
            </a:r>
            <a:r>
              <a:rPr lang="en-US" dirty="0" smtClean="0"/>
              <a:t> motifs seemed to be the most frequently added in this small sample</a:t>
            </a:r>
            <a:endParaRPr lang="en-US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Are mutations in these regions preserved, or are they reverted in later species?</a:t>
            </a:r>
          </a:p>
          <a:p>
            <a:r>
              <a:rPr lang="en-US" dirty="0" smtClean="0"/>
              <a:t>Do mutations in these regions have anything to do with DNA binding motifs</a:t>
            </a:r>
            <a:r>
              <a:rPr lang="en-US" dirty="0" smtClean="0"/>
              <a:t>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the Alignments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Sequences from “MostConserved28Way” track</a:t>
            </a:r>
          </a:p>
          <a:p>
            <a:pPr marL="916686" lvl="1" indent="-514350">
              <a:buFont typeface="Arial" pitchFamily="34" charset="0"/>
              <a:buChar char="•"/>
            </a:pPr>
            <a:r>
              <a:rPr lang="en-US" dirty="0" smtClean="0"/>
              <a:t>Intervals of the genome with scores ≥ 800</a:t>
            </a:r>
          </a:p>
          <a:p>
            <a:pPr marL="916686" lvl="1" indent="-514350">
              <a:buFont typeface="Arial" pitchFamily="34" charset="0"/>
              <a:buChar char="•"/>
            </a:pPr>
            <a:r>
              <a:rPr lang="en-US" dirty="0" smtClean="0"/>
              <a:t>Score: transformed log-odds score between 0 and 1000 based on </a:t>
            </a:r>
            <a:r>
              <a:rPr lang="en-US" dirty="0" err="1" smtClean="0"/>
              <a:t>PhastCons</a:t>
            </a:r>
            <a:r>
              <a:rPr lang="en-US" dirty="0" smtClean="0"/>
              <a:t> across 28 vertebrates- higher score indicates more conservation</a:t>
            </a:r>
          </a:p>
          <a:p>
            <a:pPr marL="916686" lvl="1" indent="-514350">
              <a:buFont typeface="Arial" pitchFamily="34" charset="0"/>
              <a:buChar char="•"/>
            </a:pPr>
            <a:r>
              <a:rPr lang="en-US" dirty="0" smtClean="0"/>
              <a:t>Result: 3,023 regions</a:t>
            </a:r>
          </a:p>
          <a:p>
            <a:pPr marL="916686" lvl="1" indent="-514350">
              <a:buFont typeface="Arial" pitchFamily="34" charset="0"/>
              <a:buChar char="•"/>
            </a:pPr>
            <a:r>
              <a:rPr lang="en-US" dirty="0" smtClean="0"/>
              <a:t>Average score: 834</a:t>
            </a:r>
          </a:p>
          <a:p>
            <a:pPr marL="916686" lvl="1" indent="-514350">
              <a:buFont typeface="Arial" pitchFamily="34" charset="0"/>
              <a:buChar char="•"/>
            </a:pPr>
            <a:endParaRPr lang="en-US" dirty="0" smtClean="0"/>
          </a:p>
          <a:p>
            <a:pPr marL="624078" indent="-514350">
              <a:buAutoNum type="arabicParenR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the Alignments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24078" indent="-514350">
              <a:buFont typeface="+mj-lt"/>
              <a:buAutoNum type="arabicPeriod" startAt="2"/>
            </a:pPr>
            <a:r>
              <a:rPr lang="en-US" dirty="0" smtClean="0"/>
              <a:t>Extract MAF blocks for 10 species:</a:t>
            </a:r>
          </a:p>
          <a:p>
            <a:pPr marL="916686" lvl="1" indent="-514350">
              <a:buFont typeface="Arial" pitchFamily="34" charset="0"/>
              <a:buChar char="•"/>
            </a:pPr>
            <a:r>
              <a:rPr lang="en-US" dirty="0" smtClean="0"/>
              <a:t>Used 28-way </a:t>
            </a:r>
            <a:r>
              <a:rPr lang="en-US" dirty="0" err="1" smtClean="0"/>
              <a:t>multiZ</a:t>
            </a:r>
            <a:r>
              <a:rPr lang="en-US" dirty="0" smtClean="0"/>
              <a:t> alignment because it is more recent than 17-way</a:t>
            </a:r>
          </a:p>
          <a:p>
            <a:pPr marL="1181862" lvl="2" indent="-514350">
              <a:buFont typeface="Arial" pitchFamily="34" charset="0"/>
              <a:buChar char="•"/>
            </a:pPr>
            <a:r>
              <a:rPr lang="en-US" dirty="0" smtClean="0"/>
              <a:t>hg18		- Human</a:t>
            </a:r>
          </a:p>
          <a:p>
            <a:pPr marL="1181862" lvl="2" indent="-514350">
              <a:buFont typeface="Arial" pitchFamily="34" charset="0"/>
              <a:buChar char="•"/>
            </a:pPr>
            <a:r>
              <a:rPr lang="en-US" dirty="0" smtClean="0"/>
              <a:t>panTro2	- Chimp</a:t>
            </a:r>
          </a:p>
          <a:p>
            <a:pPr marL="1181862" lvl="2" indent="-514350">
              <a:buFont typeface="Arial" pitchFamily="34" charset="0"/>
              <a:buChar char="•"/>
            </a:pPr>
            <a:r>
              <a:rPr lang="en-US" dirty="0" smtClean="0"/>
              <a:t>rheMac2	- Macaque</a:t>
            </a:r>
          </a:p>
          <a:p>
            <a:pPr marL="1181862" lvl="2" indent="-514350">
              <a:buFont typeface="Arial" pitchFamily="34" charset="0"/>
              <a:buChar char="•"/>
            </a:pPr>
            <a:r>
              <a:rPr lang="en-US" dirty="0" smtClean="0"/>
              <a:t>mm8		- Mouse</a:t>
            </a:r>
          </a:p>
          <a:p>
            <a:pPr marL="1181862" lvl="2" indent="-514350">
              <a:buFont typeface="Arial" pitchFamily="34" charset="0"/>
              <a:buChar char="•"/>
            </a:pPr>
            <a:r>
              <a:rPr lang="en-US" dirty="0" smtClean="0"/>
              <a:t>rn4		- Rat</a:t>
            </a:r>
          </a:p>
          <a:p>
            <a:pPr marL="1181862" lvl="2" indent="-514350">
              <a:buFont typeface="Arial" pitchFamily="34" charset="0"/>
              <a:buChar char="•"/>
            </a:pPr>
            <a:r>
              <a:rPr lang="en-US" dirty="0" smtClean="0"/>
              <a:t>canFam2	- Dog</a:t>
            </a:r>
          </a:p>
          <a:p>
            <a:pPr marL="1181862" lvl="2" indent="-514350">
              <a:buFont typeface="Arial" pitchFamily="34" charset="0"/>
              <a:buChar char="•"/>
            </a:pPr>
            <a:r>
              <a:rPr lang="en-US" dirty="0" smtClean="0"/>
              <a:t>monDom4	- Opossum</a:t>
            </a:r>
          </a:p>
          <a:p>
            <a:pPr marL="1181862" lvl="2" indent="-514350">
              <a:buFont typeface="Arial" pitchFamily="34" charset="0"/>
              <a:buChar char="•"/>
            </a:pPr>
            <a:r>
              <a:rPr lang="en-US" dirty="0" smtClean="0"/>
              <a:t>galGal3	- Chicken</a:t>
            </a:r>
          </a:p>
          <a:p>
            <a:pPr marL="1181862" lvl="2" indent="-514350">
              <a:buFont typeface="Arial" pitchFamily="34" charset="0"/>
              <a:buChar char="•"/>
            </a:pPr>
            <a:r>
              <a:rPr lang="en-US" dirty="0" smtClean="0"/>
              <a:t>fr2		- Puffer fish</a:t>
            </a:r>
          </a:p>
          <a:p>
            <a:pPr marL="1181862" lvl="2" indent="-514350">
              <a:buFont typeface="Arial" pitchFamily="34" charset="0"/>
              <a:buChar char="•"/>
            </a:pPr>
            <a:r>
              <a:rPr lang="en-US" dirty="0" smtClean="0"/>
              <a:t>danRer4	- Zebra fish</a:t>
            </a:r>
          </a:p>
          <a:p>
            <a:pPr marL="916686" lvl="1" indent="-514350">
              <a:buFont typeface="Arial" pitchFamily="34" charset="0"/>
              <a:buChar char="•"/>
            </a:pPr>
            <a:r>
              <a:rPr lang="en-US" dirty="0" smtClean="0"/>
              <a:t>Result: 27,829 alignment blocks</a:t>
            </a:r>
          </a:p>
          <a:p>
            <a:pPr marL="624078" indent="-514350">
              <a:buFont typeface="+mj-lt"/>
              <a:buAutoNum type="arabicPeriod" startAt="2"/>
            </a:pPr>
            <a:r>
              <a:rPr lang="en-US" dirty="0" smtClean="0"/>
              <a:t>Filter for MAF blocks at least 200 </a:t>
            </a:r>
            <a:r>
              <a:rPr lang="en-US" dirty="0" err="1" smtClean="0"/>
              <a:t>bp</a:t>
            </a:r>
            <a:r>
              <a:rPr lang="en-US" dirty="0" smtClean="0"/>
              <a:t> long</a:t>
            </a:r>
          </a:p>
          <a:p>
            <a:pPr marL="916686" lvl="1" indent="-514350">
              <a:buFont typeface="Arial" pitchFamily="34" charset="0"/>
              <a:buChar char="•"/>
            </a:pPr>
            <a:r>
              <a:rPr lang="en-US" dirty="0" smtClean="0"/>
              <a:t>Result: 2,660 alignment blocks (9.56%)</a:t>
            </a:r>
          </a:p>
          <a:p>
            <a:pPr marL="624078" indent="-514350">
              <a:buFont typeface="+mj-lt"/>
              <a:buAutoNum type="arabicPeriod" startAt="3"/>
            </a:pPr>
            <a:endParaRPr lang="en-US" dirty="0" smtClean="0"/>
          </a:p>
          <a:p>
            <a:pPr marL="624078" indent="-514350">
              <a:buFont typeface="+mj-lt"/>
              <a:buAutoNum type="arabicPeriod" startAt="2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the Alignments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 startAt="4"/>
            </a:pPr>
            <a:r>
              <a:rPr lang="en-US" dirty="0" smtClean="0"/>
              <a:t>Filter for MAF blocks that have all 10 species</a:t>
            </a:r>
          </a:p>
          <a:p>
            <a:pPr marL="916686" lvl="1" indent="-514350">
              <a:buFont typeface="Arial" pitchFamily="34" charset="0"/>
              <a:buChar char="•"/>
            </a:pPr>
            <a:r>
              <a:rPr lang="en-US" dirty="0" smtClean="0"/>
              <a:t>Result: 874 alignment </a:t>
            </a:r>
            <a:r>
              <a:rPr lang="en-US" dirty="0" smtClean="0"/>
              <a:t>blocks (32.9%)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at Motifs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CladiMo</a:t>
            </a:r>
            <a:r>
              <a:rPr lang="en-US" dirty="0" smtClean="0"/>
              <a:t>: A tool to scan multispecies alignments for conserved (or more generally) </a:t>
            </a:r>
            <a:r>
              <a:rPr lang="en-US" dirty="0" err="1" smtClean="0"/>
              <a:t>cladistic</a:t>
            </a:r>
            <a:r>
              <a:rPr lang="en-US" dirty="0" smtClean="0"/>
              <a:t> motifs.</a:t>
            </a:r>
          </a:p>
          <a:p>
            <a:r>
              <a:rPr lang="en-US" dirty="0" smtClean="0">
                <a:hlinkClick r:id="rId2"/>
              </a:rPr>
              <a:t>http://www.bx.psu.edu/~dcking/cladimo/</a:t>
            </a:r>
            <a:endParaRPr lang="en-US" dirty="0" smtClean="0"/>
          </a:p>
          <a:p>
            <a:r>
              <a:rPr lang="en-US" dirty="0" smtClean="0"/>
              <a:t>Highlights motifs in a MAF file and displays them in a MAF browser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only look at one alignment at a time</a:t>
            </a:r>
          </a:p>
          <a:p>
            <a:r>
              <a:rPr lang="en-US" dirty="0" smtClean="0"/>
              <a:t>Sequences longer than 1000 </a:t>
            </a:r>
            <a:r>
              <a:rPr lang="en-US" dirty="0" err="1" smtClean="0"/>
              <a:t>bp</a:t>
            </a:r>
            <a:r>
              <a:rPr lang="en-US" dirty="0" smtClean="0"/>
              <a:t> cause problems</a:t>
            </a:r>
            <a:endParaRPr lang="en-US" dirty="0" smtClean="0"/>
          </a:p>
          <a:p>
            <a:r>
              <a:rPr lang="en-US" dirty="0" smtClean="0"/>
              <a:t>The only working motif set was “</a:t>
            </a:r>
            <a:r>
              <a:rPr lang="en-US" dirty="0" err="1" smtClean="0"/>
              <a:t>Fam</a:t>
            </a:r>
            <a:r>
              <a:rPr lang="en-US" dirty="0" smtClean="0"/>
              <a:t>”- “11 models describing shared binding properties of structural classes of transcription factors.”</a:t>
            </a:r>
          </a:p>
          <a:p>
            <a:r>
              <a:rPr lang="en-US" dirty="0" smtClean="0"/>
              <a:t>The presence of binding motifs does not guarantee the use of those motifs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Motifs would sometimes appear or disappear in the alignments with no clear patterns</a:t>
            </a:r>
          </a:p>
          <a:p>
            <a:r>
              <a:rPr lang="en-US" dirty="0" smtClean="0"/>
              <a:t>Motifs in species from human to opossum generally lined up well</a:t>
            </a:r>
          </a:p>
          <a:p>
            <a:r>
              <a:rPr lang="en-US" dirty="0" smtClean="0"/>
              <a:t>Zebra fish and puffer fish were vastly different from the other species and even each other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917</TotalTime>
  <Words>777</Words>
  <Application>Microsoft Office PowerPoint</Application>
  <PresentationFormat>On-screen Show (4:3)</PresentationFormat>
  <Paragraphs>128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Urban</vt:lpstr>
      <vt:lpstr>Changes in Highly Conserved Elements</vt:lpstr>
      <vt:lpstr>Highly Conserved Elements</vt:lpstr>
      <vt:lpstr>My Questions</vt:lpstr>
      <vt:lpstr>Getting the Alignments</vt:lpstr>
      <vt:lpstr>Getting the Alignments</vt:lpstr>
      <vt:lpstr>Getting the Alignments</vt:lpstr>
      <vt:lpstr>Looking at Motifs</vt:lpstr>
      <vt:lpstr>Limitations</vt:lpstr>
      <vt:lpstr>General Observations</vt:lpstr>
      <vt:lpstr>Some Examples</vt:lpstr>
      <vt:lpstr>hg18.chr2(+):60541086-60541480</vt:lpstr>
      <vt:lpstr>Slide 12</vt:lpstr>
      <vt:lpstr>Slide 13</vt:lpstr>
      <vt:lpstr>hg18.chr1(+):162556672-162556887</vt:lpstr>
      <vt:lpstr>hg18.chr1(+):162556672-162556887</vt:lpstr>
      <vt:lpstr>hg18.chr1(+):162556672-162556887</vt:lpstr>
      <vt:lpstr>Observations from other regions</vt:lpstr>
      <vt:lpstr>Phylogenetic Analysis</vt:lpstr>
      <vt:lpstr>Are mutations in conserved regions preserved?</vt:lpstr>
      <vt:lpstr>Problem</vt:lpstr>
      <vt:lpstr>Solution</vt:lpstr>
      <vt:lpstr>HAR-01</vt:lpstr>
      <vt:lpstr>HAR-02</vt:lpstr>
      <vt:lpstr>HAR-03</vt:lpstr>
      <vt:lpstr>HAR-04</vt:lpstr>
      <vt:lpstr>Totals- 10 most accelerated HARs</vt:lpstr>
      <vt:lpstr>Do mutations in conserved regions have anything to do with DNA binding motifs? </vt:lpstr>
      <vt:lpstr>Thank You.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Ultra-Conserved Elements</dc:title>
  <dc:creator>John McGuigan</dc:creator>
  <cp:lastModifiedBy>John McGuigan</cp:lastModifiedBy>
  <cp:revision>112</cp:revision>
  <dcterms:created xsi:type="dcterms:W3CDTF">2009-05-03T19:40:41Z</dcterms:created>
  <dcterms:modified xsi:type="dcterms:W3CDTF">2009-05-04T18:17:20Z</dcterms:modified>
</cp:coreProperties>
</file>